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65" r:id="rId3"/>
    <p:sldId id="263" r:id="rId4"/>
    <p:sldId id="266" r:id="rId5"/>
    <p:sldId id="258" r:id="rId6"/>
    <p:sldId id="259" r:id="rId7"/>
    <p:sldId id="261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61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3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75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06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1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5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0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8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74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3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74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1492-80F2-4523-8DE2-B915E6D95D78}" type="datetimeFigureOut">
              <a:rPr lang="es-ES" smtClean="0"/>
              <a:t>16/03/2026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A009-3994-4D8B-A5FD-061FECEC8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74959" y="615820"/>
            <a:ext cx="10642082" cy="56263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959" y="4559557"/>
            <a:ext cx="6730482" cy="1682622"/>
          </a:xfrm>
          <a:prstGeom prst="rect">
            <a:avLst/>
          </a:prstGeom>
          <a:solidFill>
            <a:schemeClr val="bg2">
              <a:tint val="95000"/>
              <a:satMod val="170000"/>
              <a:alpha val="0"/>
            </a:schemeClr>
          </a:solidFill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5002" y="906577"/>
            <a:ext cx="8992998" cy="2231666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>
                <a:solidFill>
                  <a:schemeClr val="bg1"/>
                </a:solidFill>
              </a:rPr>
              <a:t>Alteración de la función mitocondrial por altos niveles de fósforo asociados al envejecimiento muscular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4215" y="3429000"/>
            <a:ext cx="7783785" cy="1027826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>
                <a:solidFill>
                  <a:schemeClr val="bg1"/>
                </a:solidFill>
              </a:rPr>
              <a:t>María Martos-Elvira, Alberto Guerrero-Méndez, Ariadna Moreno-Piedra, Javier Sanz-Zamora, Alba Silvestre-Vargas, Elena </a:t>
            </a:r>
            <a:r>
              <a:rPr lang="es-ES" sz="1800" dirty="0">
                <a:solidFill>
                  <a:schemeClr val="bg1"/>
                </a:solidFill>
              </a:rPr>
              <a:t>Alcalde-Estévez, Mª Piedad Ruíz-Torres, Gemma Olmos.</a:t>
            </a:r>
          </a:p>
        </p:txBody>
      </p:sp>
    </p:spTree>
    <p:extLst>
      <p:ext uri="{BB962C8B-B14F-4D97-AF65-F5344CB8AC3E}">
        <p14:creationId xmlns:p14="http://schemas.microsoft.com/office/powerpoint/2010/main" val="484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Pentágono 16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18" name="Pentágono 17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19" name="Pentágono 18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20" name="Pentágono 19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1" name="Pentágono 20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08" y="4309752"/>
            <a:ext cx="1071465" cy="1071465"/>
          </a:xfrm>
          <a:prstGeom prst="rect">
            <a:avLst/>
          </a:prstGeom>
        </p:spPr>
      </p:pic>
      <p:pic>
        <p:nvPicPr>
          <p:cNvPr id="24" name="Picture 2" descr="obedien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40" y="1962657"/>
            <a:ext cx="71839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obedien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40" y="3175830"/>
            <a:ext cx="718390" cy="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2674773" y="4563611"/>
            <a:ext cx="7684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altos </a:t>
            </a:r>
            <a:r>
              <a:rPr lang="es-ES" dirty="0"/>
              <a:t>niveles de fósforo contribuyen a la disfunción mitocondrial en músculo esquelético en el envejecimiento, lo que podría favorecer el deterioro muscular característico de la </a:t>
            </a:r>
            <a:r>
              <a:rPr lang="es-ES" dirty="0" smtClean="0"/>
              <a:t>sarcopenia</a:t>
            </a:r>
            <a:r>
              <a:rPr lang="es-ES" dirty="0"/>
              <a:t>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716323" y="1998686"/>
            <a:ext cx="631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exceso de fósforo altera la expresión y actividad de proteínas clave para la función mitocondrial y aumenta </a:t>
            </a:r>
            <a:r>
              <a:rPr lang="es-ES" dirty="0" smtClean="0"/>
              <a:t>el </a:t>
            </a:r>
            <a:r>
              <a:rPr lang="es-ES" dirty="0" smtClean="0"/>
              <a:t>estrés oxidativo.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716323" y="3073361"/>
            <a:ext cx="645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Ratones envejecidos alimentados con dieta hipofósfatemica, presentaron niveles elevados de proteínas alteradas en el envejecimiento.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6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Pentágono 4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6" name="Pentágono 5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7" name="Pentágono 6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8" name="Pentágono 7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9" name="Pentágono 8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61394" y="1156797"/>
            <a:ext cx="1034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Envejecimiento y sarcopenia: relevancia de la disfunción mitocondrial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1543" y="2162629"/>
            <a:ext cx="10127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envejecimiento altera la calidad del músculo esquelético</a:t>
            </a:r>
            <a:endParaRPr lang="es-ES" dirty="0" smtClean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La </a:t>
            </a:r>
            <a:r>
              <a:rPr lang="es-ES" b="1" dirty="0" smtClean="0">
                <a:sym typeface="Wingdings" panose="05000000000000000000" pitchFamily="2" charset="2"/>
              </a:rPr>
              <a:t>sarcopenia</a:t>
            </a:r>
            <a:r>
              <a:rPr lang="es-ES" dirty="0" smtClean="0">
                <a:sym typeface="Wingdings" panose="05000000000000000000" pitchFamily="2" charset="2"/>
              </a:rPr>
              <a:t>: pérdida progresiva de masa y función muscular asociada al envejecimiento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Disfunción mitocondrial como factor </a:t>
            </a:r>
            <a:r>
              <a:rPr lang="es-ES" dirty="0" smtClean="0">
                <a:sym typeface="Wingdings" panose="05000000000000000000" pitchFamily="2" charset="2"/>
              </a:rPr>
              <a:t>clave</a:t>
            </a:r>
            <a:endParaRPr lang="es-ES" dirty="0" smtClean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1394" y="6431517"/>
            <a:ext cx="3625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Marzetti</a:t>
            </a:r>
            <a:r>
              <a:rPr lang="es-ES" sz="1400" dirty="0"/>
              <a:t> E. et al. </a:t>
            </a:r>
            <a:r>
              <a:rPr lang="es-ES" sz="1400" i="1" dirty="0" err="1"/>
              <a:t>Int</a:t>
            </a:r>
            <a:r>
              <a:rPr lang="es-ES" sz="1400" i="1" dirty="0"/>
              <a:t> </a:t>
            </a:r>
            <a:r>
              <a:rPr lang="es-ES" sz="1400" i="1" dirty="0" smtClean="0"/>
              <a:t>J Mol </a:t>
            </a:r>
            <a:r>
              <a:rPr lang="es-ES" sz="1400" i="1" dirty="0" err="1" smtClean="0"/>
              <a:t>Sci</a:t>
            </a:r>
            <a:r>
              <a:rPr lang="es-ES" sz="1400" i="1" dirty="0" smtClean="0"/>
              <a:t>.</a:t>
            </a:r>
            <a:r>
              <a:rPr lang="es-ES" sz="1400" dirty="0" smtClean="0"/>
              <a:t> 2024</a:t>
            </a:r>
            <a:endParaRPr lang="es-ES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3477670"/>
            <a:ext cx="5643997" cy="269667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976240" y="6431518"/>
            <a:ext cx="2886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/>
            </a:lvl1pPr>
          </a:lstStyle>
          <a:p>
            <a:r>
              <a:rPr lang="it-IT" dirty="0"/>
              <a:t>Bellanti F. et al., Biology (Basel). </a:t>
            </a:r>
            <a:r>
              <a:rPr lang="it-IT" dirty="0" smtClean="0"/>
              <a:t>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66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94282" y="6044684"/>
            <a:ext cx="507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Sosa P. et al. </a:t>
            </a:r>
            <a:r>
              <a:rPr lang="es-ES" sz="1400" i="1" dirty="0"/>
              <a:t>J </a:t>
            </a:r>
            <a:r>
              <a:rPr lang="es-ES" sz="1400" i="1" dirty="0" err="1"/>
              <a:t>Cachexia</a:t>
            </a:r>
            <a:r>
              <a:rPr lang="es-ES" sz="1400" i="1" dirty="0"/>
              <a:t> Sarcopenia  </a:t>
            </a:r>
            <a:r>
              <a:rPr lang="es-ES" sz="1400" i="1" dirty="0" err="1"/>
              <a:t>Muscle</a:t>
            </a:r>
            <a:r>
              <a:rPr lang="es-ES" sz="1400" dirty="0"/>
              <a:t>.</a:t>
            </a:r>
            <a:r>
              <a:rPr lang="es-ES" sz="1400" dirty="0" smtClean="0"/>
              <a:t> 2021</a:t>
            </a:r>
            <a:endParaRPr lang="es-ES" sz="1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Pentágono 10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12" name="Pentágono 11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13" name="Pentágono 12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15" name="Pentágono 14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94282" y="6414016"/>
            <a:ext cx="573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Alcalde‑Estévez E et al.</a:t>
            </a:r>
            <a:r>
              <a:rPr lang="es-ES" sz="1400" i="1" dirty="0"/>
              <a:t> </a:t>
            </a:r>
            <a:r>
              <a:rPr lang="es-ES" sz="1400" i="1" dirty="0" smtClean="0"/>
              <a:t>J </a:t>
            </a:r>
            <a:r>
              <a:rPr lang="es-ES" sz="1400" i="1" dirty="0" err="1" smtClean="0"/>
              <a:t>Cachexia</a:t>
            </a:r>
            <a:r>
              <a:rPr lang="es-ES" sz="1400" i="1" dirty="0" smtClean="0"/>
              <a:t> </a:t>
            </a:r>
            <a:r>
              <a:rPr lang="es-ES" sz="1400" i="1" dirty="0"/>
              <a:t>Sarcopenia 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Muscle</a:t>
            </a:r>
            <a:r>
              <a:rPr lang="es-ES" sz="1400" dirty="0" smtClean="0"/>
              <a:t>. 2023</a:t>
            </a:r>
            <a:endParaRPr lang="es-ES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51542" y="2162629"/>
            <a:ext cx="10758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La </a:t>
            </a:r>
            <a:r>
              <a:rPr lang="es-ES" b="1" dirty="0" smtClean="0">
                <a:sym typeface="Wingdings" panose="05000000000000000000" pitchFamily="2" charset="2"/>
              </a:rPr>
              <a:t>hiperfosfatemia</a:t>
            </a:r>
            <a:r>
              <a:rPr lang="es-ES" dirty="0" smtClean="0">
                <a:sym typeface="Wingdings" panose="05000000000000000000" pitchFamily="2" charset="2"/>
              </a:rPr>
              <a:t>: aumento de los niveles de fosfato sérico asociado al envejecimiento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ym typeface="Wingdings" panose="05000000000000000000" pitchFamily="2" charset="2"/>
              </a:rPr>
              <a:t>Resultados previos determinan que </a:t>
            </a:r>
            <a:r>
              <a:rPr lang="es-ES" dirty="0" smtClean="0">
                <a:sym typeface="Wingdings" panose="05000000000000000000" pitchFamily="2" charset="2"/>
              </a:rPr>
              <a:t>el exceso </a:t>
            </a:r>
            <a:r>
              <a:rPr lang="es-ES" dirty="0" smtClean="0">
                <a:sym typeface="Wingdings" panose="05000000000000000000" pitchFamily="2" charset="2"/>
              </a:rPr>
              <a:t>de fósforo:</a:t>
            </a:r>
          </a:p>
          <a:p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dirty="0" smtClean="0">
                <a:sym typeface="Wingdings" panose="05000000000000000000" pitchFamily="2" charset="2"/>
              </a:rPr>
              <a:t>       - Compromete diferenciación miogénica</a:t>
            </a:r>
          </a:p>
          <a:p>
            <a:endParaRPr lang="es-ES" dirty="0" smtClean="0">
              <a:sym typeface="Wingdings" panose="05000000000000000000" pitchFamily="2" charset="2"/>
            </a:endParaRPr>
          </a:p>
          <a:p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      - Masa muscular      </a:t>
            </a:r>
          </a:p>
          <a:p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        </a:t>
            </a:r>
          </a:p>
          <a:p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      - Alteración composición de fibras y    expresión factores profibróticos</a:t>
            </a:r>
            <a:endParaRPr lang="es-ES" dirty="0"/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2660755" y="3857307"/>
            <a:ext cx="2984" cy="2882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4420867" y="4388821"/>
            <a:ext cx="454" cy="295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-566749" y="1160880"/>
            <a:ext cx="1034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hiperfosfatemia incrementa los signos de sarcopenia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02" y="3328032"/>
            <a:ext cx="2753109" cy="16290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13" y="5184556"/>
            <a:ext cx="5715798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61" y="1698172"/>
            <a:ext cx="951722" cy="951722"/>
          </a:xfrm>
          <a:prstGeom prst="rect">
            <a:avLst/>
          </a:prstGeom>
        </p:spPr>
      </p:pic>
      <p:pic>
        <p:nvPicPr>
          <p:cNvPr id="1026" name="Picture 2" descr="misión cumplid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49" y="3072829"/>
            <a:ext cx="688438" cy="6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sión cumplid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49" y="4138602"/>
            <a:ext cx="688438" cy="6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011649" y="1850867"/>
            <a:ext cx="760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Analizar el efecto de altos niveles de fósforo sobre la función de la mitocondria en músculo esquelético.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16322" y="3072828"/>
            <a:ext cx="53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Estudiar el efecto de la hiperfosfatemia sobre proteínas claves para la función mitocondrial.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716322" y="4180709"/>
            <a:ext cx="55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Determinar las alteraciones presentes en el envejecimiento relacionadas con el exceso de fósforo.</a:t>
            </a:r>
            <a:endParaRPr lang="es-ES" dirty="0"/>
          </a:p>
        </p:txBody>
      </p:sp>
      <p:grpSp>
        <p:nvGrpSpPr>
          <p:cNvPr id="15" name="Grupo 14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Pentágono 15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17" name="Pentágono 16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18" name="Pentágono 17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19" name="Pentágono 18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0" name="Pentágono 19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4656">
            <a:off x="7319457" y="4576306"/>
            <a:ext cx="723977" cy="9736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9813" t="63945" r="60395" b="20613"/>
          <a:stretch/>
        </p:blipFill>
        <p:spPr>
          <a:xfrm>
            <a:off x="2522845" y="4901749"/>
            <a:ext cx="518181" cy="4042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8073" t="17182" r="57132" b="64548"/>
          <a:stretch/>
        </p:blipFill>
        <p:spPr>
          <a:xfrm>
            <a:off x="2457211" y="5306044"/>
            <a:ext cx="649448" cy="4785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8073" t="17182" r="57132" b="64548"/>
          <a:stretch/>
        </p:blipFill>
        <p:spPr>
          <a:xfrm>
            <a:off x="2437519" y="5822164"/>
            <a:ext cx="682865" cy="503164"/>
          </a:xfrm>
          <a:prstGeom prst="rect">
            <a:avLst/>
          </a:prstGeom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30903"/>
              </p:ext>
            </p:extLst>
          </p:nvPr>
        </p:nvGraphicFramePr>
        <p:xfrm>
          <a:off x="3106659" y="4497284"/>
          <a:ext cx="3641664" cy="18280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3891">
                  <a:extLst>
                    <a:ext uri="{9D8B030D-6E8A-4147-A177-3AD203B41FA5}">
                      <a16:colId xmlns:a16="http://schemas.microsoft.com/office/drawing/2014/main" val="1808165062"/>
                    </a:ext>
                  </a:extLst>
                </a:gridCol>
                <a:gridCol w="2347773">
                  <a:extLst>
                    <a:ext uri="{9D8B030D-6E8A-4147-A177-3AD203B41FA5}">
                      <a16:colId xmlns:a16="http://schemas.microsoft.com/office/drawing/2014/main" val="3274687834"/>
                    </a:ext>
                  </a:extLst>
                </a:gridCol>
              </a:tblGrid>
              <a:tr h="29316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Edad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Dieta (3 meses)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87670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 meses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613372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24 meses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673943"/>
                  </a:ext>
                </a:extLst>
              </a:tr>
              <a:tr h="511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24 meses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Hipofosfatémica</a:t>
                      </a:r>
                      <a:endParaRPr lang="es-E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798820"/>
                  </a:ext>
                </a:extLst>
              </a:tr>
            </a:tbl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94281" y="3927359"/>
            <a:ext cx="1375819" cy="349365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sz="2000" i="1" dirty="0">
                <a:solidFill>
                  <a:schemeClr val="accent6">
                    <a:lumMod val="75000"/>
                  </a:schemeClr>
                </a:solidFill>
              </a:rPr>
              <a:t>In vivo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94282" y="1227902"/>
            <a:ext cx="1375819" cy="340819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sz="2000" i="1" dirty="0" smtClean="0">
                <a:solidFill>
                  <a:schemeClr val="accent6">
                    <a:lumMod val="75000"/>
                  </a:schemeClr>
                </a:solidFill>
              </a:rPr>
              <a:t>In vitro</a:t>
            </a:r>
            <a:endParaRPr lang="es-E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1201" y="4457565"/>
            <a:ext cx="112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Machos CL57BL6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7123" y="1743953"/>
            <a:ext cx="123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Mioblastos murinos C2C12</a:t>
            </a:r>
            <a:endParaRPr lang="es-ES" dirty="0"/>
          </a:p>
        </p:txBody>
      </p:sp>
      <p:grpSp>
        <p:nvGrpSpPr>
          <p:cNvPr id="19" name="Grupo 18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Pentágono 19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21" name="Pentágono 20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24" name="Pentágono 23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5" name="Pentágono 24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cxnSp>
        <p:nvCxnSpPr>
          <p:cNvPr id="28" name="Conector recto de flecha 27"/>
          <p:cNvCxnSpPr/>
          <p:nvPr/>
        </p:nvCxnSpPr>
        <p:spPr>
          <a:xfrm>
            <a:off x="6998723" y="5585497"/>
            <a:ext cx="1365445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/>
          <p:cNvGrpSpPr/>
          <p:nvPr/>
        </p:nvGrpSpPr>
        <p:grpSpPr>
          <a:xfrm>
            <a:off x="2421982" y="1874858"/>
            <a:ext cx="5701026" cy="1669382"/>
            <a:chOff x="2382473" y="1853994"/>
            <a:chExt cx="5701026" cy="1669382"/>
          </a:xfrm>
        </p:grpSpPr>
        <p:grpSp>
          <p:nvGrpSpPr>
            <p:cNvPr id="45" name="Grupo 44"/>
            <p:cNvGrpSpPr/>
            <p:nvPr/>
          </p:nvGrpSpPr>
          <p:grpSpPr>
            <a:xfrm>
              <a:off x="2382473" y="1853994"/>
              <a:ext cx="5701026" cy="1669382"/>
              <a:chOff x="2382473" y="1853994"/>
              <a:chExt cx="5701026" cy="1669382"/>
            </a:xfrm>
          </p:grpSpPr>
          <p:pic>
            <p:nvPicPr>
              <p:cNvPr id="43" name="Imagen 42"/>
              <p:cNvPicPr>
                <a:picLocks noChangeAspect="1"/>
              </p:cNvPicPr>
              <p:nvPr/>
            </p:nvPicPr>
            <p:blipFill rotWithShape="1">
              <a:blip r:embed="rId4"/>
              <a:srcRect t="4072" r="3426" b="2445"/>
              <a:stretch/>
            </p:blipFill>
            <p:spPr>
              <a:xfrm>
                <a:off x="2498450" y="1853994"/>
                <a:ext cx="5585049" cy="1568338"/>
              </a:xfrm>
              <a:prstGeom prst="rect">
                <a:avLst/>
              </a:prstGeom>
            </p:spPr>
          </p:pic>
          <p:sp>
            <p:nvSpPr>
              <p:cNvPr id="44" name="Rectángulo 43"/>
              <p:cNvSpPr/>
              <p:nvPr/>
            </p:nvSpPr>
            <p:spPr>
              <a:xfrm>
                <a:off x="2382473" y="2885813"/>
                <a:ext cx="1421236" cy="6375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29" name="Conector recto de flecha 28"/>
            <p:cNvCxnSpPr/>
            <p:nvPr/>
          </p:nvCxnSpPr>
          <p:spPr>
            <a:xfrm>
              <a:off x="3549173" y="2561437"/>
              <a:ext cx="2958259" cy="5699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889" y="2673904"/>
            <a:ext cx="1277701" cy="1103108"/>
          </a:xfrm>
          <a:prstGeom prst="rect">
            <a:avLst/>
          </a:prstGeom>
        </p:spPr>
      </p:pic>
      <p:sp>
        <p:nvSpPr>
          <p:cNvPr id="33" name="Cerrar corchete 32"/>
          <p:cNvSpPr/>
          <p:nvPr/>
        </p:nvSpPr>
        <p:spPr>
          <a:xfrm>
            <a:off x="8152484" y="1568722"/>
            <a:ext cx="166731" cy="2145548"/>
          </a:xfrm>
          <a:prstGeom prst="rightBracke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740" y="1643393"/>
            <a:ext cx="1347225" cy="102389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168" y="1643393"/>
            <a:ext cx="1538508" cy="93890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232" y="5032151"/>
            <a:ext cx="1538508" cy="938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619" y="4911349"/>
            <a:ext cx="485936" cy="22690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619" y="5431862"/>
            <a:ext cx="485936" cy="2269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2711" y="5921180"/>
            <a:ext cx="509751" cy="2455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095557" y="4497284"/>
            <a:ext cx="1353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cuádriceps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653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1073020" y="5924550"/>
            <a:ext cx="10095723" cy="65353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Las células tratadas con BGP durante el proceso de diferenciación presentan una reducción en la expresión proteica </a:t>
            </a:r>
            <a:r>
              <a:rPr lang="es-ES" dirty="0" smtClean="0">
                <a:solidFill>
                  <a:schemeClr val="tx1"/>
                </a:solidFill>
              </a:rPr>
              <a:t>de la subunidad CI-NDUFB8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Pentágono 22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24" name="Pentágono 23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25" name="Pentágono 24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26" name="Pentágono 25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7" name="Pentágono 26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900775" y="1857375"/>
            <a:ext cx="8620618" cy="3097979"/>
            <a:chOff x="1910300" y="1857375"/>
            <a:chExt cx="8620618" cy="309797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4" t="19205" r="27146" b="59755"/>
            <a:stretch/>
          </p:blipFill>
          <p:spPr>
            <a:xfrm>
              <a:off x="1910300" y="2296900"/>
              <a:ext cx="2483141" cy="1856958"/>
            </a:xfrm>
            <a:prstGeom prst="rect">
              <a:avLst/>
            </a:prstGeom>
          </p:spPr>
        </p:pic>
        <p:grpSp>
          <p:nvGrpSpPr>
            <p:cNvPr id="10" name="Grupo 9"/>
            <p:cNvGrpSpPr/>
            <p:nvPr/>
          </p:nvGrpSpPr>
          <p:grpSpPr>
            <a:xfrm>
              <a:off x="4989061" y="1857375"/>
              <a:ext cx="5541857" cy="3097979"/>
              <a:chOff x="5050173" y="1512121"/>
              <a:chExt cx="5541857" cy="3097979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304" b="20143"/>
              <a:stretch/>
            </p:blipFill>
            <p:spPr>
              <a:xfrm>
                <a:off x="5050173" y="1512121"/>
                <a:ext cx="5541857" cy="3097979"/>
              </a:xfrm>
              <a:prstGeom prst="rect">
                <a:avLst/>
              </a:prstGeom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5050173" y="2938848"/>
                <a:ext cx="285225" cy="248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7821101" y="2938848"/>
                <a:ext cx="285225" cy="248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/>
          <a:srcRect t="22828" r="83764" b="35169"/>
          <a:stretch/>
        </p:blipFill>
        <p:spPr>
          <a:xfrm>
            <a:off x="394282" y="743156"/>
            <a:ext cx="731168" cy="5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073020" y="5990254"/>
            <a:ext cx="10095723" cy="58782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 BGP produce una disminución de la actividad de las enzimas citrato sintasa y citocromo C oxidasa, además de un incremento de las ROS mitocondriales.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Pentágono 21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24" name="Pentágono 23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25" name="Pentágono 24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6" name="Pentágono 25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939470" y="1270910"/>
            <a:ext cx="6166258" cy="4068887"/>
            <a:chOff x="2574023" y="1329633"/>
            <a:chExt cx="6166258" cy="406888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5261" r="49443" b="68317"/>
            <a:stretch/>
          </p:blipFill>
          <p:spPr>
            <a:xfrm>
              <a:off x="2855762" y="1329633"/>
              <a:ext cx="2897483" cy="189665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27" b="917"/>
            <a:stretch/>
          </p:blipFill>
          <p:spPr>
            <a:xfrm>
              <a:off x="2574023" y="3439485"/>
              <a:ext cx="6166258" cy="195903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43" t="5261" r="4504" b="68317"/>
            <a:stretch/>
          </p:blipFill>
          <p:spPr>
            <a:xfrm>
              <a:off x="5954868" y="1329633"/>
              <a:ext cx="2518885" cy="1896650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t="22828" r="83764" b="35169"/>
          <a:stretch/>
        </p:blipFill>
        <p:spPr>
          <a:xfrm>
            <a:off x="394282" y="743156"/>
            <a:ext cx="731168" cy="548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559317" y="3600450"/>
            <a:ext cx="592890" cy="5239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6200000">
            <a:off x="2154566" y="4452295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MitoSOX</a:t>
            </a:r>
            <a:r>
              <a:rPr lang="es-ES" baseline="30000" dirty="0" smtClean="0"/>
              <a:t>TM</a:t>
            </a:r>
            <a:endParaRPr lang="es-ES" baseline="30000" dirty="0"/>
          </a:p>
        </p:txBody>
      </p:sp>
    </p:spTree>
    <p:extLst>
      <p:ext uri="{BB962C8B-B14F-4D97-AF65-F5344CB8AC3E}">
        <p14:creationId xmlns:p14="http://schemas.microsoft.com/office/powerpoint/2010/main" val="32643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903405" y="5900841"/>
            <a:ext cx="10226351" cy="70523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 comparación con los animales jóvenes, las muestras de cuádriceps de ratones de 24 meses presentaron una disminución en la expresión de </a:t>
            </a:r>
            <a:r>
              <a:rPr lang="es-ES" dirty="0" smtClean="0">
                <a:solidFill>
                  <a:schemeClr val="tx1"/>
                </a:solidFill>
              </a:rPr>
              <a:t>las </a:t>
            </a:r>
            <a:r>
              <a:rPr lang="es-ES" dirty="0" smtClean="0">
                <a:solidFill>
                  <a:schemeClr val="tx1"/>
                </a:solidFill>
              </a:rPr>
              <a:t>subunidades </a:t>
            </a:r>
            <a:r>
              <a:rPr lang="es-ES" dirty="0">
                <a:solidFill>
                  <a:schemeClr val="tx1"/>
                </a:solidFill>
              </a:rPr>
              <a:t>de los complejos </a:t>
            </a:r>
            <a:r>
              <a:rPr lang="es-ES" dirty="0" smtClean="0">
                <a:solidFill>
                  <a:schemeClr val="tx1"/>
                </a:solidFill>
              </a:rPr>
              <a:t>y </a:t>
            </a:r>
            <a:r>
              <a:rPr lang="es-ES" dirty="0">
                <a:solidFill>
                  <a:schemeClr val="tx1"/>
                </a:solidFill>
              </a:rPr>
              <a:t>la SOD2.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Pentágono 19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21" name="Pentágono 20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22" name="Pentágono 21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23" name="Pentágono 22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24" name="Pentágono 23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2" b="29908"/>
          <a:stretch/>
        </p:blipFill>
        <p:spPr>
          <a:xfrm>
            <a:off x="1757101" y="1741299"/>
            <a:ext cx="3964191" cy="33522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69602" r="6754"/>
          <a:stretch/>
        </p:blipFill>
        <p:spPr>
          <a:xfrm>
            <a:off x="6639182" y="2232869"/>
            <a:ext cx="3175937" cy="23700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9813" t="63945" r="60395" b="20613"/>
          <a:stretch/>
        </p:blipFill>
        <p:spPr>
          <a:xfrm>
            <a:off x="517829" y="782755"/>
            <a:ext cx="518181" cy="4042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8073" t="17182" r="57132" b="64548"/>
          <a:stretch/>
        </p:blipFill>
        <p:spPr>
          <a:xfrm>
            <a:off x="1052788" y="708510"/>
            <a:ext cx="649448" cy="47854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29" y="1266386"/>
            <a:ext cx="485936" cy="22690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41" y="1266386"/>
            <a:ext cx="485936" cy="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903405" y="5962650"/>
            <a:ext cx="10226351" cy="64342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La restricción dietética de fósforo produjo un aumento significativo en la expresión de las subunidades de OXPHOS y la SOD2 en muestras de cuádriceps de ratones envejecidos.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94282" y="125835"/>
            <a:ext cx="11390151" cy="503339"/>
            <a:chOff x="427838" y="352338"/>
            <a:chExt cx="11390151" cy="7466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Pentágono 13"/>
            <p:cNvSpPr/>
            <p:nvPr/>
          </p:nvSpPr>
          <p:spPr>
            <a:xfrm>
              <a:off x="9222994" y="352338"/>
              <a:ext cx="2594995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Conclusión</a:t>
              </a:r>
              <a:endParaRPr lang="es-ES" sz="1600" dirty="0"/>
            </a:p>
          </p:txBody>
        </p:sp>
        <p:sp>
          <p:nvSpPr>
            <p:cNvPr id="15" name="Pentágono 14"/>
            <p:cNvSpPr/>
            <p:nvPr/>
          </p:nvSpPr>
          <p:spPr>
            <a:xfrm>
              <a:off x="7012493" y="352338"/>
              <a:ext cx="2500624" cy="74662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Resultados</a:t>
              </a:r>
              <a:endParaRPr lang="es-ES" sz="1600" dirty="0"/>
            </a:p>
          </p:txBody>
        </p:sp>
        <p:sp>
          <p:nvSpPr>
            <p:cNvPr id="16" name="Pentágono 15"/>
            <p:cNvSpPr/>
            <p:nvPr/>
          </p:nvSpPr>
          <p:spPr>
            <a:xfrm>
              <a:off x="4818080" y="352338"/>
              <a:ext cx="2476151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Materiales y métodos</a:t>
              </a:r>
              <a:endParaRPr lang="es-ES" sz="1600" dirty="0"/>
            </a:p>
          </p:txBody>
        </p:sp>
        <p:sp>
          <p:nvSpPr>
            <p:cNvPr id="17" name="Pentágono 16"/>
            <p:cNvSpPr/>
            <p:nvPr/>
          </p:nvSpPr>
          <p:spPr>
            <a:xfrm>
              <a:off x="2607579" y="352338"/>
              <a:ext cx="2476150" cy="74662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Objetivos</a:t>
              </a:r>
              <a:endParaRPr lang="es-ES" sz="1600" dirty="0"/>
            </a:p>
          </p:txBody>
        </p:sp>
        <p:sp>
          <p:nvSpPr>
            <p:cNvPr id="18" name="Pentágono 17"/>
            <p:cNvSpPr/>
            <p:nvPr/>
          </p:nvSpPr>
          <p:spPr>
            <a:xfrm>
              <a:off x="427838" y="352338"/>
              <a:ext cx="2461480" cy="74662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Introducción</a:t>
              </a:r>
              <a:endParaRPr lang="es-ES" sz="1600" dirty="0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5" b="29541"/>
          <a:stretch/>
        </p:blipFill>
        <p:spPr>
          <a:xfrm>
            <a:off x="1821657" y="1760349"/>
            <a:ext cx="3980882" cy="33107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70826"/>
          <a:stretch/>
        </p:blipFill>
        <p:spPr>
          <a:xfrm>
            <a:off x="6899521" y="2284695"/>
            <a:ext cx="3205663" cy="22620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8073" t="17182" r="57132" b="64548"/>
          <a:stretch/>
        </p:blipFill>
        <p:spPr>
          <a:xfrm>
            <a:off x="1052788" y="708510"/>
            <a:ext cx="649448" cy="4785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8073" t="17182" r="57132" b="64548"/>
          <a:stretch/>
        </p:blipFill>
        <p:spPr>
          <a:xfrm>
            <a:off x="394282" y="708510"/>
            <a:ext cx="649448" cy="47854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9" y="1266386"/>
            <a:ext cx="485936" cy="22690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255" y="1247777"/>
            <a:ext cx="509751" cy="2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1773</TotalTime>
  <Words>482</Words>
  <Application>Microsoft Office PowerPoint</Application>
  <PresentationFormat>Panorámica</PresentationFormat>
  <Paragraphs>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Alteración de la función mitocondrial por altos niveles de fósforo asociados al envejecimiento muscular.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entre la hiperfosfatemia y la alteración mitocondrial presente en la sarcopenia</dc:title>
  <dc:creator>Laboratorio musculo</dc:creator>
  <cp:lastModifiedBy>Laboratorio musculo</cp:lastModifiedBy>
  <cp:revision>114</cp:revision>
  <dcterms:created xsi:type="dcterms:W3CDTF">2026-03-04T10:53:17Z</dcterms:created>
  <dcterms:modified xsi:type="dcterms:W3CDTF">2026-03-16T15:43:31Z</dcterms:modified>
</cp:coreProperties>
</file>