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858000" cy="12192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7155149-C4E0-47BA-A525-4E0002D60D44}">
  <a:tblStyle styleId="{47155149-C4E0-47BA-A525-4E0002D60D44}"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20000"/>
            </a:schemeClr>
          </a:solidFill>
        </a:fill>
      </a:tcStyle>
    </a:band1H>
    <a:band2H>
      <a:tcTxStyle/>
    </a:band2H>
    <a:band1V>
      <a:tcTxStyle/>
      <a:tcStyle>
        <a:fill>
          <a:solidFill>
            <a:schemeClr val="accent5">
              <a:alpha val="20000"/>
            </a:schemeClr>
          </a:solidFill>
        </a:fill>
      </a:tcStyle>
    </a:band1V>
    <a:band2V>
      <a:tcTxStyle/>
    </a:band2V>
    <a:lastCol>
      <a:tcTxStyle b="on" i="off"/>
    </a:lastCol>
    <a:firstCol>
      <a:tcTxStyle b="on" i="off"/>
    </a:firstCol>
    <a:lastRow>
      <a:tcTxStyle b="on" i="off"/>
      <a:tcStyle>
        <a:tcBdr>
          <a:top>
            <a:ln cap="flat" cmpd="sng" w="12700">
              <a:solidFill>
                <a:schemeClr val="accent5"/>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5"/>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BC0692C9-B0F6-42FF-81D5-ED176E4AA5D7}" styleName="Table_1">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5791200"/>
            <a:ext cx="5486400" cy="54864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p1:notes"/>
          <p:cNvSpPr/>
          <p:nvPr>
            <p:ph idx="2" type="sldImg"/>
          </p:nvPr>
        </p:nvSpPr>
        <p:spPr>
          <a:xfrm>
            <a:off x="-635000" y="914400"/>
            <a:ext cx="81280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 name="Google Shape;9;p1: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0" name="Google Shape;10;p1: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95ae435d54_0_83: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g395ae435d54_0_83: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66" name="Google Shape;166;g395ae435d54_0_83: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ccf41745b1_1_201: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 name="Google Shape;197;g3ccf41745b1_1_201: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El uso de nanopartículas actúa como un 'escudo' para el agonista de PPARγ. Lo protege de la degradación prematura y permite que se disperse uniformemente en matrices biológicas. Al reducir el tamaño de partícula a escala nanométrica, aumentamos drásticamente la superficie de contacto, lo que supera las limitaciones de solubilidad que discutimos anteriormente. Esto facilita que el fármaco atraviese membranas epiteliales de forma mucho más eficiente. Esta estrategia no solo mejora la eficacia, sino que reduce los efectos secundarios sistémicos al permitir dosis locales más bajas con un efecto mucho más prolongado en el tiempo. </a:t>
            </a:r>
            <a:r>
              <a:rPr lang="en-US">
                <a:solidFill>
                  <a:schemeClr val="dk1"/>
                </a:solidFill>
              </a:rPr>
              <a:t>Nos muestra nanopartículas de PLGA, un polímero aprobado por la FDA, que ofrece una excelente capacidad para atrapar la pioglitazona, logrando eficiencias de encapsulación superiores al 90%. la microscopía electrónica confirma que obtenemos partículas de tamaño nanométrico constante, lo cual es vital para asegurar una entrega reproducible del fármaco al receptor PPARγ. No basta con fabricar la partícula; debemos diseñar su superficie. El uso de PEG (polietilenglicol) crea una corona hidrofílica que proporciona un efecto 'stealth', evitando que los macrófagos eliminen la partícula prematuramente. Como se analiza en los gráficos de la Figura 1, el uso de modificadores como el Polisorbato 80 mejora drásticamente la interacción con el tejido, permitiendo que la nanopartícula se 'pegue' al sitio de acción y libere el agonista de PPARγ de forma continua. Esta ingeniería asegura que el sistema sea estable tanto en almacenamiento como tras la administración in vivo. Para que un tratamiento sea efectivo, necesitamos control. La Figura 4 muestra un patrón de liberación bifásico ideal: un primer estallido para alcanzar niveles terapéuticos rápido, y luego una liberación lenta controlada por la degradación del polímero. Al final de las 10 horas, vemos que el sistema sigue liberando fármaco de forma constante. Este comportamiento se ajusta al modelo de Higuchi, lo que indica que el fármaco se difunde uniformemente desde la matriz de la nanopartícula. Cambiando la relación del polímero, como se ve en la comparativa de las curvas, podemos acelerar o frenar esta liberación según la cronicidad de la enfermedad que estemos tratando.</a:t>
            </a:r>
            <a:endParaRPr/>
          </a:p>
        </p:txBody>
      </p:sp>
      <p:sp>
        <p:nvSpPr>
          <p:cNvPr id="198" name="Google Shape;198;g3ccf41745b1_1_201: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95ae435d54_1_78: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g395ae435d54_1_78: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Recrear para verlo con otras vías.</a:t>
            </a:r>
            <a:endParaRPr/>
          </a:p>
        </p:txBody>
      </p:sp>
      <p:sp>
        <p:nvSpPr>
          <p:cNvPr id="224" name="Google Shape;224;g395ae435d54_1_78: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95ae435d54_1_110: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g395ae435d54_1_110: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40" name="Google Shape;240;g395ae435d54_1_110: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ccf41745b1_0_60: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9" name="Google Shape;259;g3ccf41745b1_0_60: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60" name="Google Shape;260;g3ccf41745b1_0_60: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95ae435d54_0_3: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 name="Google Shape;287;g395ae435d54_0_3: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288" name="Google Shape;288;g395ae435d54_0_3: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95ae435d54_0_48: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6" name="Google Shape;316;g395ae435d54_0_48: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17" name="Google Shape;317;g395ae435d54_0_48: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95ae435d54_0_201: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g395ae435d54_0_201: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51" name="Google Shape;351;g395ae435d54_0_201: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95ae435d54_0_247: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0" name="Google Shape;380;g395ae435d54_0_247: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81" name="Google Shape;381;g395ae435d54_0_247: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ccf41745b1_0_20: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8" name="Google Shape;408;g3ccf41745b1_0_20: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409" name="Google Shape;409;g3ccf41745b1_0_20: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 name="Shape 16"/>
        <p:cNvGrpSpPr/>
        <p:nvPr/>
      </p:nvGrpSpPr>
      <p:grpSpPr>
        <a:xfrm>
          <a:off x="0" y="0"/>
          <a:ext cx="0" cy="0"/>
          <a:chOff x="0" y="0"/>
          <a:chExt cx="0" cy="0"/>
        </a:xfrm>
      </p:grpSpPr>
      <p:sp>
        <p:nvSpPr>
          <p:cNvPr id="17" name="Google Shape;17;g3cc8ce734b8_1_19: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 name="Google Shape;18;g3cc8ce734b8_1_19: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9" name="Google Shape;19;g3cc8ce734b8_1_19: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1:notes"/>
          <p:cNvSpPr/>
          <p:nvPr>
            <p:ph idx="2" type="sldImg"/>
          </p:nvPr>
        </p:nvSpPr>
        <p:spPr>
          <a:xfrm>
            <a:off x="-635000" y="914400"/>
            <a:ext cx="81280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7" name="Google Shape;437;p11: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a:t>
            </a:r>
            <a:endParaRPr/>
          </a:p>
        </p:txBody>
      </p:sp>
      <p:sp>
        <p:nvSpPr>
          <p:cNvPr id="438" name="Google Shape;438;p11: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cd46af215e_1_0: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4" name="Google Shape;464;g3cd46af215e_1_0: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a:t>
            </a:r>
            <a:endParaRPr/>
          </a:p>
        </p:txBody>
      </p:sp>
      <p:sp>
        <p:nvSpPr>
          <p:cNvPr id="465" name="Google Shape;465;g3cd46af215e_1_0: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cc26373250_0_0: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0" name="Google Shape;490;g3cc26373250_0_0: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491" name="Google Shape;491;g3cc26373250_0_0: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95ae435d54_0_129: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5" name="Google Shape;515;g395ae435d54_0_129: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516" name="Google Shape;516;g395ae435d54_0_129: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95ae435d54_0_152: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3" name="Google Shape;533;g395ae435d54_0_152: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534" name="Google Shape;534;g395ae435d54_0_152: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395ae435d54_0_168: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0" name="Google Shape;550;g395ae435d54_0_168: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551" name="Google Shape;551;g395ae435d54_0_168: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395ae435d54_0_180: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5" name="Google Shape;565;g395ae435d54_0_180: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566" name="Google Shape;566;g395ae435d54_0_180: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3ccf41745b1_0_37: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1" name="Google Shape;591;g3ccf41745b1_0_37: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592" name="Google Shape;592;g3ccf41745b1_0_37: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3ccf41745b1_1_571: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3" name="Google Shape;613;g3ccf41745b1_1_571: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El uso de nanopartículas actúa como un 'escudo' para el agonista de PPARγ. Lo protege de la degradación prematura y permite que se disperse uniformemente en matrices biológicas. Al reducir el tamaño de partícula a escala nanométrica, aumentamos drásticamente la superficie de contacto, lo que supera las limitaciones de solubilidad que discutimos anteriormente. Esto facilita que el fármaco atraviese membranas epiteliales de forma mucho más eficiente. Esta estrategia no solo mejora la eficacia, sino que reduce los efectos secundarios sistémicos al permitir dosis locales más bajas con un efecto mucho más prolongado en el tiempo. </a:t>
            </a:r>
            <a:r>
              <a:rPr lang="en-US">
                <a:solidFill>
                  <a:schemeClr val="dk1"/>
                </a:solidFill>
              </a:rPr>
              <a:t>Nos muestra nanopartículas de PLGA, un polímero aprobado por la FDA, que ofrece una excelente capacidad para atrapar la pioglitazona, logrando eficiencias de encapsulación superiores al 90%. la microscopía electrónica confirma que obtenemos partículas de tamaño nanométrico constante, lo cual es vital para asegurar una entrega reproducible del fármaco al receptor PPARγ. No basta con fabricar la partícula; debemos diseñar su superficie. El uso de PEG (polietilenglicol) crea una corona hidrofílica que proporciona un efecto 'stealth', evitando que los macrófagos eliminen la partícula prematuramente. Como se analiza en los gráficos de la Figura 1, el uso de modificadores como el Polisorbato 80 mejora drásticamente la interacción con el tejido, permitiendo que la nanopartícula se 'pegue' al sitio de acción y libere el agonista de PPARγ de forma continua. Esta ingeniería asegura que el sistema sea estable tanto en almacenamiento como tras la administración in vivo. Para que un tratamiento sea efectivo, necesitamos control. La Figura 4 muestra un patrón de liberación bifásico ideal: un primer estallido para alcanzar niveles terapéuticos rápido, y luego una liberación lenta controlada por la degradación del polímero. Al final de las 10 horas, vemos que el sistema sigue liberando fármaco de forma constante. Este comportamiento se ajusta al modelo de Higuchi, lo que indica que el fármaco se difunde uniformemente desde la matriz de la nanopartícula. Cambiando la relación del polímero, como se ve en la comparativa de las curvas, podemos acelerar o frenar esta liberación según la cronicidad de la enfermedad que estemos tratando.</a:t>
            </a:r>
            <a:endParaRPr/>
          </a:p>
        </p:txBody>
      </p:sp>
      <p:sp>
        <p:nvSpPr>
          <p:cNvPr id="614" name="Google Shape;614;g3ccf41745b1_1_571: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3d014767aa3_0_321: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2" name="Google Shape;632;g3d014767aa3_0_321: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633" name="Google Shape;633;g3d014767aa3_0_321: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3d014767aa3_0_300: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 name="Google Shape;27;g3d014767aa3_0_300: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8" name="Google Shape;28;g3d014767aa3_0_300: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3ccf41745b1_1_383: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1" name="Google Shape;641;g3ccf41745b1_1_383: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642" name="Google Shape;642;g3ccf41745b1_1_383: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3ccf41745b1_1_460: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 name="Google Shape;46;g3ccf41745b1_1_460: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Receptor nuclear de la familia PPAR.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US" sz="1200">
                <a:solidFill>
                  <a:schemeClr val="dk1"/>
                </a:solidFill>
                <a:latin typeface="Calibri"/>
                <a:ea typeface="Calibri"/>
                <a:cs typeface="Calibri"/>
                <a:sym typeface="Calibri"/>
              </a:rPr>
              <a:t>Actúa como factor de transcripción dependiente de ligando.</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US" sz="1200">
                <a:solidFill>
                  <a:schemeClr val="dk1"/>
                </a:solidFill>
                <a:highlight>
                  <a:srgbClr val="FFFFFF"/>
                </a:highlight>
              </a:rPr>
              <a:t> RXR, en combinación con PPAR-γ, actúa como regulador principal de muchas vías críticas; sin embargo, no funcionan de forma independiente. El complejo heterodímero se une a secuencias específicas de ADN conocidas como elementos de respuesta hormonal proliferadora de peroxisomas (PPREs) de la región promotora de genes objetivo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endParaRPr>
          </a:p>
        </p:txBody>
      </p:sp>
      <p:sp>
        <p:nvSpPr>
          <p:cNvPr id="47" name="Google Shape;47;g3ccf41745b1_1_460: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cca8b6be8c_0_250: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 name="Google Shape;60;g3cca8b6be8c_0_250: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La activación de PPAR-γ:</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inhibe </a:t>
            </a:r>
            <a:r>
              <a:rPr b="1" lang="en-US" sz="1100">
                <a:solidFill>
                  <a:schemeClr val="dk1"/>
                </a:solidFill>
              </a:rPr>
              <a:t>proliferación celular</a:t>
            </a:r>
            <a:br>
              <a:rPr b="1" lang="en-US" sz="1100">
                <a:solidFill>
                  <a:schemeClr val="dk1"/>
                </a:solidFill>
              </a:rPr>
            </a:b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favorece </a:t>
            </a:r>
            <a:r>
              <a:rPr b="1" lang="en-US" sz="1100">
                <a:solidFill>
                  <a:schemeClr val="dk1"/>
                </a:solidFill>
              </a:rPr>
              <a:t>apoptosis</a:t>
            </a:r>
            <a:r>
              <a:rPr lang="en-US" sz="1100">
                <a:solidFill>
                  <a:schemeClr val="dk1"/>
                </a:solidFill>
              </a:rPr>
              <a:t> de células endometriósicas</a:t>
            </a:r>
            <a:endParaRPr sz="1100">
              <a:solidFill>
                <a:schemeClr val="dk1"/>
              </a:solidFill>
            </a:endParaRPr>
          </a:p>
          <a:p>
            <a:pPr indent="0" lvl="0" marL="0" rtl="0" algn="l">
              <a:lnSpc>
                <a:spcPct val="115000"/>
              </a:lnSpc>
              <a:spcBef>
                <a:spcPts val="1200"/>
              </a:spcBef>
              <a:spcAft>
                <a:spcPts val="0"/>
              </a:spcAft>
              <a:buNone/>
            </a:pPr>
            <a:r>
              <a:rPr lang="en-US" sz="1100">
                <a:solidFill>
                  <a:schemeClr val="dk1"/>
                </a:solidFill>
              </a:rPr>
              <a:t>PPAR-γ:</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 reduce </a:t>
            </a:r>
            <a:r>
              <a:rPr b="1" lang="en-US" sz="1100">
                <a:solidFill>
                  <a:schemeClr val="dk1"/>
                </a:solidFill>
              </a:rPr>
              <a:t>VEGF (Vascular Endothelial Growth Factor)</a:t>
            </a:r>
            <a:br>
              <a:rPr b="1" lang="en-US" sz="1100">
                <a:solidFill>
                  <a:schemeClr val="dk1"/>
                </a:solidFill>
              </a:rPr>
            </a:b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 inhibe formación de vasos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t/>
            </a:r>
            <a:endParaRPr sz="1100">
              <a:solidFill>
                <a:schemeClr val="dk1"/>
              </a:solidFill>
            </a:endParaRPr>
          </a:p>
          <a:p>
            <a:pPr indent="0" lvl="0" marL="0" rtl="0" algn="l">
              <a:lnSpc>
                <a:spcPct val="115000"/>
              </a:lnSpc>
              <a:spcBef>
                <a:spcPts val="1200"/>
              </a:spcBef>
              <a:spcAft>
                <a:spcPts val="0"/>
              </a:spcAft>
              <a:buNone/>
            </a:pPr>
            <a:r>
              <a:rPr lang="en-US" sz="1100">
                <a:solidFill>
                  <a:schemeClr val="dk1"/>
                </a:solidFill>
              </a:rPr>
              <a:t>↓ inhibe </a:t>
            </a:r>
            <a:r>
              <a:rPr b="1" lang="en-US" sz="1100">
                <a:solidFill>
                  <a:schemeClr val="dk1"/>
                </a:solidFill>
              </a:rPr>
              <a:t>expresión de aromatasa</a:t>
            </a:r>
            <a:br>
              <a:rPr b="1" lang="en-US" sz="1100">
                <a:solidFill>
                  <a:schemeClr val="dk1"/>
                </a:solidFill>
              </a:rPr>
            </a:br>
            <a:endParaRPr b="1" sz="1100">
              <a:solidFill>
                <a:schemeClr val="dk1"/>
              </a:solidFill>
            </a:endParaRPr>
          </a:p>
          <a:p>
            <a:pPr indent="0" lvl="0" marL="0" rtl="0" algn="l">
              <a:lnSpc>
                <a:spcPct val="115000"/>
              </a:lnSpc>
              <a:spcBef>
                <a:spcPts val="1200"/>
              </a:spcBef>
              <a:spcAft>
                <a:spcPts val="0"/>
              </a:spcAft>
              <a:buNone/>
            </a:pPr>
            <a:r>
              <a:rPr lang="en-US" sz="1100">
                <a:solidFill>
                  <a:schemeClr val="dk1"/>
                </a:solidFill>
              </a:rPr>
              <a:t>↓ reduce producción local de estrógenos</a:t>
            </a:r>
            <a:endParaRPr sz="1100">
              <a:solidFill>
                <a:schemeClr val="dk1"/>
              </a:solidFill>
            </a:endParaRPr>
          </a:p>
          <a:p>
            <a:pPr indent="0" lvl="0" marL="0" rtl="0" algn="l">
              <a:lnSpc>
                <a:spcPct val="115000"/>
              </a:lnSpc>
              <a:spcBef>
                <a:spcPts val="1200"/>
              </a:spcBef>
              <a:spcAft>
                <a:spcPts val="0"/>
              </a:spcAft>
              <a:buNone/>
            </a:pPr>
            <a:br>
              <a:rPr lang="en-US" sz="1100">
                <a:solidFill>
                  <a:schemeClr val="dk1"/>
                </a:solidFill>
              </a:rPr>
            </a:br>
            <a:endParaRPr sz="1100">
              <a:solidFill>
                <a:schemeClr val="dk1"/>
              </a:solidFill>
            </a:endParaRPr>
          </a:p>
          <a:p>
            <a:pPr indent="0" lvl="0" marL="0" marR="0" rtl="0" algn="l">
              <a:spcBef>
                <a:spcPts val="1200"/>
              </a:spcBef>
              <a:spcAft>
                <a:spcPts val="0"/>
              </a:spcAft>
              <a:buNone/>
            </a:pPr>
            <a:r>
              <a:t/>
            </a:r>
            <a:endParaRPr/>
          </a:p>
        </p:txBody>
      </p:sp>
      <p:sp>
        <p:nvSpPr>
          <p:cNvPr id="61" name="Google Shape;61;g3cca8b6be8c_0_250: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ccf41745b1_1_471: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g3ccf41745b1_1_471: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La activación de PPAR-γ:</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inhibe </a:t>
            </a:r>
            <a:r>
              <a:rPr b="1" lang="en-US" sz="1100">
                <a:solidFill>
                  <a:schemeClr val="dk1"/>
                </a:solidFill>
              </a:rPr>
              <a:t>proliferación celular</a:t>
            </a:r>
            <a:br>
              <a:rPr b="1" lang="en-US" sz="1100">
                <a:solidFill>
                  <a:schemeClr val="dk1"/>
                </a:solidFill>
              </a:rPr>
            </a:b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favorece </a:t>
            </a:r>
            <a:r>
              <a:rPr b="1" lang="en-US" sz="1100">
                <a:solidFill>
                  <a:schemeClr val="dk1"/>
                </a:solidFill>
              </a:rPr>
              <a:t>apoptosis</a:t>
            </a:r>
            <a:r>
              <a:rPr lang="en-US" sz="1100">
                <a:solidFill>
                  <a:schemeClr val="dk1"/>
                </a:solidFill>
              </a:rPr>
              <a:t> de células endometriósicas</a:t>
            </a:r>
            <a:endParaRPr sz="1100">
              <a:solidFill>
                <a:schemeClr val="dk1"/>
              </a:solidFill>
            </a:endParaRPr>
          </a:p>
          <a:p>
            <a:pPr indent="0" lvl="0" marL="0" marR="0" rtl="0" algn="l">
              <a:spcBef>
                <a:spcPts val="1200"/>
              </a:spcBef>
              <a:spcAft>
                <a:spcPts val="0"/>
              </a:spcAft>
              <a:buNone/>
            </a:pPr>
            <a:r>
              <a:t/>
            </a:r>
            <a:endParaRPr/>
          </a:p>
        </p:txBody>
      </p:sp>
      <p:sp>
        <p:nvSpPr>
          <p:cNvPr id="77" name="Google Shape;77;g3ccf41745b1_1_471: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ccf41745b1_1_490: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g3ccf41745b1_1_490: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La activación de PPAR-γ:</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inhibe </a:t>
            </a:r>
            <a:r>
              <a:rPr b="1" lang="en-US" sz="1100">
                <a:solidFill>
                  <a:schemeClr val="dk1"/>
                </a:solidFill>
              </a:rPr>
              <a:t>proliferación celular</a:t>
            </a:r>
            <a:br>
              <a:rPr b="1" lang="en-US" sz="1100">
                <a:solidFill>
                  <a:schemeClr val="dk1"/>
                </a:solidFill>
              </a:rPr>
            </a:b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favorece </a:t>
            </a:r>
            <a:r>
              <a:rPr b="1" lang="en-US" sz="1100">
                <a:solidFill>
                  <a:schemeClr val="dk1"/>
                </a:solidFill>
              </a:rPr>
              <a:t>apoptosis</a:t>
            </a:r>
            <a:r>
              <a:rPr lang="en-US" sz="1100">
                <a:solidFill>
                  <a:schemeClr val="dk1"/>
                </a:solidFill>
              </a:rPr>
              <a:t> de células endometriósicas</a:t>
            </a:r>
            <a:endParaRPr sz="1100">
              <a:solidFill>
                <a:schemeClr val="dk1"/>
              </a:solidFill>
            </a:endParaRPr>
          </a:p>
          <a:p>
            <a:pPr indent="0" lvl="0" marL="0" marR="0" rtl="0" algn="l">
              <a:spcBef>
                <a:spcPts val="1200"/>
              </a:spcBef>
              <a:spcAft>
                <a:spcPts val="0"/>
              </a:spcAft>
              <a:buNone/>
            </a:pPr>
            <a:r>
              <a:t/>
            </a:r>
            <a:endParaRPr/>
          </a:p>
        </p:txBody>
      </p:sp>
      <p:sp>
        <p:nvSpPr>
          <p:cNvPr id="106" name="Google Shape;106;g3ccf41745b1_1_490: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cca8b6be8c_0_239: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g3cca8b6be8c_0_239: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PPAR-γ activado:</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 inhibe </a:t>
            </a:r>
            <a:r>
              <a:rPr b="1" lang="en-US" sz="1100">
                <a:solidFill>
                  <a:schemeClr val="dk1"/>
                </a:solidFill>
              </a:rPr>
              <a:t>NF-κB</a:t>
            </a:r>
            <a:r>
              <a:rPr lang="en-US" sz="1100">
                <a:solidFill>
                  <a:schemeClr val="dk1"/>
                </a:solidFill>
              </a:rPr>
              <a:t> (factor clave de inflamación)</a:t>
            </a:r>
            <a:br>
              <a:rPr lang="en-US" sz="1100">
                <a:solidFill>
                  <a:schemeClr val="dk1"/>
                </a:solidFill>
              </a:rPr>
            </a:b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 reduce citocinas inflamatorias</a:t>
            </a:r>
            <a:br>
              <a:rPr lang="en-US" sz="1100">
                <a:solidFill>
                  <a:schemeClr val="dk1"/>
                </a:solidFill>
              </a:rPr>
            </a:b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IL-1</a:t>
            </a:r>
            <a:br>
              <a:rPr lang="en-US" sz="1100">
                <a:solidFill>
                  <a:schemeClr val="dk1"/>
                </a:solidFill>
              </a:rPr>
            </a:b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IL-6</a:t>
            </a:r>
            <a:br>
              <a:rPr lang="en-US" sz="1100">
                <a:solidFill>
                  <a:schemeClr val="dk1"/>
                </a:solidFill>
              </a:rPr>
            </a:b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TNF-α</a:t>
            </a:r>
            <a:br>
              <a:rPr lang="en-US" sz="1100">
                <a:solidFill>
                  <a:schemeClr val="dk1"/>
                </a:solidFill>
              </a:rPr>
            </a:b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 disminuye prostaglandinas</a:t>
            </a:r>
            <a:endParaRPr sz="1100">
              <a:solidFill>
                <a:schemeClr val="dk1"/>
              </a:solidFill>
            </a:endParaRPr>
          </a:p>
          <a:p>
            <a:pPr indent="0" lvl="0" marL="0" marR="0" rtl="0" algn="l">
              <a:spcBef>
                <a:spcPts val="1200"/>
              </a:spcBef>
              <a:spcAft>
                <a:spcPts val="0"/>
              </a:spcAft>
              <a:buNone/>
            </a:pPr>
            <a:r>
              <a:t/>
            </a:r>
            <a:endParaRPr/>
          </a:p>
        </p:txBody>
      </p:sp>
      <p:sp>
        <p:nvSpPr>
          <p:cNvPr id="127" name="Google Shape;127;g3cca8b6be8c_0_239: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ccf41745b1_1_1:notes"/>
          <p:cNvSpPr/>
          <p:nvPr>
            <p:ph idx="2" type="sldImg"/>
          </p:nvPr>
        </p:nvSpPr>
        <p:spPr>
          <a:xfrm>
            <a:off x="-635000" y="914400"/>
            <a:ext cx="8127900" cy="457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g3ccf41745b1_1_1:notes"/>
          <p:cNvSpPr txBox="1"/>
          <p:nvPr>
            <p:ph idx="1" type="body"/>
          </p:nvPr>
        </p:nvSpPr>
        <p:spPr>
          <a:xfrm>
            <a:off x="685800" y="5791200"/>
            <a:ext cx="5486400" cy="548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Para validar el potencial clínico, se utilizó el modelo de babuinos, ya que, a diferencia de los roedores, estos primates tienen ciclos menstruales y desarrollan endometriosis de forma muy similar a las mujeres.  Como pueden ver en las imágenes de laparoscopia (Figura 1), las flechas en el grupo placebo (Panel A) señalan lesiones que permanecen activas tras 30 días. En cambio, en el Panel C, vemos cómo la rosiglitazona logra que esas mismas lesiones retrocedan hasta convertirse en nódulos fibróticos inactivos o simplemente desaparezcan. Este cambio no es solo visual. El gráfico de la derecha confirma una reducción media del 50% en el área de superficie total de las lesiones de forma estadísticamente significativa. Lo más revolucionario es que, mientras el tratamiento estándar (Ganirelix) suprimió los niveles de progesterona, la rosiglitazona no alteró el eje hormonal ni impidió la ovulación de los animales, lo que sugiere que este fármaco podría tratar la enfermedad sin impedir que la paciente busque un embarazo.</a:t>
            </a:r>
            <a:endParaRPr/>
          </a:p>
        </p:txBody>
      </p:sp>
      <p:sp>
        <p:nvSpPr>
          <p:cNvPr id="145" name="Google Shape;145;g3ccf41745b1_1_1:notes"/>
          <p:cNvSpPr txBox="1"/>
          <p:nvPr>
            <p:ph idx="12" type="sldNum"/>
          </p:nvPr>
        </p:nvSpPr>
        <p:spPr>
          <a:xfrm>
            <a:off x="3884613" y="11580813"/>
            <a:ext cx="29718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47.png"/><Relationship Id="rId7"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9.png"/><Relationship Id="rId5"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39.png"/><Relationship Id="rId5" Type="http://schemas.openxmlformats.org/officeDocument/2006/relationships/image" Target="../media/image19.png"/><Relationship Id="rId6"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40.png"/><Relationship Id="rId5" Type="http://schemas.openxmlformats.org/officeDocument/2006/relationships/image" Target="../media/image23.png"/><Relationship Id="rId6" Type="http://schemas.openxmlformats.org/officeDocument/2006/relationships/image" Target="../media/image45.png"/><Relationship Id="rId7"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34.png"/><Relationship Id="rId5"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43.png"/><Relationship Id="rId5" Type="http://schemas.openxmlformats.org/officeDocument/2006/relationships/image" Target="../media/image42.png"/><Relationship Id="rId6"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49.png"/><Relationship Id="rId5"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44.png"/><Relationship Id="rId5" Type="http://schemas.openxmlformats.org/officeDocument/2006/relationships/image" Target="../media/image41.png"/><Relationship Id="rId6"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6.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2.png"/><Relationship Id="rId5" Type="http://schemas.openxmlformats.org/officeDocument/2006/relationships/image" Target="../media/image48.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F3B"/>
        </a:solidFill>
      </p:bgPr>
    </p:bg>
    <p:spTree>
      <p:nvGrpSpPr>
        <p:cNvPr id="11" name="Shape 11"/>
        <p:cNvGrpSpPr/>
        <p:nvPr/>
      </p:nvGrpSpPr>
      <p:grpSpPr>
        <a:xfrm>
          <a:off x="0" y="0"/>
          <a:ext cx="0" cy="0"/>
          <a:chOff x="0" y="0"/>
          <a:chExt cx="0" cy="0"/>
        </a:xfrm>
      </p:grpSpPr>
      <p:pic>
        <p:nvPicPr>
          <p:cNvPr descr="/mnt/data/a_digital_vector_logo_for_endo_signal_lab_is_set.png" id="12" name="Google Shape;12;p3"/>
          <p:cNvPicPr preferRelativeResize="0"/>
          <p:nvPr/>
        </p:nvPicPr>
        <p:blipFill rotWithShape="1">
          <a:blip r:embed="rId3">
            <a:alphaModFix/>
          </a:blip>
          <a:srcRect b="30874" l="0" r="0" t="27994"/>
          <a:stretch/>
        </p:blipFill>
        <p:spPr>
          <a:xfrm>
            <a:off x="1581713" y="4363711"/>
            <a:ext cx="9028573" cy="2475835"/>
          </a:xfrm>
          <a:prstGeom prst="rect">
            <a:avLst/>
          </a:prstGeom>
          <a:noFill/>
          <a:ln>
            <a:noFill/>
          </a:ln>
        </p:spPr>
      </p:pic>
      <p:cxnSp>
        <p:nvCxnSpPr>
          <p:cNvPr id="13" name="Google Shape;13;p3"/>
          <p:cNvCxnSpPr/>
          <p:nvPr/>
        </p:nvCxnSpPr>
        <p:spPr>
          <a:xfrm>
            <a:off x="590424" y="2845305"/>
            <a:ext cx="10923900" cy="23700"/>
          </a:xfrm>
          <a:prstGeom prst="straightConnector1">
            <a:avLst/>
          </a:prstGeom>
          <a:noFill/>
          <a:ln cap="flat" cmpd="sng" w="38100">
            <a:solidFill>
              <a:srgbClr val="7030A0"/>
            </a:solidFill>
            <a:prstDash val="solid"/>
            <a:miter lim="800000"/>
            <a:headEnd len="sm" w="sm" type="none"/>
            <a:tailEnd len="sm" w="sm" type="none"/>
          </a:ln>
        </p:spPr>
      </p:cxnSp>
      <p:sp>
        <p:nvSpPr>
          <p:cNvPr id="14" name="Google Shape;14;p3"/>
          <p:cNvSpPr txBox="1"/>
          <p:nvPr/>
        </p:nvSpPr>
        <p:spPr>
          <a:xfrm>
            <a:off x="805385" y="3176833"/>
            <a:ext cx="10494000" cy="113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0"/>
              </a:spcBef>
              <a:spcAft>
                <a:spcPts val="0"/>
              </a:spcAft>
              <a:buClr>
                <a:schemeClr val="dk1"/>
              </a:buClr>
              <a:buSzPts val="1100"/>
              <a:buFont typeface="Arial"/>
              <a:buNone/>
            </a:pPr>
            <a:r>
              <a:rPr lang="en-US" sz="2500">
                <a:solidFill>
                  <a:schemeClr val="lt1"/>
                </a:solidFill>
                <a:latin typeface="Calibri"/>
                <a:ea typeface="Calibri"/>
                <a:cs typeface="Calibri"/>
                <a:sym typeface="Calibri"/>
              </a:rPr>
              <a:t>Sergio Gualix Rubio, María Victoria Guevara Santana,                                         Leyre Redondo Álvarez y Paola Rocío Riveros Rodríguez</a:t>
            </a:r>
            <a:endParaRPr sz="2500">
              <a:solidFill>
                <a:schemeClr val="lt1"/>
              </a:solidFill>
              <a:latin typeface="Calibri"/>
              <a:ea typeface="Calibri"/>
              <a:cs typeface="Calibri"/>
              <a:sym typeface="Calibri"/>
            </a:endParaRPr>
          </a:p>
        </p:txBody>
      </p:sp>
      <p:sp>
        <p:nvSpPr>
          <p:cNvPr id="15" name="Google Shape;15;p3"/>
          <p:cNvSpPr txBox="1"/>
          <p:nvPr/>
        </p:nvSpPr>
        <p:spPr>
          <a:xfrm>
            <a:off x="930835" y="1042258"/>
            <a:ext cx="10494000" cy="1132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000"/>
              </a:spcBef>
              <a:spcAft>
                <a:spcPts val="0"/>
              </a:spcAft>
              <a:buNone/>
            </a:pPr>
            <a:r>
              <a:rPr lang="en-US" sz="3000">
                <a:solidFill>
                  <a:schemeClr val="lt1"/>
                </a:solidFill>
                <a:latin typeface="Calibri"/>
                <a:ea typeface="Calibri"/>
                <a:cs typeface="Calibri"/>
                <a:sym typeface="Calibri"/>
              </a:rPr>
              <a:t>Diseño de nanopartículas funcionalizadas con hialuronato integradas en supositorios vaginales para la activación selectiva de la PPARγ en lesiones endometriósicas</a:t>
            </a:r>
            <a:endParaRPr sz="30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2"/>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169" name="Google Shape;169;p12"/>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170" name="Google Shape;170;p12"/>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Elección de la molécula bioactiva</a:t>
            </a:r>
            <a:endParaRPr sz="2200">
              <a:solidFill>
                <a:schemeClr val="dk1"/>
              </a:solidFill>
              <a:latin typeface="Calibri"/>
              <a:ea typeface="Calibri"/>
              <a:cs typeface="Calibri"/>
              <a:sym typeface="Calibri"/>
            </a:endParaRPr>
          </a:p>
        </p:txBody>
      </p:sp>
      <p:pic>
        <p:nvPicPr>
          <p:cNvPr id="171" name="Google Shape;171;p12"/>
          <p:cNvPicPr preferRelativeResize="0"/>
          <p:nvPr/>
        </p:nvPicPr>
        <p:blipFill>
          <a:blip r:embed="rId4">
            <a:alphaModFix/>
          </a:blip>
          <a:stretch>
            <a:fillRect/>
          </a:stretch>
        </p:blipFill>
        <p:spPr>
          <a:xfrm>
            <a:off x="858750" y="1789024"/>
            <a:ext cx="4236588" cy="1463959"/>
          </a:xfrm>
          <a:prstGeom prst="rect">
            <a:avLst/>
          </a:prstGeom>
          <a:noFill/>
          <a:ln>
            <a:noFill/>
          </a:ln>
        </p:spPr>
      </p:pic>
      <p:sp>
        <p:nvSpPr>
          <p:cNvPr id="172" name="Google Shape;172;p12"/>
          <p:cNvSpPr/>
          <p:nvPr/>
        </p:nvSpPr>
        <p:spPr>
          <a:xfrm>
            <a:off x="1130858" y="860250"/>
            <a:ext cx="3692400" cy="699000"/>
          </a:xfrm>
          <a:prstGeom prst="roundRect">
            <a:avLst>
              <a:gd fmla="val 16667" name="adj"/>
            </a:avLst>
          </a:prstGeom>
          <a:solidFill>
            <a:srgbClr val="0F1F3B"/>
          </a:solidFill>
          <a:ln cap="flat" cmpd="sng" w="8875">
            <a:solidFill>
              <a:schemeClr val="dk2"/>
            </a:solidFill>
            <a:prstDash val="solid"/>
            <a:round/>
            <a:headEnd len="sm" w="sm" type="none"/>
            <a:tailEnd len="sm" w="sm" type="none"/>
          </a:ln>
        </p:spPr>
        <p:txBody>
          <a:bodyPr anchorCtr="0" anchor="ctr" bIns="85225" lIns="85225" spcFirstLastPara="1" rIns="85225" wrap="square" tIns="85225">
            <a:noAutofit/>
          </a:bodyPr>
          <a:lstStyle/>
          <a:p>
            <a:pPr indent="0" lvl="0" marL="0" rtl="0" algn="ctr">
              <a:spcBef>
                <a:spcPts val="0"/>
              </a:spcBef>
              <a:spcAft>
                <a:spcPts val="0"/>
              </a:spcAft>
              <a:buNone/>
            </a:pPr>
            <a:r>
              <a:t/>
            </a:r>
            <a:endParaRPr sz="1771">
              <a:solidFill>
                <a:schemeClr val="lt1"/>
              </a:solidFill>
            </a:endParaRPr>
          </a:p>
        </p:txBody>
      </p:sp>
      <p:sp>
        <p:nvSpPr>
          <p:cNvPr id="173" name="Google Shape;173;p12"/>
          <p:cNvSpPr txBox="1"/>
          <p:nvPr/>
        </p:nvSpPr>
        <p:spPr>
          <a:xfrm>
            <a:off x="1286339" y="1015730"/>
            <a:ext cx="3362100" cy="426300"/>
          </a:xfrm>
          <a:prstGeom prst="rect">
            <a:avLst/>
          </a:prstGeom>
          <a:noFill/>
          <a:ln>
            <a:noFill/>
          </a:ln>
        </p:spPr>
        <p:txBody>
          <a:bodyPr anchorCtr="0" anchor="t" bIns="85225" lIns="85225" spcFirstLastPara="1" rIns="85225" wrap="square" tIns="85225">
            <a:noAutofit/>
          </a:bodyPr>
          <a:lstStyle/>
          <a:p>
            <a:pPr indent="0" lvl="0" marL="0" rtl="0" algn="ctr">
              <a:spcBef>
                <a:spcPts val="0"/>
              </a:spcBef>
              <a:spcAft>
                <a:spcPts val="0"/>
              </a:spcAft>
              <a:buNone/>
            </a:pPr>
            <a:r>
              <a:rPr lang="en-US" sz="1678">
                <a:solidFill>
                  <a:schemeClr val="lt1"/>
                </a:solidFill>
              </a:rPr>
              <a:t>Pioglitazona</a:t>
            </a:r>
            <a:endParaRPr sz="1678">
              <a:solidFill>
                <a:schemeClr val="lt1"/>
              </a:solidFill>
            </a:endParaRPr>
          </a:p>
        </p:txBody>
      </p:sp>
      <p:sp>
        <p:nvSpPr>
          <p:cNvPr id="174" name="Google Shape;174;p12"/>
          <p:cNvSpPr/>
          <p:nvPr/>
        </p:nvSpPr>
        <p:spPr>
          <a:xfrm>
            <a:off x="22850" y="-9087"/>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175" name="Google Shape;175;p12"/>
          <p:cNvPicPr preferRelativeResize="0"/>
          <p:nvPr/>
        </p:nvPicPr>
        <p:blipFill rotWithShape="1">
          <a:blip r:embed="rId3">
            <a:alphaModFix/>
          </a:blip>
          <a:srcRect b="0" l="0" r="0" t="0"/>
          <a:stretch/>
        </p:blipFill>
        <p:spPr>
          <a:xfrm>
            <a:off x="-22857" y="-9087"/>
            <a:ext cx="1124532" cy="749701"/>
          </a:xfrm>
          <a:prstGeom prst="rect">
            <a:avLst/>
          </a:prstGeom>
          <a:noFill/>
          <a:ln>
            <a:noFill/>
          </a:ln>
        </p:spPr>
      </p:pic>
      <p:sp>
        <p:nvSpPr>
          <p:cNvPr id="176" name="Google Shape;176;p12"/>
          <p:cNvSpPr/>
          <p:nvPr/>
        </p:nvSpPr>
        <p:spPr>
          <a:xfrm>
            <a:off x="1259438" y="137217"/>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E</a:t>
            </a:r>
            <a:r>
              <a:rPr b="1" lang="en-US" sz="2800">
                <a:solidFill>
                  <a:schemeClr val="lt1"/>
                </a:solidFill>
                <a:latin typeface="Calibri"/>
                <a:ea typeface="Calibri"/>
                <a:cs typeface="Calibri"/>
                <a:sym typeface="Calibri"/>
              </a:rPr>
              <a:t>lección de la molécula bioactiva</a:t>
            </a:r>
            <a:endParaRPr sz="2800">
              <a:solidFill>
                <a:schemeClr val="dk1"/>
              </a:solidFill>
              <a:latin typeface="Calibri"/>
              <a:ea typeface="Calibri"/>
              <a:cs typeface="Calibri"/>
              <a:sym typeface="Calibri"/>
            </a:endParaRPr>
          </a:p>
        </p:txBody>
      </p:sp>
      <p:pic>
        <p:nvPicPr>
          <p:cNvPr id="177" name="Google Shape;177;p12"/>
          <p:cNvPicPr preferRelativeResize="0"/>
          <p:nvPr/>
        </p:nvPicPr>
        <p:blipFill>
          <a:blip r:embed="rId5">
            <a:alphaModFix/>
          </a:blip>
          <a:stretch>
            <a:fillRect/>
          </a:stretch>
        </p:blipFill>
        <p:spPr>
          <a:xfrm>
            <a:off x="5645777" y="886540"/>
            <a:ext cx="341003" cy="341003"/>
          </a:xfrm>
          <a:prstGeom prst="rect">
            <a:avLst/>
          </a:prstGeom>
          <a:noFill/>
          <a:ln>
            <a:noFill/>
          </a:ln>
        </p:spPr>
      </p:pic>
      <p:sp>
        <p:nvSpPr>
          <p:cNvPr id="178" name="Google Shape;178;p12"/>
          <p:cNvSpPr/>
          <p:nvPr/>
        </p:nvSpPr>
        <p:spPr>
          <a:xfrm>
            <a:off x="5876655" y="868127"/>
            <a:ext cx="5043900" cy="340800"/>
          </a:xfrm>
          <a:prstGeom prst="rect">
            <a:avLst/>
          </a:prstGeom>
          <a:noFill/>
          <a:ln>
            <a:noFill/>
          </a:ln>
        </p:spPr>
        <p:txBody>
          <a:bodyPr anchorCtr="0" anchor="t" bIns="42600" lIns="85225" spcFirstLastPara="1" rIns="85225" wrap="square" tIns="42600">
            <a:noAutofit/>
          </a:bodyPr>
          <a:lstStyle/>
          <a:p>
            <a:pPr indent="0" lvl="0" marL="0" marR="0" rtl="0" algn="ctr">
              <a:spcBef>
                <a:spcPts val="0"/>
              </a:spcBef>
              <a:spcAft>
                <a:spcPts val="0"/>
              </a:spcAft>
              <a:buNone/>
            </a:pPr>
            <a:r>
              <a:rPr b="1" lang="en-US" sz="1700">
                <a:solidFill>
                  <a:srgbClr val="1F3864"/>
                </a:solidFill>
                <a:latin typeface="Calibri"/>
                <a:ea typeface="Calibri"/>
                <a:cs typeface="Calibri"/>
                <a:sym typeface="Calibri"/>
              </a:rPr>
              <a:t>Aprobada por la FDA para la diabetes de tipo II</a:t>
            </a:r>
            <a:endParaRPr b="1" sz="1700">
              <a:solidFill>
                <a:srgbClr val="1F3864"/>
              </a:solidFill>
              <a:latin typeface="Calibri"/>
              <a:ea typeface="Calibri"/>
              <a:cs typeface="Calibri"/>
              <a:sym typeface="Calibri"/>
            </a:endParaRPr>
          </a:p>
        </p:txBody>
      </p:sp>
      <p:pic>
        <p:nvPicPr>
          <p:cNvPr id="179" name="Google Shape;179;p12"/>
          <p:cNvPicPr preferRelativeResize="0"/>
          <p:nvPr/>
        </p:nvPicPr>
        <p:blipFill>
          <a:blip r:embed="rId6">
            <a:alphaModFix/>
          </a:blip>
          <a:stretch>
            <a:fillRect/>
          </a:stretch>
        </p:blipFill>
        <p:spPr>
          <a:xfrm>
            <a:off x="6302558" y="1327351"/>
            <a:ext cx="2404589" cy="1281879"/>
          </a:xfrm>
          <a:prstGeom prst="rect">
            <a:avLst/>
          </a:prstGeom>
          <a:noFill/>
          <a:ln>
            <a:noFill/>
          </a:ln>
        </p:spPr>
      </p:pic>
      <p:sp>
        <p:nvSpPr>
          <p:cNvPr id="180" name="Google Shape;180;p12"/>
          <p:cNvSpPr txBox="1"/>
          <p:nvPr/>
        </p:nvSpPr>
        <p:spPr>
          <a:xfrm>
            <a:off x="6280364" y="2609239"/>
            <a:ext cx="2448900" cy="402000"/>
          </a:xfrm>
          <a:prstGeom prst="rect">
            <a:avLst/>
          </a:prstGeom>
          <a:noFill/>
          <a:ln>
            <a:noFill/>
          </a:ln>
        </p:spPr>
        <p:txBody>
          <a:bodyPr anchorCtr="0" anchor="t" bIns="74625" lIns="74625" spcFirstLastPara="1" rIns="74625" wrap="square" tIns="74625">
            <a:spAutoFit/>
          </a:bodyPr>
          <a:lstStyle/>
          <a:p>
            <a:pPr indent="0" lvl="0" marL="0" rtl="0" algn="ctr">
              <a:spcBef>
                <a:spcPts val="0"/>
              </a:spcBef>
              <a:spcAft>
                <a:spcPts val="0"/>
              </a:spcAft>
              <a:buNone/>
            </a:pPr>
            <a:r>
              <a:rPr b="1" lang="en-US" sz="1632">
                <a:solidFill>
                  <a:srgbClr val="1F3864"/>
                </a:solidFill>
                <a:latin typeface="Calibri"/>
                <a:ea typeface="Calibri"/>
                <a:cs typeface="Calibri"/>
                <a:sym typeface="Calibri"/>
              </a:rPr>
              <a:t>Administración oral</a:t>
            </a:r>
            <a:endParaRPr sz="1142"/>
          </a:p>
        </p:txBody>
      </p:sp>
      <p:sp>
        <p:nvSpPr>
          <p:cNvPr id="181" name="Google Shape;181;p12"/>
          <p:cNvSpPr txBox="1"/>
          <p:nvPr/>
        </p:nvSpPr>
        <p:spPr>
          <a:xfrm>
            <a:off x="8783753" y="1594049"/>
            <a:ext cx="2589000" cy="578100"/>
          </a:xfrm>
          <a:prstGeom prst="rect">
            <a:avLst/>
          </a:prstGeom>
          <a:noFill/>
          <a:ln>
            <a:noFill/>
          </a:ln>
        </p:spPr>
        <p:txBody>
          <a:bodyPr anchorCtr="0" anchor="t" bIns="74625" lIns="74625" spcFirstLastPara="1" rIns="74625" wrap="square" tIns="74625">
            <a:spAutoFit/>
          </a:bodyPr>
          <a:lstStyle/>
          <a:p>
            <a:pPr indent="0" lvl="0" marL="0" rtl="0" algn="ctr">
              <a:spcBef>
                <a:spcPts val="0"/>
              </a:spcBef>
              <a:spcAft>
                <a:spcPts val="0"/>
              </a:spcAft>
              <a:buNone/>
            </a:pPr>
            <a:r>
              <a:rPr b="1" lang="en-US" sz="1387">
                <a:solidFill>
                  <a:srgbClr val="1F3864"/>
                </a:solidFill>
                <a:latin typeface="Calibri"/>
                <a:ea typeface="Calibri"/>
                <a:cs typeface="Calibri"/>
                <a:sym typeface="Calibri"/>
              </a:rPr>
              <a:t>Babuinos: Oral</a:t>
            </a:r>
            <a:endParaRPr b="1" sz="1387">
              <a:solidFill>
                <a:srgbClr val="1F3864"/>
              </a:solidFill>
              <a:latin typeface="Calibri"/>
              <a:ea typeface="Calibri"/>
              <a:cs typeface="Calibri"/>
              <a:sym typeface="Calibri"/>
            </a:endParaRPr>
          </a:p>
          <a:p>
            <a:pPr indent="0" lvl="0" marL="0" rtl="0" algn="ctr">
              <a:spcBef>
                <a:spcPts val="0"/>
              </a:spcBef>
              <a:spcAft>
                <a:spcPts val="0"/>
              </a:spcAft>
              <a:buNone/>
            </a:pPr>
            <a:r>
              <a:rPr b="1" lang="en-US" sz="1387">
                <a:solidFill>
                  <a:srgbClr val="1F3864"/>
                </a:solidFill>
                <a:latin typeface="Calibri"/>
                <a:ea typeface="Calibri"/>
                <a:cs typeface="Calibri"/>
                <a:sym typeface="Calibri"/>
              </a:rPr>
              <a:t>Ratones: Intraperitoneal</a:t>
            </a:r>
            <a:endParaRPr b="1" sz="1387">
              <a:solidFill>
                <a:srgbClr val="1F3864"/>
              </a:solidFill>
              <a:latin typeface="Calibri"/>
              <a:ea typeface="Calibri"/>
              <a:cs typeface="Calibri"/>
              <a:sym typeface="Calibri"/>
            </a:endParaRPr>
          </a:p>
        </p:txBody>
      </p:sp>
      <p:grpSp>
        <p:nvGrpSpPr>
          <p:cNvPr id="182" name="Google Shape;182;p12"/>
          <p:cNvGrpSpPr/>
          <p:nvPr/>
        </p:nvGrpSpPr>
        <p:grpSpPr>
          <a:xfrm>
            <a:off x="508630" y="3482760"/>
            <a:ext cx="12705662" cy="3257911"/>
            <a:chOff x="1851550" y="3638475"/>
            <a:chExt cx="11520230" cy="2953950"/>
          </a:xfrm>
        </p:grpSpPr>
        <p:pic>
          <p:nvPicPr>
            <p:cNvPr id="183" name="Google Shape;183;p12"/>
            <p:cNvPicPr preferRelativeResize="0"/>
            <p:nvPr/>
          </p:nvPicPr>
          <p:blipFill>
            <a:blip r:embed="rId7">
              <a:alphaModFix/>
            </a:blip>
            <a:stretch>
              <a:fillRect/>
            </a:stretch>
          </p:blipFill>
          <p:spPr>
            <a:xfrm>
              <a:off x="1851550" y="3638475"/>
              <a:ext cx="8229601" cy="2953950"/>
            </a:xfrm>
            <a:prstGeom prst="rect">
              <a:avLst/>
            </a:prstGeom>
            <a:noFill/>
            <a:ln>
              <a:noFill/>
            </a:ln>
          </p:spPr>
        </p:pic>
        <p:sp>
          <p:nvSpPr>
            <p:cNvPr id="184" name="Google Shape;184;p12"/>
            <p:cNvSpPr/>
            <p:nvPr/>
          </p:nvSpPr>
          <p:spPr>
            <a:xfrm>
              <a:off x="8327875" y="4819750"/>
              <a:ext cx="1753200" cy="749700"/>
            </a:xfrm>
            <a:prstGeom prst="rect">
              <a:avLst/>
            </a:prstGeom>
            <a:solidFill>
              <a:schemeClr val="lt1"/>
            </a:solidFill>
            <a:ln cap="flat" cmpd="sng" w="10500">
              <a:solidFill>
                <a:schemeClr val="lt1"/>
              </a:solidFill>
              <a:prstDash val="solid"/>
              <a:round/>
              <a:headEnd len="sm" w="sm" type="none"/>
              <a:tailEnd len="sm" w="sm" type="none"/>
            </a:ln>
          </p:spPr>
          <p:txBody>
            <a:bodyPr anchorCtr="0" anchor="ctr" bIns="100825" lIns="100825" spcFirstLastPara="1" rIns="100825" wrap="square" tIns="100825">
              <a:noAutofit/>
            </a:bodyPr>
            <a:lstStyle/>
            <a:p>
              <a:pPr indent="0" lvl="0" marL="0" rtl="0" algn="ctr">
                <a:spcBef>
                  <a:spcPts val="0"/>
                </a:spcBef>
                <a:spcAft>
                  <a:spcPts val="0"/>
                </a:spcAft>
                <a:buNone/>
              </a:pPr>
              <a:r>
                <a:t/>
              </a:r>
              <a:endParaRPr sz="1544"/>
            </a:p>
          </p:txBody>
        </p:sp>
        <p:sp>
          <p:nvSpPr>
            <p:cNvPr id="185" name="Google Shape;185;p12"/>
            <p:cNvSpPr/>
            <p:nvPr/>
          </p:nvSpPr>
          <p:spPr>
            <a:xfrm>
              <a:off x="7779175" y="5315700"/>
              <a:ext cx="548700" cy="340800"/>
            </a:xfrm>
            <a:prstGeom prst="rect">
              <a:avLst/>
            </a:prstGeom>
            <a:solidFill>
              <a:schemeClr val="lt1"/>
            </a:solidFill>
            <a:ln cap="flat" cmpd="sng" w="10500">
              <a:solidFill>
                <a:schemeClr val="lt1"/>
              </a:solidFill>
              <a:prstDash val="solid"/>
              <a:round/>
              <a:headEnd len="sm" w="sm" type="none"/>
              <a:tailEnd len="sm" w="sm" type="none"/>
            </a:ln>
          </p:spPr>
          <p:txBody>
            <a:bodyPr anchorCtr="0" anchor="ctr" bIns="100825" lIns="100825" spcFirstLastPara="1" rIns="100825" wrap="square" tIns="100825">
              <a:noAutofit/>
            </a:bodyPr>
            <a:lstStyle/>
            <a:p>
              <a:pPr indent="0" lvl="0" marL="0" rtl="0" algn="ctr">
                <a:spcBef>
                  <a:spcPts val="0"/>
                </a:spcBef>
                <a:spcAft>
                  <a:spcPts val="0"/>
                </a:spcAft>
                <a:buNone/>
              </a:pPr>
              <a:r>
                <a:t/>
              </a:r>
              <a:endParaRPr sz="1544"/>
            </a:p>
          </p:txBody>
        </p:sp>
        <p:pic>
          <p:nvPicPr>
            <p:cNvPr id="186" name="Google Shape;186;p12"/>
            <p:cNvPicPr preferRelativeResize="0"/>
            <p:nvPr/>
          </p:nvPicPr>
          <p:blipFill rotWithShape="1">
            <a:blip r:embed="rId7">
              <a:alphaModFix/>
            </a:blip>
            <a:srcRect b="35005" l="78695" r="958" t="53458"/>
            <a:stretch/>
          </p:blipFill>
          <p:spPr>
            <a:xfrm>
              <a:off x="8367250" y="4933259"/>
              <a:ext cx="1674451" cy="340800"/>
            </a:xfrm>
            <a:prstGeom prst="rect">
              <a:avLst/>
            </a:prstGeom>
            <a:noFill/>
            <a:ln>
              <a:noFill/>
            </a:ln>
          </p:spPr>
        </p:pic>
        <p:sp>
          <p:nvSpPr>
            <p:cNvPr id="187" name="Google Shape;187;p12"/>
            <p:cNvSpPr/>
            <p:nvPr/>
          </p:nvSpPr>
          <p:spPr>
            <a:xfrm>
              <a:off x="8214825" y="4238256"/>
              <a:ext cx="1753200" cy="749700"/>
            </a:xfrm>
            <a:prstGeom prst="rect">
              <a:avLst/>
            </a:prstGeom>
            <a:solidFill>
              <a:schemeClr val="lt1"/>
            </a:solidFill>
            <a:ln cap="flat" cmpd="sng" w="10500">
              <a:solidFill>
                <a:schemeClr val="lt1"/>
              </a:solidFill>
              <a:prstDash val="solid"/>
              <a:round/>
              <a:headEnd len="sm" w="sm" type="none"/>
              <a:tailEnd len="sm" w="sm" type="none"/>
            </a:ln>
          </p:spPr>
          <p:txBody>
            <a:bodyPr anchorCtr="0" anchor="ctr" bIns="100825" lIns="100825" spcFirstLastPara="1" rIns="100825" wrap="square" tIns="100825">
              <a:noAutofit/>
            </a:bodyPr>
            <a:lstStyle/>
            <a:p>
              <a:pPr indent="0" lvl="0" marL="0" rtl="0" algn="ctr">
                <a:spcBef>
                  <a:spcPts val="0"/>
                </a:spcBef>
                <a:spcAft>
                  <a:spcPts val="0"/>
                </a:spcAft>
                <a:buNone/>
              </a:pPr>
              <a:r>
                <a:t/>
              </a:r>
              <a:endParaRPr sz="1544"/>
            </a:p>
          </p:txBody>
        </p:sp>
        <p:sp>
          <p:nvSpPr>
            <p:cNvPr id="188" name="Google Shape;188;p12"/>
            <p:cNvSpPr/>
            <p:nvPr/>
          </p:nvSpPr>
          <p:spPr>
            <a:xfrm>
              <a:off x="8327880" y="5274052"/>
              <a:ext cx="5043900" cy="340800"/>
            </a:xfrm>
            <a:prstGeom prst="rect">
              <a:avLst/>
            </a:prstGeom>
            <a:noFill/>
            <a:ln>
              <a:noFill/>
            </a:ln>
          </p:spPr>
          <p:txBody>
            <a:bodyPr anchorCtr="0" anchor="t" bIns="46975" lIns="94000" spcFirstLastPara="1" rIns="94000" wrap="square" tIns="46975">
              <a:noAutofit/>
            </a:bodyPr>
            <a:lstStyle/>
            <a:p>
              <a:pPr indent="0" lvl="0" marL="0" marR="0" rtl="0" algn="l">
                <a:spcBef>
                  <a:spcPts val="0"/>
                </a:spcBef>
                <a:spcAft>
                  <a:spcPts val="0"/>
                </a:spcAft>
                <a:buNone/>
              </a:pPr>
              <a:r>
                <a:rPr b="1" lang="en-US" sz="1874">
                  <a:solidFill>
                    <a:srgbClr val="1F3864"/>
                  </a:solidFill>
                  <a:latin typeface="Calibri"/>
                  <a:ea typeface="Calibri"/>
                  <a:cs typeface="Calibri"/>
                  <a:sym typeface="Calibri"/>
                </a:rPr>
                <a:t>Retirado de India, Francia y Alemania.</a:t>
              </a:r>
              <a:endParaRPr b="1" sz="1874">
                <a:solidFill>
                  <a:srgbClr val="1F3864"/>
                </a:solidFill>
                <a:latin typeface="Calibri"/>
                <a:ea typeface="Calibri"/>
                <a:cs typeface="Calibri"/>
                <a:sym typeface="Calibri"/>
              </a:endParaRPr>
            </a:p>
          </p:txBody>
        </p:sp>
      </p:grpSp>
      <p:sp>
        <p:nvSpPr>
          <p:cNvPr id="189" name="Google Shape;189;p12"/>
          <p:cNvSpPr/>
          <p:nvPr/>
        </p:nvSpPr>
        <p:spPr>
          <a:xfrm>
            <a:off x="442425" y="5746225"/>
            <a:ext cx="2654400" cy="994500"/>
          </a:xfrm>
          <a:prstGeom prst="rect">
            <a:avLst/>
          </a:prstGeom>
          <a:solidFill>
            <a:srgbClr val="FFFFFF">
              <a:alpha val="0"/>
            </a:srgbClr>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 name="Google Shape;190;p12"/>
          <p:cNvSpPr/>
          <p:nvPr/>
        </p:nvSpPr>
        <p:spPr>
          <a:xfrm>
            <a:off x="4892625" y="4840575"/>
            <a:ext cx="753300" cy="699000"/>
          </a:xfrm>
          <a:prstGeom prst="roundRect">
            <a:avLst>
              <a:gd fmla="val 16667" name="adj"/>
            </a:avLst>
          </a:prstGeom>
          <a:solidFill>
            <a:srgbClr val="C57864"/>
          </a:solidFill>
          <a:ln cap="flat" cmpd="sng" w="9525">
            <a:solidFill>
              <a:srgbClr val="C5786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 name="Google Shape;191;p12"/>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192" name="Google Shape;192;p12"/>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193" name="Google Shape;193;p12"/>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Introducción</a:t>
            </a:r>
            <a:endParaRPr sz="2800">
              <a:solidFill>
                <a:schemeClr val="dk1"/>
              </a:solidFill>
              <a:latin typeface="Calibri"/>
              <a:ea typeface="Calibri"/>
              <a:cs typeface="Calibri"/>
              <a:sym typeface="Calibri"/>
            </a:endParaRPr>
          </a:p>
        </p:txBody>
      </p:sp>
      <p:sp>
        <p:nvSpPr>
          <p:cNvPr id="194" name="Google Shape;194;p12"/>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Selección de la molécula bioactiva</a:t>
            </a:r>
            <a:endParaRPr sz="20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201" name="Google Shape;201;p13"/>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202" name="Google Shape;202;p13"/>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PLGA-PEG-HA cargadas con </a:t>
            </a:r>
            <a:r>
              <a:rPr b="1" lang="en-US" sz="2800">
                <a:solidFill>
                  <a:srgbClr val="FFFFFF"/>
                </a:solidFill>
                <a:latin typeface="Calibri"/>
                <a:ea typeface="Calibri"/>
                <a:cs typeface="Calibri"/>
                <a:sym typeface="Calibri"/>
              </a:rPr>
              <a:t>PPARγ</a:t>
            </a:r>
            <a:endParaRPr sz="2800">
              <a:solidFill>
                <a:schemeClr val="dk1"/>
              </a:solidFill>
              <a:latin typeface="Calibri"/>
              <a:ea typeface="Calibri"/>
              <a:cs typeface="Calibri"/>
              <a:sym typeface="Calibri"/>
            </a:endParaRPr>
          </a:p>
        </p:txBody>
      </p:sp>
      <p:sp>
        <p:nvSpPr>
          <p:cNvPr id="203" name="Google Shape;203;p13"/>
          <p:cNvSpPr txBox="1"/>
          <p:nvPr/>
        </p:nvSpPr>
        <p:spPr>
          <a:xfrm>
            <a:off x="292075" y="844950"/>
            <a:ext cx="114426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1F3864"/>
                </a:solidFill>
                <a:latin typeface="Calibri"/>
                <a:ea typeface="Calibri"/>
                <a:cs typeface="Calibri"/>
                <a:sym typeface="Calibri"/>
              </a:rPr>
              <a:t>La encapsulación en nanotransportadores permite transformar fármacos insolubles en terapias dirigidas, mejorando la penetración en tejidos y garantizando una liberación sostenida sin toxicidad.</a:t>
            </a:r>
            <a:endParaRPr b="1" sz="2000">
              <a:solidFill>
                <a:srgbClr val="1F3864"/>
              </a:solidFill>
              <a:latin typeface="Calibri"/>
              <a:ea typeface="Calibri"/>
              <a:cs typeface="Calibri"/>
              <a:sym typeface="Calibri"/>
            </a:endParaRPr>
          </a:p>
        </p:txBody>
      </p:sp>
      <p:grpSp>
        <p:nvGrpSpPr>
          <p:cNvPr id="204" name="Google Shape;204;p13"/>
          <p:cNvGrpSpPr/>
          <p:nvPr/>
        </p:nvGrpSpPr>
        <p:grpSpPr>
          <a:xfrm>
            <a:off x="292064" y="1705167"/>
            <a:ext cx="8229263" cy="3668758"/>
            <a:chOff x="279400" y="845900"/>
            <a:chExt cx="8896500" cy="3966225"/>
          </a:xfrm>
        </p:grpSpPr>
        <p:grpSp>
          <p:nvGrpSpPr>
            <p:cNvPr id="205" name="Google Shape;205;p13"/>
            <p:cNvGrpSpPr/>
            <p:nvPr/>
          </p:nvGrpSpPr>
          <p:grpSpPr>
            <a:xfrm>
              <a:off x="279400" y="845900"/>
              <a:ext cx="8896500" cy="3966225"/>
              <a:chOff x="152400" y="902100"/>
              <a:chExt cx="8896500" cy="3966225"/>
            </a:xfrm>
          </p:grpSpPr>
          <p:pic>
            <p:nvPicPr>
              <p:cNvPr id="206" name="Google Shape;206;p13"/>
              <p:cNvPicPr preferRelativeResize="0"/>
              <p:nvPr/>
            </p:nvPicPr>
            <p:blipFill>
              <a:blip r:embed="rId4">
                <a:alphaModFix/>
              </a:blip>
              <a:stretch>
                <a:fillRect/>
              </a:stretch>
            </p:blipFill>
            <p:spPr>
              <a:xfrm>
                <a:off x="152400" y="902100"/>
                <a:ext cx="8896350" cy="3781425"/>
              </a:xfrm>
              <a:prstGeom prst="rect">
                <a:avLst/>
              </a:prstGeom>
              <a:noFill/>
              <a:ln>
                <a:noFill/>
              </a:ln>
            </p:spPr>
          </p:pic>
          <p:sp>
            <p:nvSpPr>
              <p:cNvPr id="207" name="Google Shape;207;p13"/>
              <p:cNvSpPr/>
              <p:nvPr/>
            </p:nvSpPr>
            <p:spPr>
              <a:xfrm>
                <a:off x="152400" y="4499625"/>
                <a:ext cx="8896500" cy="368700"/>
              </a:xfrm>
              <a:prstGeom prst="rect">
                <a:avLst/>
              </a:prstGeom>
              <a:solidFill>
                <a:srgbClr val="F5F6F8"/>
              </a:solidFill>
              <a:ln cap="flat" cmpd="sng" w="8800">
                <a:solidFill>
                  <a:srgbClr val="F4F5F7"/>
                </a:solidFill>
                <a:prstDash val="solid"/>
                <a:round/>
                <a:headEnd len="sm" w="sm" type="none"/>
                <a:tailEnd len="sm" w="sm" type="none"/>
              </a:ln>
            </p:spPr>
            <p:txBody>
              <a:bodyPr anchorCtr="0" anchor="ctr" bIns="84575" lIns="84575" spcFirstLastPara="1" rIns="84575" wrap="square" tIns="84575">
                <a:noAutofit/>
              </a:bodyPr>
              <a:lstStyle/>
              <a:p>
                <a:pPr indent="0" lvl="0" marL="0" rtl="0" algn="ctr">
                  <a:spcBef>
                    <a:spcPts val="0"/>
                  </a:spcBef>
                  <a:spcAft>
                    <a:spcPts val="0"/>
                  </a:spcAft>
                  <a:buNone/>
                </a:pPr>
                <a:r>
                  <a:t/>
                </a:r>
                <a:endParaRPr sz="1295"/>
              </a:p>
            </p:txBody>
          </p:sp>
          <p:sp>
            <p:nvSpPr>
              <p:cNvPr id="208" name="Google Shape;208;p13"/>
              <p:cNvSpPr/>
              <p:nvPr/>
            </p:nvSpPr>
            <p:spPr>
              <a:xfrm>
                <a:off x="1236600" y="3805425"/>
                <a:ext cx="3892800" cy="1062900"/>
              </a:xfrm>
              <a:prstGeom prst="rect">
                <a:avLst/>
              </a:prstGeom>
              <a:solidFill>
                <a:srgbClr val="F5F6F8"/>
              </a:solidFill>
              <a:ln cap="flat" cmpd="sng" w="8800">
                <a:solidFill>
                  <a:srgbClr val="F4F5F7"/>
                </a:solidFill>
                <a:prstDash val="solid"/>
                <a:round/>
                <a:headEnd len="sm" w="sm" type="none"/>
                <a:tailEnd len="sm" w="sm" type="none"/>
              </a:ln>
            </p:spPr>
            <p:txBody>
              <a:bodyPr anchorCtr="0" anchor="ctr" bIns="84575" lIns="84575" spcFirstLastPara="1" rIns="84575" wrap="square" tIns="84575">
                <a:noAutofit/>
              </a:bodyPr>
              <a:lstStyle/>
              <a:p>
                <a:pPr indent="0" lvl="0" marL="0" rtl="0" algn="ctr">
                  <a:spcBef>
                    <a:spcPts val="0"/>
                  </a:spcBef>
                  <a:spcAft>
                    <a:spcPts val="0"/>
                  </a:spcAft>
                  <a:buNone/>
                </a:pPr>
                <a:r>
                  <a:t/>
                </a:r>
                <a:endParaRPr sz="1295"/>
              </a:p>
            </p:txBody>
          </p:sp>
          <p:sp>
            <p:nvSpPr>
              <p:cNvPr id="209" name="Google Shape;209;p13"/>
              <p:cNvSpPr/>
              <p:nvPr/>
            </p:nvSpPr>
            <p:spPr>
              <a:xfrm>
                <a:off x="4627400" y="4100925"/>
                <a:ext cx="565500" cy="582600"/>
              </a:xfrm>
              <a:prstGeom prst="rect">
                <a:avLst/>
              </a:prstGeom>
              <a:solidFill>
                <a:srgbClr val="F5F6F8"/>
              </a:solidFill>
              <a:ln cap="flat" cmpd="sng" w="8800">
                <a:solidFill>
                  <a:srgbClr val="F4F5F7"/>
                </a:solidFill>
                <a:prstDash val="solid"/>
                <a:round/>
                <a:headEnd len="sm" w="sm" type="none"/>
                <a:tailEnd len="sm" w="sm" type="none"/>
              </a:ln>
            </p:spPr>
            <p:txBody>
              <a:bodyPr anchorCtr="0" anchor="ctr" bIns="84575" lIns="84575" spcFirstLastPara="1" rIns="84575" wrap="square" tIns="84575">
                <a:noAutofit/>
              </a:bodyPr>
              <a:lstStyle/>
              <a:p>
                <a:pPr indent="0" lvl="0" marL="0" rtl="0" algn="ctr">
                  <a:spcBef>
                    <a:spcPts val="0"/>
                  </a:spcBef>
                  <a:spcAft>
                    <a:spcPts val="0"/>
                  </a:spcAft>
                  <a:buNone/>
                </a:pPr>
                <a:r>
                  <a:t/>
                </a:r>
                <a:endParaRPr sz="1295"/>
              </a:p>
            </p:txBody>
          </p:sp>
        </p:grpSp>
        <p:sp>
          <p:nvSpPr>
            <p:cNvPr id="210" name="Google Shape;210;p13"/>
            <p:cNvSpPr txBox="1"/>
            <p:nvPr/>
          </p:nvSpPr>
          <p:spPr>
            <a:xfrm>
              <a:off x="279400" y="905400"/>
              <a:ext cx="3282000" cy="292500"/>
            </a:xfrm>
            <a:prstGeom prst="rect">
              <a:avLst/>
            </a:prstGeom>
            <a:noFill/>
            <a:ln>
              <a:noFill/>
            </a:ln>
          </p:spPr>
          <p:txBody>
            <a:bodyPr anchorCtr="0" anchor="t" bIns="84575" lIns="84575" spcFirstLastPara="1" rIns="84575" wrap="square" tIns="84575">
              <a:spAutoFit/>
            </a:bodyPr>
            <a:lstStyle/>
            <a:p>
              <a:pPr indent="0" lvl="0" marL="0" rtl="0" algn="l">
                <a:spcBef>
                  <a:spcPts val="0"/>
                </a:spcBef>
                <a:spcAft>
                  <a:spcPts val="0"/>
                </a:spcAft>
                <a:buClr>
                  <a:schemeClr val="dk1"/>
                </a:buClr>
                <a:buFont typeface="Arial"/>
                <a:buNone/>
              </a:pPr>
              <a:r>
                <a:rPr b="1" lang="en-US" sz="647">
                  <a:solidFill>
                    <a:srgbClr val="1F3864"/>
                  </a:solidFill>
                  <a:latin typeface="Calibri"/>
                  <a:ea typeface="Calibri"/>
                  <a:cs typeface="Calibri"/>
                  <a:sym typeface="Calibri"/>
                </a:rPr>
                <a:t>http://dx.doi.org/10.1016/j.ejps.2016.10.028</a:t>
              </a:r>
              <a:endParaRPr b="1" sz="647">
                <a:solidFill>
                  <a:srgbClr val="1F3864"/>
                </a:solidFill>
                <a:latin typeface="Calibri"/>
                <a:ea typeface="Calibri"/>
                <a:cs typeface="Calibri"/>
                <a:sym typeface="Calibri"/>
              </a:endParaRPr>
            </a:p>
          </p:txBody>
        </p:sp>
        <p:sp>
          <p:nvSpPr>
            <p:cNvPr id="211" name="Google Shape;211;p13"/>
            <p:cNvSpPr/>
            <p:nvPr/>
          </p:nvSpPr>
          <p:spPr>
            <a:xfrm>
              <a:off x="4025250" y="2145000"/>
              <a:ext cx="485700" cy="233400"/>
            </a:xfrm>
            <a:prstGeom prst="rect">
              <a:avLst/>
            </a:prstGeom>
            <a:solidFill>
              <a:srgbClr val="FAECEC"/>
            </a:solidFill>
            <a:ln cap="flat" cmpd="sng" w="8800">
              <a:solidFill>
                <a:srgbClr val="FAECEC"/>
              </a:solidFill>
              <a:prstDash val="solid"/>
              <a:round/>
              <a:headEnd len="sm" w="sm" type="none"/>
              <a:tailEnd len="sm" w="sm" type="none"/>
            </a:ln>
          </p:spPr>
          <p:txBody>
            <a:bodyPr anchorCtr="0" anchor="ctr" bIns="84575" lIns="84575" spcFirstLastPara="1" rIns="84575" wrap="square" tIns="84575">
              <a:noAutofit/>
            </a:bodyPr>
            <a:lstStyle/>
            <a:p>
              <a:pPr indent="0" lvl="0" marL="0" rtl="0" algn="ctr">
                <a:spcBef>
                  <a:spcPts val="0"/>
                </a:spcBef>
                <a:spcAft>
                  <a:spcPts val="0"/>
                </a:spcAft>
                <a:buNone/>
              </a:pPr>
              <a:r>
                <a:t/>
              </a:r>
              <a:endParaRPr sz="1295"/>
            </a:p>
          </p:txBody>
        </p:sp>
        <p:sp>
          <p:nvSpPr>
            <p:cNvPr id="212" name="Google Shape;212;p13"/>
            <p:cNvSpPr/>
            <p:nvPr/>
          </p:nvSpPr>
          <p:spPr>
            <a:xfrm>
              <a:off x="5610300" y="4247200"/>
              <a:ext cx="485700" cy="233400"/>
            </a:xfrm>
            <a:prstGeom prst="rect">
              <a:avLst/>
            </a:prstGeom>
            <a:solidFill>
              <a:srgbClr val="F5F6F8"/>
            </a:solidFill>
            <a:ln cap="flat" cmpd="sng" w="8800">
              <a:solidFill>
                <a:srgbClr val="F5F6F8"/>
              </a:solidFill>
              <a:prstDash val="solid"/>
              <a:round/>
              <a:headEnd len="sm" w="sm" type="none"/>
              <a:tailEnd len="sm" w="sm" type="none"/>
            </a:ln>
          </p:spPr>
          <p:txBody>
            <a:bodyPr anchorCtr="0" anchor="ctr" bIns="84575" lIns="84575" spcFirstLastPara="1" rIns="84575" wrap="square" tIns="84575">
              <a:noAutofit/>
            </a:bodyPr>
            <a:lstStyle/>
            <a:p>
              <a:pPr indent="0" lvl="0" marL="0" rtl="0" algn="ctr">
                <a:spcBef>
                  <a:spcPts val="0"/>
                </a:spcBef>
                <a:spcAft>
                  <a:spcPts val="0"/>
                </a:spcAft>
                <a:buNone/>
              </a:pPr>
              <a:r>
                <a:t/>
              </a:r>
              <a:endParaRPr sz="1295"/>
            </a:p>
          </p:txBody>
        </p:sp>
        <p:sp>
          <p:nvSpPr>
            <p:cNvPr id="213" name="Google Shape;213;p13"/>
            <p:cNvSpPr txBox="1"/>
            <p:nvPr/>
          </p:nvSpPr>
          <p:spPr>
            <a:xfrm>
              <a:off x="3147943" y="2023615"/>
              <a:ext cx="1680900" cy="317400"/>
            </a:xfrm>
            <a:prstGeom prst="rect">
              <a:avLst/>
            </a:prstGeom>
            <a:noFill/>
            <a:ln>
              <a:noFill/>
            </a:ln>
          </p:spPr>
          <p:txBody>
            <a:bodyPr anchorCtr="0" anchor="t" bIns="84575" lIns="84575" spcFirstLastPara="1" rIns="84575" wrap="square" tIns="84575">
              <a:noAutofit/>
            </a:bodyPr>
            <a:lstStyle/>
            <a:p>
              <a:pPr indent="0" lvl="0" marL="0" rtl="0" algn="l">
                <a:spcBef>
                  <a:spcPts val="0"/>
                </a:spcBef>
                <a:spcAft>
                  <a:spcPts val="0"/>
                </a:spcAft>
                <a:buNone/>
              </a:pPr>
              <a:r>
                <a:rPr b="1" lang="en-US" sz="1295"/>
                <a:t>PPARγ agonist</a:t>
              </a:r>
              <a:endParaRPr b="1" sz="1295"/>
            </a:p>
          </p:txBody>
        </p:sp>
        <p:sp>
          <p:nvSpPr>
            <p:cNvPr id="214" name="Google Shape;214;p13"/>
            <p:cNvSpPr txBox="1"/>
            <p:nvPr/>
          </p:nvSpPr>
          <p:spPr>
            <a:xfrm>
              <a:off x="4590319" y="4229409"/>
              <a:ext cx="1680900" cy="317400"/>
            </a:xfrm>
            <a:prstGeom prst="rect">
              <a:avLst/>
            </a:prstGeom>
            <a:noFill/>
            <a:ln>
              <a:noFill/>
            </a:ln>
          </p:spPr>
          <p:txBody>
            <a:bodyPr anchorCtr="0" anchor="t" bIns="84575" lIns="84575" spcFirstLastPara="1" rIns="84575" wrap="square" tIns="84575">
              <a:noAutofit/>
            </a:bodyPr>
            <a:lstStyle/>
            <a:p>
              <a:pPr indent="0" lvl="0" marL="0" rtl="0" algn="l">
                <a:spcBef>
                  <a:spcPts val="0"/>
                </a:spcBef>
                <a:spcAft>
                  <a:spcPts val="0"/>
                </a:spcAft>
                <a:buNone/>
              </a:pPr>
              <a:r>
                <a:rPr b="1" lang="en-US" sz="1295"/>
                <a:t>PPARγ agonist</a:t>
              </a:r>
              <a:endParaRPr b="1" sz="1295"/>
            </a:p>
          </p:txBody>
        </p:sp>
      </p:grpSp>
      <p:sp>
        <p:nvSpPr>
          <p:cNvPr id="215" name="Google Shape;215;p13"/>
          <p:cNvSpPr txBox="1"/>
          <p:nvPr/>
        </p:nvSpPr>
        <p:spPr>
          <a:xfrm>
            <a:off x="8616575" y="1927700"/>
            <a:ext cx="34926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solidFill>
                  <a:srgbClr val="1F3864"/>
                </a:solidFill>
                <a:latin typeface="Calibri"/>
                <a:ea typeface="Calibri"/>
                <a:cs typeface="Calibri"/>
                <a:sym typeface="Calibri"/>
              </a:rPr>
              <a:t>PLGA (Ácido láctico co-glicolítico) </a:t>
            </a:r>
            <a:endParaRPr b="1" sz="1700">
              <a:solidFill>
                <a:srgbClr val="1F3864"/>
              </a:solidFill>
              <a:latin typeface="Calibri"/>
              <a:ea typeface="Calibri"/>
              <a:cs typeface="Calibri"/>
              <a:sym typeface="Calibri"/>
            </a:endParaRPr>
          </a:p>
          <a:p>
            <a:pPr indent="-336550" lvl="0" marL="457200" rtl="0" algn="l">
              <a:spcBef>
                <a:spcPts val="0"/>
              </a:spcBef>
              <a:spcAft>
                <a:spcPts val="0"/>
              </a:spcAft>
              <a:buClr>
                <a:srgbClr val="1F3864"/>
              </a:buClr>
              <a:buSzPts val="1700"/>
              <a:buFont typeface="Calibri"/>
              <a:buChar char="-"/>
            </a:pPr>
            <a:r>
              <a:rPr b="1" lang="en-US" sz="1700">
                <a:solidFill>
                  <a:srgbClr val="1F3864"/>
                </a:solidFill>
                <a:latin typeface="Calibri"/>
                <a:ea typeface="Calibri"/>
                <a:cs typeface="Calibri"/>
                <a:sym typeface="Calibri"/>
              </a:rPr>
              <a:t>Aprobado por la FDA.</a:t>
            </a:r>
            <a:endParaRPr b="1" sz="1700">
              <a:solidFill>
                <a:srgbClr val="1F3864"/>
              </a:solidFill>
              <a:latin typeface="Calibri"/>
              <a:ea typeface="Calibri"/>
              <a:cs typeface="Calibri"/>
              <a:sym typeface="Calibri"/>
            </a:endParaRPr>
          </a:p>
          <a:p>
            <a:pPr indent="-336550" lvl="0" marL="457200" rtl="0" algn="l">
              <a:spcBef>
                <a:spcPts val="0"/>
              </a:spcBef>
              <a:spcAft>
                <a:spcPts val="0"/>
              </a:spcAft>
              <a:buClr>
                <a:srgbClr val="1F3864"/>
              </a:buClr>
              <a:buSzPts val="1700"/>
              <a:buFont typeface="Calibri"/>
              <a:buChar char="-"/>
            </a:pPr>
            <a:r>
              <a:rPr b="1" lang="en-US" sz="1700">
                <a:solidFill>
                  <a:srgbClr val="1F3864"/>
                </a:solidFill>
                <a:latin typeface="Calibri"/>
                <a:ea typeface="Calibri"/>
                <a:cs typeface="Calibri"/>
                <a:sym typeface="Calibri"/>
              </a:rPr>
              <a:t>Alta eficiencia en la captación de pioglitazona. </a:t>
            </a:r>
            <a:endParaRPr b="1" sz="1700">
              <a:solidFill>
                <a:srgbClr val="1F3864"/>
              </a:solidFill>
              <a:latin typeface="Calibri"/>
              <a:ea typeface="Calibri"/>
              <a:cs typeface="Calibri"/>
              <a:sym typeface="Calibri"/>
            </a:endParaRPr>
          </a:p>
          <a:p>
            <a:pPr indent="0" lvl="0" marL="0" rtl="0" algn="l">
              <a:spcBef>
                <a:spcPts val="0"/>
              </a:spcBef>
              <a:spcAft>
                <a:spcPts val="0"/>
              </a:spcAft>
              <a:buNone/>
            </a:pPr>
            <a:r>
              <a:rPr b="1" lang="en-US" sz="1700">
                <a:solidFill>
                  <a:srgbClr val="1F3864"/>
                </a:solidFill>
                <a:latin typeface="Calibri"/>
                <a:ea typeface="Calibri"/>
                <a:cs typeface="Calibri"/>
                <a:sym typeface="Calibri"/>
              </a:rPr>
              <a:t>PEG (polietilenglicol)</a:t>
            </a:r>
            <a:endParaRPr b="1" sz="1700">
              <a:solidFill>
                <a:srgbClr val="1F3864"/>
              </a:solidFill>
              <a:latin typeface="Calibri"/>
              <a:ea typeface="Calibri"/>
              <a:cs typeface="Calibri"/>
              <a:sym typeface="Calibri"/>
            </a:endParaRPr>
          </a:p>
          <a:p>
            <a:pPr indent="-336550" lvl="0" marL="457200" rtl="0" algn="l">
              <a:spcBef>
                <a:spcPts val="0"/>
              </a:spcBef>
              <a:spcAft>
                <a:spcPts val="0"/>
              </a:spcAft>
              <a:buClr>
                <a:srgbClr val="1F3864"/>
              </a:buClr>
              <a:buSzPts val="1700"/>
              <a:buFont typeface="Calibri"/>
              <a:buChar char="-"/>
            </a:pPr>
            <a:r>
              <a:rPr b="1" lang="en-US" sz="1700">
                <a:solidFill>
                  <a:srgbClr val="1F3864"/>
                </a:solidFill>
                <a:latin typeface="Calibri"/>
                <a:ea typeface="Calibri"/>
                <a:cs typeface="Calibri"/>
                <a:sym typeface="Calibri"/>
              </a:rPr>
              <a:t>Estabilidad coloidal.</a:t>
            </a:r>
            <a:endParaRPr b="1" sz="1700">
              <a:solidFill>
                <a:srgbClr val="1F3864"/>
              </a:solidFill>
              <a:latin typeface="Calibri"/>
              <a:ea typeface="Calibri"/>
              <a:cs typeface="Calibri"/>
              <a:sym typeface="Calibri"/>
            </a:endParaRPr>
          </a:p>
          <a:p>
            <a:pPr indent="-336550" lvl="0" marL="457200" rtl="0" algn="l">
              <a:spcBef>
                <a:spcPts val="0"/>
              </a:spcBef>
              <a:spcAft>
                <a:spcPts val="0"/>
              </a:spcAft>
              <a:buClr>
                <a:srgbClr val="1F3864"/>
              </a:buClr>
              <a:buSzPts val="1700"/>
              <a:buFont typeface="Calibri"/>
              <a:buChar char="-"/>
            </a:pPr>
            <a:r>
              <a:rPr b="1" lang="en-US" sz="1700">
                <a:solidFill>
                  <a:srgbClr val="1F3864"/>
                </a:solidFill>
                <a:latin typeface="Calibri"/>
                <a:ea typeface="Calibri"/>
                <a:cs typeface="Calibri"/>
                <a:sym typeface="Calibri"/>
              </a:rPr>
              <a:t>Evita degradación por SI.</a:t>
            </a:r>
            <a:endParaRPr b="1" sz="1700">
              <a:solidFill>
                <a:srgbClr val="1F3864"/>
              </a:solidFill>
              <a:latin typeface="Calibri"/>
              <a:ea typeface="Calibri"/>
              <a:cs typeface="Calibri"/>
              <a:sym typeface="Calibri"/>
            </a:endParaRPr>
          </a:p>
          <a:p>
            <a:pPr indent="-336550" lvl="0" marL="457200" rtl="0" algn="l">
              <a:spcBef>
                <a:spcPts val="0"/>
              </a:spcBef>
              <a:spcAft>
                <a:spcPts val="0"/>
              </a:spcAft>
              <a:buClr>
                <a:srgbClr val="1F3864"/>
              </a:buClr>
              <a:buSzPts val="1700"/>
              <a:buFont typeface="Calibri"/>
              <a:buChar char="-"/>
            </a:pPr>
            <a:r>
              <a:rPr b="1" lang="en-US" sz="1700">
                <a:solidFill>
                  <a:srgbClr val="1F3864"/>
                </a:solidFill>
                <a:latin typeface="Calibri"/>
                <a:ea typeface="Calibri"/>
                <a:cs typeface="Calibri"/>
                <a:sym typeface="Calibri"/>
              </a:rPr>
              <a:t>Mejora la interacción con el tejido.</a:t>
            </a:r>
            <a:endParaRPr b="1" sz="1700">
              <a:solidFill>
                <a:srgbClr val="1F3864"/>
              </a:solidFill>
              <a:latin typeface="Calibri"/>
              <a:ea typeface="Calibri"/>
              <a:cs typeface="Calibri"/>
              <a:sym typeface="Calibri"/>
            </a:endParaRPr>
          </a:p>
          <a:p>
            <a:pPr indent="0" lvl="0" marL="0" rtl="0" algn="l">
              <a:spcBef>
                <a:spcPts val="0"/>
              </a:spcBef>
              <a:spcAft>
                <a:spcPts val="0"/>
              </a:spcAft>
              <a:buNone/>
            </a:pPr>
            <a:r>
              <a:rPr b="1" lang="en-US" sz="1700">
                <a:solidFill>
                  <a:srgbClr val="1F3864"/>
                </a:solidFill>
                <a:latin typeface="Calibri"/>
                <a:ea typeface="Calibri"/>
                <a:cs typeface="Calibri"/>
                <a:sym typeface="Calibri"/>
              </a:rPr>
              <a:t>HA (hialuronato)</a:t>
            </a:r>
            <a:endParaRPr b="1" sz="1700">
              <a:solidFill>
                <a:srgbClr val="1F3864"/>
              </a:solidFill>
              <a:latin typeface="Calibri"/>
              <a:ea typeface="Calibri"/>
              <a:cs typeface="Calibri"/>
              <a:sym typeface="Calibri"/>
            </a:endParaRPr>
          </a:p>
          <a:p>
            <a:pPr indent="-336550" lvl="0" marL="457200" rtl="0" algn="l">
              <a:spcBef>
                <a:spcPts val="0"/>
              </a:spcBef>
              <a:spcAft>
                <a:spcPts val="0"/>
              </a:spcAft>
              <a:buClr>
                <a:srgbClr val="1F3864"/>
              </a:buClr>
              <a:buSzPts val="1700"/>
              <a:buFont typeface="Calibri"/>
              <a:buChar char="-"/>
            </a:pPr>
            <a:r>
              <a:rPr b="1" lang="en-US" sz="1700">
                <a:solidFill>
                  <a:srgbClr val="1F3864"/>
                </a:solidFill>
                <a:latin typeface="Calibri"/>
                <a:ea typeface="Calibri"/>
                <a:cs typeface="Calibri"/>
                <a:sym typeface="Calibri"/>
              </a:rPr>
              <a:t>Targeting células endometriales ectópicas.</a:t>
            </a:r>
            <a:endParaRPr b="1" sz="1700">
              <a:solidFill>
                <a:srgbClr val="1F3864"/>
              </a:solidFill>
              <a:latin typeface="Calibri"/>
              <a:ea typeface="Calibri"/>
              <a:cs typeface="Calibri"/>
              <a:sym typeface="Calibri"/>
            </a:endParaRPr>
          </a:p>
          <a:p>
            <a:pPr indent="-336550" lvl="0" marL="457200" rtl="0" algn="l">
              <a:spcBef>
                <a:spcPts val="0"/>
              </a:spcBef>
              <a:spcAft>
                <a:spcPts val="0"/>
              </a:spcAft>
              <a:buClr>
                <a:srgbClr val="1F3864"/>
              </a:buClr>
              <a:buSzPts val="1700"/>
              <a:buFont typeface="Calibri"/>
              <a:buChar char="-"/>
            </a:pPr>
            <a:r>
              <a:rPr b="1" lang="en-US" sz="1700">
                <a:solidFill>
                  <a:srgbClr val="1F3864"/>
                </a:solidFill>
                <a:latin typeface="Calibri"/>
                <a:ea typeface="Calibri"/>
                <a:cs typeface="Calibri"/>
                <a:sym typeface="Calibri"/>
              </a:rPr>
              <a:t>Internalización.</a:t>
            </a:r>
            <a:endParaRPr b="1" sz="1700">
              <a:solidFill>
                <a:srgbClr val="1F3864"/>
              </a:solidFill>
              <a:latin typeface="Calibri"/>
              <a:ea typeface="Calibri"/>
              <a:cs typeface="Calibri"/>
              <a:sym typeface="Calibri"/>
            </a:endParaRPr>
          </a:p>
        </p:txBody>
      </p:sp>
      <p:sp>
        <p:nvSpPr>
          <p:cNvPr id="216" name="Google Shape;216;p13"/>
          <p:cNvSpPr txBox="1"/>
          <p:nvPr/>
        </p:nvSpPr>
        <p:spPr>
          <a:xfrm>
            <a:off x="292075" y="5534650"/>
            <a:ext cx="11817000" cy="12315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rgbClr val="1F3864"/>
              </a:buClr>
              <a:buSzPts val="1700"/>
              <a:buFont typeface="Calibri"/>
              <a:buChar char="-"/>
            </a:pPr>
            <a:r>
              <a:rPr b="1" lang="en-US" sz="1700">
                <a:solidFill>
                  <a:srgbClr val="1F3864"/>
                </a:solidFill>
                <a:latin typeface="Calibri"/>
                <a:ea typeface="Calibri"/>
                <a:cs typeface="Calibri"/>
                <a:sym typeface="Calibri"/>
              </a:rPr>
              <a:t>PLGA-PEG cargadas con agonistas de pioglitazona probadas en enfermedades neurodegenerativas y enfermedades inflamatorias oculares.</a:t>
            </a:r>
            <a:endParaRPr b="1" sz="1700">
              <a:solidFill>
                <a:srgbClr val="1F3864"/>
              </a:solidFill>
              <a:latin typeface="Calibri"/>
              <a:ea typeface="Calibri"/>
              <a:cs typeface="Calibri"/>
              <a:sym typeface="Calibri"/>
            </a:endParaRPr>
          </a:p>
          <a:p>
            <a:pPr indent="-336550" lvl="0" marL="457200" rtl="0" algn="l">
              <a:spcBef>
                <a:spcPts val="0"/>
              </a:spcBef>
              <a:spcAft>
                <a:spcPts val="0"/>
              </a:spcAft>
              <a:buClr>
                <a:srgbClr val="1F3864"/>
              </a:buClr>
              <a:buSzPts val="1700"/>
              <a:buFont typeface="Calibri"/>
              <a:buChar char="-"/>
            </a:pPr>
            <a:r>
              <a:rPr b="1" lang="en-US" sz="1700">
                <a:solidFill>
                  <a:srgbClr val="1F3864"/>
                </a:solidFill>
                <a:latin typeface="Calibri"/>
                <a:ea typeface="Calibri"/>
                <a:cs typeface="Calibri"/>
                <a:sym typeface="Calibri"/>
              </a:rPr>
              <a:t>PLGA-PEG-HA probadas en cáncer.</a:t>
            </a:r>
            <a:endParaRPr b="1" sz="1700">
              <a:solidFill>
                <a:srgbClr val="1F3864"/>
              </a:solidFill>
              <a:latin typeface="Calibri"/>
              <a:ea typeface="Calibri"/>
              <a:cs typeface="Calibri"/>
              <a:sym typeface="Calibri"/>
            </a:endParaRPr>
          </a:p>
          <a:p>
            <a:pPr indent="-336550" lvl="0" marL="457200" rtl="0" algn="l">
              <a:spcBef>
                <a:spcPts val="0"/>
              </a:spcBef>
              <a:spcAft>
                <a:spcPts val="0"/>
              </a:spcAft>
              <a:buClr>
                <a:srgbClr val="1F3864"/>
              </a:buClr>
              <a:buSzPts val="1700"/>
              <a:buFont typeface="Calibri"/>
              <a:buChar char="-"/>
            </a:pPr>
            <a:r>
              <a:rPr b="1" lang="en-US" sz="1700">
                <a:solidFill>
                  <a:srgbClr val="1F3864"/>
                </a:solidFill>
                <a:latin typeface="Calibri"/>
                <a:ea typeface="Calibri"/>
                <a:cs typeface="Calibri"/>
                <a:sym typeface="Calibri"/>
              </a:rPr>
              <a:t>Nanopartículas cubiertas con HA probadas en endometriosis.</a:t>
            </a:r>
            <a:endParaRPr b="1" sz="1700">
              <a:solidFill>
                <a:srgbClr val="1F3864"/>
              </a:solidFill>
              <a:latin typeface="Calibri"/>
              <a:ea typeface="Calibri"/>
              <a:cs typeface="Calibri"/>
              <a:sym typeface="Calibri"/>
            </a:endParaRPr>
          </a:p>
        </p:txBody>
      </p:sp>
      <p:sp>
        <p:nvSpPr>
          <p:cNvPr id="217" name="Google Shape;217;p13"/>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218" name="Google Shape;218;p13"/>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219" name="Google Shape;219;p13"/>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Nanopartículas funcionalizadas con hialuronato</a:t>
            </a:r>
            <a:endParaRPr sz="2800">
              <a:solidFill>
                <a:schemeClr val="dk1"/>
              </a:solidFill>
              <a:latin typeface="Calibri"/>
              <a:ea typeface="Calibri"/>
              <a:cs typeface="Calibri"/>
              <a:sym typeface="Calibri"/>
            </a:endParaRPr>
          </a:p>
        </p:txBody>
      </p:sp>
      <p:sp>
        <p:nvSpPr>
          <p:cNvPr id="220" name="Google Shape;220;p13"/>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PLGA-PEG-HA</a:t>
            </a:r>
            <a:endParaRPr sz="20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14"/>
          <p:cNvPicPr preferRelativeResize="0"/>
          <p:nvPr/>
        </p:nvPicPr>
        <p:blipFill>
          <a:blip r:embed="rId3">
            <a:alphaModFix/>
          </a:blip>
          <a:stretch>
            <a:fillRect/>
          </a:stretch>
        </p:blipFill>
        <p:spPr>
          <a:xfrm>
            <a:off x="0" y="5380796"/>
            <a:ext cx="12192000" cy="1225293"/>
          </a:xfrm>
          <a:prstGeom prst="rect">
            <a:avLst/>
          </a:prstGeom>
          <a:noFill/>
          <a:ln>
            <a:noFill/>
          </a:ln>
        </p:spPr>
      </p:pic>
      <p:sp>
        <p:nvSpPr>
          <p:cNvPr id="227" name="Google Shape;227;p14"/>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228" name="Google Shape;228;p14"/>
          <p:cNvPicPr preferRelativeResize="0"/>
          <p:nvPr/>
        </p:nvPicPr>
        <p:blipFill rotWithShape="1">
          <a:blip r:embed="rId4">
            <a:alphaModFix/>
          </a:blip>
          <a:srcRect b="0" l="0" r="0" t="0"/>
          <a:stretch/>
        </p:blipFill>
        <p:spPr>
          <a:xfrm>
            <a:off x="-45707" y="1"/>
            <a:ext cx="1124532" cy="749701"/>
          </a:xfrm>
          <a:prstGeom prst="rect">
            <a:avLst/>
          </a:prstGeom>
          <a:noFill/>
          <a:ln>
            <a:noFill/>
          </a:ln>
        </p:spPr>
      </p:pic>
      <p:sp>
        <p:nvSpPr>
          <p:cNvPr id="229" name="Google Shape;229;p14"/>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Nanopartículas funcionalizadas con hialuronato</a:t>
            </a:r>
            <a:endParaRPr sz="2800">
              <a:solidFill>
                <a:schemeClr val="dk1"/>
              </a:solidFill>
              <a:latin typeface="Calibri"/>
              <a:ea typeface="Calibri"/>
              <a:cs typeface="Calibri"/>
              <a:sym typeface="Calibri"/>
            </a:endParaRPr>
          </a:p>
        </p:txBody>
      </p:sp>
      <p:sp>
        <p:nvSpPr>
          <p:cNvPr id="230" name="Google Shape;230;p14"/>
          <p:cNvSpPr/>
          <p:nvPr/>
        </p:nvSpPr>
        <p:spPr>
          <a:xfrm>
            <a:off x="364651" y="995891"/>
            <a:ext cx="11172900" cy="749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Las nanopartículas funcionalizadas con hialuronato (HA) como sistemas de entrega                           dirigida a células endometriales ectópicas</a:t>
            </a:r>
            <a:endParaRPr b="1" sz="3200">
              <a:solidFill>
                <a:srgbClr val="1F3864"/>
              </a:solidFill>
              <a:latin typeface="Calibri"/>
              <a:ea typeface="Calibri"/>
              <a:cs typeface="Calibri"/>
              <a:sym typeface="Calibri"/>
            </a:endParaRPr>
          </a:p>
        </p:txBody>
      </p:sp>
      <p:sp>
        <p:nvSpPr>
          <p:cNvPr id="231" name="Google Shape;231;p14"/>
          <p:cNvSpPr/>
          <p:nvPr/>
        </p:nvSpPr>
        <p:spPr>
          <a:xfrm>
            <a:off x="7543797" y="173699"/>
            <a:ext cx="4526400" cy="4023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B9C3D6"/>
              </a:buClr>
              <a:buSzPts val="1600"/>
              <a:buFont typeface="Calibri"/>
              <a:buNone/>
            </a:pPr>
            <a:r>
              <a:rPr lang="en-US" sz="2000">
                <a:solidFill>
                  <a:schemeClr val="lt1"/>
                </a:solidFill>
                <a:latin typeface="Calibri"/>
                <a:ea typeface="Calibri"/>
                <a:cs typeface="Calibri"/>
                <a:sym typeface="Calibri"/>
              </a:rPr>
              <a:t>Direccionamiento (targeting)</a:t>
            </a:r>
            <a:endParaRPr sz="2000">
              <a:solidFill>
                <a:schemeClr val="lt1"/>
              </a:solidFill>
              <a:latin typeface="Calibri"/>
              <a:ea typeface="Calibri"/>
              <a:cs typeface="Calibri"/>
              <a:sym typeface="Calibri"/>
            </a:endParaRPr>
          </a:p>
        </p:txBody>
      </p:sp>
      <p:sp>
        <p:nvSpPr>
          <p:cNvPr id="232" name="Google Shape;232;p14"/>
          <p:cNvSpPr/>
          <p:nvPr/>
        </p:nvSpPr>
        <p:spPr>
          <a:xfrm>
            <a:off x="113700" y="5541350"/>
            <a:ext cx="11961600" cy="90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500">
                <a:solidFill>
                  <a:schemeClr val="lt1"/>
                </a:solidFill>
                <a:latin typeface="Calibri"/>
                <a:ea typeface="Calibri"/>
                <a:cs typeface="Calibri"/>
                <a:sym typeface="Calibri"/>
              </a:rPr>
              <a:t>Zhao, M., Zhang, M., Yu, Q., Fei, W., Li, T., Zhu, L., Yao, Y., Zheng, C., &amp; Zhang, X. (2022).                                                                                                Hyaluronic Acid-Modified Nanoplatforms as a Vector for Targeted Delivery of Autophagy-Related Gene to the Endometriotic Lesions in Mice. Frontiers in Bioengineering and Biotechnology, 10:918368</a:t>
            </a:r>
            <a:endParaRPr b="1" sz="15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pic>
        <p:nvPicPr>
          <p:cNvPr id="233" name="Google Shape;233;p14"/>
          <p:cNvPicPr preferRelativeResize="0"/>
          <p:nvPr/>
        </p:nvPicPr>
        <p:blipFill>
          <a:blip r:embed="rId5">
            <a:alphaModFix/>
          </a:blip>
          <a:stretch>
            <a:fillRect/>
          </a:stretch>
        </p:blipFill>
        <p:spPr>
          <a:xfrm>
            <a:off x="3093941" y="1722531"/>
            <a:ext cx="5974484" cy="3454250"/>
          </a:xfrm>
          <a:prstGeom prst="rect">
            <a:avLst/>
          </a:prstGeom>
          <a:noFill/>
          <a:ln>
            <a:noFill/>
          </a:ln>
        </p:spPr>
      </p:pic>
      <p:sp>
        <p:nvSpPr>
          <p:cNvPr id="234" name="Google Shape;234;p14"/>
          <p:cNvSpPr/>
          <p:nvPr/>
        </p:nvSpPr>
        <p:spPr>
          <a:xfrm>
            <a:off x="493609" y="2132778"/>
            <a:ext cx="2455800" cy="102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N</a:t>
            </a:r>
            <a:r>
              <a:rPr b="1" lang="en-US" sz="2000">
                <a:solidFill>
                  <a:srgbClr val="1F3864"/>
                </a:solidFill>
                <a:latin typeface="Calibri"/>
                <a:ea typeface="Calibri"/>
                <a:cs typeface="Calibri"/>
                <a:sym typeface="Calibri"/>
              </a:rPr>
              <a:t>anopartículas funcionalizadas con hialuronato</a:t>
            </a:r>
            <a:endParaRPr b="1" sz="3200">
              <a:solidFill>
                <a:srgbClr val="1F3864"/>
              </a:solidFill>
              <a:latin typeface="Calibri"/>
              <a:ea typeface="Calibri"/>
              <a:cs typeface="Calibri"/>
              <a:sym typeface="Calibri"/>
            </a:endParaRPr>
          </a:p>
        </p:txBody>
      </p:sp>
      <p:sp>
        <p:nvSpPr>
          <p:cNvPr id="235" name="Google Shape;235;p14"/>
          <p:cNvSpPr/>
          <p:nvPr/>
        </p:nvSpPr>
        <p:spPr>
          <a:xfrm>
            <a:off x="493616" y="3535903"/>
            <a:ext cx="2455800" cy="102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Control: </a:t>
            </a:r>
            <a:r>
              <a:rPr b="1" lang="en-US" sz="2000">
                <a:solidFill>
                  <a:srgbClr val="1F3864"/>
                </a:solidFill>
                <a:latin typeface="Calibri"/>
                <a:ea typeface="Calibri"/>
                <a:cs typeface="Calibri"/>
                <a:sym typeface="Calibri"/>
              </a:rPr>
              <a:t>Nanopartículas sin hialuronato</a:t>
            </a:r>
            <a:endParaRPr b="1" sz="3200">
              <a:solidFill>
                <a:srgbClr val="1F3864"/>
              </a:solidFill>
              <a:latin typeface="Calibri"/>
              <a:ea typeface="Calibri"/>
              <a:cs typeface="Calibri"/>
              <a:sym typeface="Calibri"/>
            </a:endParaRPr>
          </a:p>
        </p:txBody>
      </p:sp>
      <p:sp>
        <p:nvSpPr>
          <p:cNvPr id="236" name="Google Shape;236;p14"/>
          <p:cNvSpPr/>
          <p:nvPr/>
        </p:nvSpPr>
        <p:spPr>
          <a:xfrm>
            <a:off x="9212950" y="2357042"/>
            <a:ext cx="2574600" cy="2185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El hialuronato permite que el material terapéutico se concentre en el tejido endometrial ectópico.</a:t>
            </a:r>
            <a:endParaRPr b="1" sz="2000">
              <a:solidFill>
                <a:srgbClr val="1F3864"/>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15"/>
          <p:cNvPicPr preferRelativeResize="0"/>
          <p:nvPr/>
        </p:nvPicPr>
        <p:blipFill>
          <a:blip r:embed="rId3">
            <a:alphaModFix/>
          </a:blip>
          <a:stretch>
            <a:fillRect/>
          </a:stretch>
        </p:blipFill>
        <p:spPr>
          <a:xfrm>
            <a:off x="0" y="5531190"/>
            <a:ext cx="12192000" cy="1225293"/>
          </a:xfrm>
          <a:prstGeom prst="rect">
            <a:avLst/>
          </a:prstGeom>
          <a:noFill/>
          <a:ln>
            <a:noFill/>
          </a:ln>
        </p:spPr>
      </p:pic>
      <p:sp>
        <p:nvSpPr>
          <p:cNvPr id="243" name="Google Shape;243;p15"/>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244" name="Google Shape;244;p15"/>
          <p:cNvPicPr preferRelativeResize="0"/>
          <p:nvPr/>
        </p:nvPicPr>
        <p:blipFill rotWithShape="1">
          <a:blip r:embed="rId4">
            <a:alphaModFix/>
          </a:blip>
          <a:srcRect b="0" l="0" r="0" t="0"/>
          <a:stretch/>
        </p:blipFill>
        <p:spPr>
          <a:xfrm>
            <a:off x="-45707" y="1"/>
            <a:ext cx="1124532" cy="749701"/>
          </a:xfrm>
          <a:prstGeom prst="rect">
            <a:avLst/>
          </a:prstGeom>
          <a:noFill/>
          <a:ln>
            <a:noFill/>
          </a:ln>
        </p:spPr>
      </p:pic>
      <p:sp>
        <p:nvSpPr>
          <p:cNvPr id="245" name="Google Shape;245;p15"/>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Nanopartículas funcionalizadas con hialuronato</a:t>
            </a:r>
            <a:endParaRPr sz="2800">
              <a:solidFill>
                <a:schemeClr val="dk1"/>
              </a:solidFill>
              <a:latin typeface="Calibri"/>
              <a:ea typeface="Calibri"/>
              <a:cs typeface="Calibri"/>
              <a:sym typeface="Calibri"/>
            </a:endParaRPr>
          </a:p>
        </p:txBody>
      </p:sp>
      <p:sp>
        <p:nvSpPr>
          <p:cNvPr id="246" name="Google Shape;246;p15"/>
          <p:cNvSpPr/>
          <p:nvPr/>
        </p:nvSpPr>
        <p:spPr>
          <a:xfrm>
            <a:off x="364651" y="845497"/>
            <a:ext cx="11172900" cy="749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Las nanopartículas funcionalizadas con hialuronato (HA) como sistemas de entrega                           dirigida a células endometriales ectópicas</a:t>
            </a:r>
            <a:endParaRPr b="1" sz="3200">
              <a:solidFill>
                <a:srgbClr val="1F3864"/>
              </a:solidFill>
              <a:latin typeface="Calibri"/>
              <a:ea typeface="Calibri"/>
              <a:cs typeface="Calibri"/>
              <a:sym typeface="Calibri"/>
            </a:endParaRPr>
          </a:p>
        </p:txBody>
      </p:sp>
      <p:sp>
        <p:nvSpPr>
          <p:cNvPr id="247" name="Google Shape;247;p15"/>
          <p:cNvSpPr/>
          <p:nvPr/>
        </p:nvSpPr>
        <p:spPr>
          <a:xfrm>
            <a:off x="7543797" y="173699"/>
            <a:ext cx="45264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B9C3D6"/>
              </a:buClr>
              <a:buSzPts val="1600"/>
              <a:buFont typeface="Calibri"/>
              <a:buNone/>
            </a:pPr>
            <a:r>
              <a:rPr lang="en-US" sz="2000">
                <a:solidFill>
                  <a:schemeClr val="lt1"/>
                </a:solidFill>
                <a:latin typeface="Calibri"/>
                <a:ea typeface="Calibri"/>
                <a:cs typeface="Calibri"/>
                <a:sym typeface="Calibri"/>
              </a:rPr>
              <a:t>Internalización</a:t>
            </a:r>
            <a:endParaRPr sz="2000">
              <a:solidFill>
                <a:schemeClr val="lt1"/>
              </a:solidFill>
              <a:latin typeface="Calibri"/>
              <a:ea typeface="Calibri"/>
              <a:cs typeface="Calibri"/>
              <a:sym typeface="Calibri"/>
            </a:endParaRPr>
          </a:p>
        </p:txBody>
      </p:sp>
      <p:sp>
        <p:nvSpPr>
          <p:cNvPr id="248" name="Google Shape;248;p15"/>
          <p:cNvSpPr/>
          <p:nvPr/>
        </p:nvSpPr>
        <p:spPr>
          <a:xfrm>
            <a:off x="113700" y="5691745"/>
            <a:ext cx="11961600" cy="90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Z</a:t>
            </a:r>
            <a:r>
              <a:rPr b="1" lang="en-US" sz="1500">
                <a:solidFill>
                  <a:schemeClr val="lt1"/>
                </a:solidFill>
                <a:latin typeface="Calibri"/>
                <a:ea typeface="Calibri"/>
                <a:cs typeface="Calibri"/>
                <a:sym typeface="Calibri"/>
              </a:rPr>
              <a:t>hao, M. D., Cheng, J. L., Yan, J. J., Chen, F. Y., Sheng, J. Z., Sun, D. L., Chen, J., Miao, J., Zhang, R. J., Zheng, C. H., &amp; Huang, H. F. (2016).           Hyaluronic acid reagent functional chitosan-PEI conjugate with AQP2-siRNA suppressed endometriotic lesion formation.                              International Journal of Nanomedicine, 11, 1323–1336.</a:t>
            </a:r>
            <a:endParaRPr b="1" sz="15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249" name="Google Shape;249;p15"/>
          <p:cNvSpPr/>
          <p:nvPr/>
        </p:nvSpPr>
        <p:spPr>
          <a:xfrm>
            <a:off x="543741" y="1831988"/>
            <a:ext cx="2455800" cy="102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Nanopartículas funcionalizadas con hialuronato</a:t>
            </a:r>
            <a:endParaRPr b="1" sz="3200">
              <a:solidFill>
                <a:srgbClr val="1F3864"/>
              </a:solidFill>
              <a:latin typeface="Calibri"/>
              <a:ea typeface="Calibri"/>
              <a:cs typeface="Calibri"/>
              <a:sym typeface="Calibri"/>
            </a:endParaRPr>
          </a:p>
        </p:txBody>
      </p:sp>
      <p:sp>
        <p:nvSpPr>
          <p:cNvPr id="250" name="Google Shape;250;p15"/>
          <p:cNvSpPr/>
          <p:nvPr/>
        </p:nvSpPr>
        <p:spPr>
          <a:xfrm>
            <a:off x="543748" y="3410574"/>
            <a:ext cx="2455800" cy="102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Control: Nanopartículas sin hialuronato</a:t>
            </a:r>
            <a:endParaRPr b="1" sz="3200">
              <a:solidFill>
                <a:srgbClr val="1F3864"/>
              </a:solidFill>
              <a:latin typeface="Calibri"/>
              <a:ea typeface="Calibri"/>
              <a:cs typeface="Calibri"/>
              <a:sym typeface="Calibri"/>
            </a:endParaRPr>
          </a:p>
        </p:txBody>
      </p:sp>
      <p:sp>
        <p:nvSpPr>
          <p:cNvPr id="251" name="Google Shape;251;p15"/>
          <p:cNvSpPr/>
          <p:nvPr/>
        </p:nvSpPr>
        <p:spPr>
          <a:xfrm>
            <a:off x="9516332" y="1776416"/>
            <a:ext cx="2122200" cy="2972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La unión HA-CD44 activa procesos de endocitosis que permiten que las nanopartículas sean absorbidas de manera más eficiente por las células diana.</a:t>
            </a:r>
            <a:endParaRPr b="1" sz="2000">
              <a:solidFill>
                <a:srgbClr val="1F3864"/>
              </a:solidFill>
              <a:latin typeface="Calibri"/>
              <a:ea typeface="Calibri"/>
              <a:cs typeface="Calibri"/>
              <a:sym typeface="Calibri"/>
            </a:endParaRPr>
          </a:p>
          <a:p>
            <a:pPr indent="0" lvl="0" marL="0" marR="0" rtl="0" algn="ctr">
              <a:spcBef>
                <a:spcPts val="0"/>
              </a:spcBef>
              <a:spcAft>
                <a:spcPts val="0"/>
              </a:spcAft>
              <a:buNone/>
            </a:pPr>
            <a:r>
              <a:t/>
            </a:r>
            <a:endParaRPr b="1" sz="2000">
              <a:solidFill>
                <a:srgbClr val="1F3864"/>
              </a:solidFill>
              <a:latin typeface="Calibri"/>
              <a:ea typeface="Calibri"/>
              <a:cs typeface="Calibri"/>
              <a:sym typeface="Calibri"/>
            </a:endParaRPr>
          </a:p>
          <a:p>
            <a:pPr indent="0" lvl="0" marL="0" marR="0" rtl="0" algn="ctr">
              <a:spcBef>
                <a:spcPts val="0"/>
              </a:spcBef>
              <a:spcAft>
                <a:spcPts val="0"/>
              </a:spcAft>
              <a:buNone/>
            </a:pPr>
            <a:r>
              <a:t/>
            </a:r>
            <a:endParaRPr b="1" sz="2000">
              <a:solidFill>
                <a:srgbClr val="1F3864"/>
              </a:solidFill>
              <a:latin typeface="Calibri"/>
              <a:ea typeface="Calibri"/>
              <a:cs typeface="Calibri"/>
              <a:sym typeface="Calibri"/>
            </a:endParaRPr>
          </a:p>
        </p:txBody>
      </p:sp>
      <p:pic>
        <p:nvPicPr>
          <p:cNvPr id="252" name="Google Shape;252;p15"/>
          <p:cNvPicPr preferRelativeResize="0"/>
          <p:nvPr/>
        </p:nvPicPr>
        <p:blipFill>
          <a:blip r:embed="rId5">
            <a:alphaModFix/>
          </a:blip>
          <a:stretch>
            <a:fillRect/>
          </a:stretch>
        </p:blipFill>
        <p:spPr>
          <a:xfrm>
            <a:off x="2999529" y="1691011"/>
            <a:ext cx="6312903" cy="3191138"/>
          </a:xfrm>
          <a:prstGeom prst="rect">
            <a:avLst/>
          </a:prstGeom>
          <a:noFill/>
          <a:ln>
            <a:noFill/>
          </a:ln>
        </p:spPr>
      </p:pic>
      <p:sp>
        <p:nvSpPr>
          <p:cNvPr id="253" name="Google Shape;253;p15"/>
          <p:cNvSpPr/>
          <p:nvPr/>
        </p:nvSpPr>
        <p:spPr>
          <a:xfrm>
            <a:off x="2999557" y="4902880"/>
            <a:ext cx="2122200" cy="402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1</a:t>
            </a:r>
            <a:endParaRPr b="1" sz="2000">
              <a:solidFill>
                <a:srgbClr val="1F3864"/>
              </a:solidFill>
              <a:latin typeface="Calibri"/>
              <a:ea typeface="Calibri"/>
              <a:cs typeface="Calibri"/>
              <a:sym typeface="Calibri"/>
            </a:endParaRPr>
          </a:p>
        </p:txBody>
      </p:sp>
      <p:sp>
        <p:nvSpPr>
          <p:cNvPr id="254" name="Google Shape;254;p15"/>
          <p:cNvSpPr/>
          <p:nvPr/>
        </p:nvSpPr>
        <p:spPr>
          <a:xfrm>
            <a:off x="5094882" y="4902880"/>
            <a:ext cx="2122200" cy="402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2</a:t>
            </a:r>
            <a:endParaRPr b="1" sz="2000">
              <a:solidFill>
                <a:srgbClr val="1F3864"/>
              </a:solidFill>
              <a:latin typeface="Calibri"/>
              <a:ea typeface="Calibri"/>
              <a:cs typeface="Calibri"/>
              <a:sym typeface="Calibri"/>
            </a:endParaRPr>
          </a:p>
        </p:txBody>
      </p:sp>
      <p:sp>
        <p:nvSpPr>
          <p:cNvPr id="255" name="Google Shape;255;p15"/>
          <p:cNvSpPr/>
          <p:nvPr/>
        </p:nvSpPr>
        <p:spPr>
          <a:xfrm>
            <a:off x="7140882" y="4902880"/>
            <a:ext cx="2122200" cy="402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8</a:t>
            </a:r>
            <a:endParaRPr b="1" sz="2000">
              <a:solidFill>
                <a:srgbClr val="1F3864"/>
              </a:solidFill>
              <a:latin typeface="Calibri"/>
              <a:ea typeface="Calibri"/>
              <a:cs typeface="Calibri"/>
              <a:sym typeface="Calibri"/>
            </a:endParaRPr>
          </a:p>
        </p:txBody>
      </p:sp>
      <p:sp>
        <p:nvSpPr>
          <p:cNvPr id="256" name="Google Shape;256;p15"/>
          <p:cNvSpPr/>
          <p:nvPr/>
        </p:nvSpPr>
        <p:spPr>
          <a:xfrm>
            <a:off x="9069339" y="4930330"/>
            <a:ext cx="1124400" cy="402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horas</a:t>
            </a:r>
            <a:endParaRPr b="1" sz="2000">
              <a:solidFill>
                <a:srgbClr val="1F3864"/>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6"/>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263" name="Google Shape;263;p16"/>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264" name="Google Shape;264;p16"/>
          <p:cNvSpPr/>
          <p:nvPr/>
        </p:nvSpPr>
        <p:spPr>
          <a:xfrm>
            <a:off x="857850" y="14625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Ensayos de cambio de fenotipo</a:t>
            </a:r>
            <a:endParaRPr sz="2200">
              <a:solidFill>
                <a:schemeClr val="dk1"/>
              </a:solidFill>
              <a:latin typeface="Calibri"/>
              <a:ea typeface="Calibri"/>
              <a:cs typeface="Calibri"/>
              <a:sym typeface="Calibri"/>
            </a:endParaRPr>
          </a:p>
        </p:txBody>
      </p:sp>
      <p:sp>
        <p:nvSpPr>
          <p:cNvPr id="265" name="Google Shape;265;p16"/>
          <p:cNvSpPr/>
          <p:nvPr/>
        </p:nvSpPr>
        <p:spPr>
          <a:xfrm>
            <a:off x="201500" y="883775"/>
            <a:ext cx="11694000" cy="8202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chemeClr val="lt1"/>
                </a:solidFill>
              </a:rPr>
              <a:t>Potencial citotoxicidad</a:t>
            </a:r>
            <a:endParaRPr b="1" sz="1800">
              <a:solidFill>
                <a:schemeClr val="lt1"/>
              </a:solidFill>
            </a:endParaRPr>
          </a:p>
        </p:txBody>
      </p:sp>
      <p:sp>
        <p:nvSpPr>
          <p:cNvPr id="266" name="Google Shape;266;p16"/>
          <p:cNvSpPr/>
          <p:nvPr/>
        </p:nvSpPr>
        <p:spPr>
          <a:xfrm>
            <a:off x="357050" y="1859425"/>
            <a:ext cx="5302500" cy="46239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 name="Google Shape;267;p16"/>
          <p:cNvSpPr txBox="1"/>
          <p:nvPr/>
        </p:nvSpPr>
        <p:spPr>
          <a:xfrm>
            <a:off x="696400" y="2057400"/>
            <a:ext cx="4708800" cy="41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rPr>
              <a:t>Debido al potencial efecto tóxico de las nanopartículas, se proponen ensayos de citotoxicidad:</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-Viabilidad celular (MTT/XTT/Red dye)</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-Contenido de ATP</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-Test de Ames: genotoxicidad</a:t>
            </a:r>
            <a:endParaRPr sz="1800">
              <a:solidFill>
                <a:schemeClr val="lt1"/>
              </a:solidFill>
            </a:endParaRPr>
          </a:p>
        </p:txBody>
      </p:sp>
      <p:pic>
        <p:nvPicPr>
          <p:cNvPr id="268" name="Google Shape;268;p16"/>
          <p:cNvPicPr preferRelativeResize="0"/>
          <p:nvPr/>
        </p:nvPicPr>
        <p:blipFill>
          <a:blip r:embed="rId4">
            <a:alphaModFix/>
          </a:blip>
          <a:stretch>
            <a:fillRect/>
          </a:stretch>
        </p:blipFill>
        <p:spPr>
          <a:xfrm>
            <a:off x="5811950" y="1856375"/>
            <a:ext cx="3707951" cy="2583326"/>
          </a:xfrm>
          <a:prstGeom prst="rect">
            <a:avLst/>
          </a:prstGeom>
          <a:noFill/>
          <a:ln>
            <a:noFill/>
          </a:ln>
        </p:spPr>
      </p:pic>
      <p:pic>
        <p:nvPicPr>
          <p:cNvPr id="269" name="Google Shape;269;p16"/>
          <p:cNvPicPr preferRelativeResize="0"/>
          <p:nvPr/>
        </p:nvPicPr>
        <p:blipFill>
          <a:blip r:embed="rId5">
            <a:alphaModFix/>
          </a:blip>
          <a:stretch>
            <a:fillRect/>
          </a:stretch>
        </p:blipFill>
        <p:spPr>
          <a:xfrm>
            <a:off x="8470025" y="4521401"/>
            <a:ext cx="3425479" cy="2113498"/>
          </a:xfrm>
          <a:prstGeom prst="rect">
            <a:avLst/>
          </a:prstGeom>
          <a:noFill/>
          <a:ln>
            <a:noFill/>
          </a:ln>
        </p:spPr>
      </p:pic>
      <p:sp>
        <p:nvSpPr>
          <p:cNvPr id="270" name="Google Shape;270;p16"/>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pic>
        <p:nvPicPr>
          <p:cNvPr descr="/mnt/data/a_digital_vector_logo_for_endo_signal_lab_is_set.png" id="271" name="Google Shape;271;p16"/>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272" name="Google Shape;272;p16"/>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Administración sistémica vs administración local de agonistas PPAR-γ</a:t>
            </a:r>
            <a:endParaRPr sz="2200">
              <a:solidFill>
                <a:schemeClr val="dk1"/>
              </a:solidFill>
              <a:latin typeface="Calibri"/>
              <a:ea typeface="Calibri"/>
              <a:cs typeface="Calibri"/>
              <a:sym typeface="Calibri"/>
            </a:endParaRPr>
          </a:p>
        </p:txBody>
      </p:sp>
      <p:sp>
        <p:nvSpPr>
          <p:cNvPr id="273" name="Google Shape;273;p16"/>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274" name="Google Shape;274;p16"/>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275" name="Google Shape;275;p16"/>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276" name="Google Shape;276;p16"/>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277" name="Google Shape;277;p16"/>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278" name="Google Shape;278;p16"/>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279" name="Google Shape;279;p16"/>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280" name="Google Shape;280;p16"/>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281" name="Google Shape;281;p16"/>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Ensayos</a:t>
            </a:r>
            <a:endParaRPr sz="2800">
              <a:solidFill>
                <a:schemeClr val="dk1"/>
              </a:solidFill>
              <a:latin typeface="Calibri"/>
              <a:ea typeface="Calibri"/>
              <a:cs typeface="Calibri"/>
              <a:sym typeface="Calibri"/>
            </a:endParaRPr>
          </a:p>
        </p:txBody>
      </p:sp>
      <p:sp>
        <p:nvSpPr>
          <p:cNvPr id="282" name="Google Shape;282;p16"/>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Ensayos de cambio de fenotipo</a:t>
            </a:r>
            <a:endParaRPr sz="2000">
              <a:solidFill>
                <a:schemeClr val="lt1"/>
              </a:solidFill>
              <a:latin typeface="Calibri"/>
              <a:ea typeface="Calibri"/>
              <a:cs typeface="Calibri"/>
              <a:sym typeface="Calibri"/>
            </a:endParaRPr>
          </a:p>
        </p:txBody>
      </p:sp>
      <p:sp>
        <p:nvSpPr>
          <p:cNvPr id="283" name="Google Shape;283;p16"/>
          <p:cNvSpPr txBox="1"/>
          <p:nvPr/>
        </p:nvSpPr>
        <p:spPr>
          <a:xfrm>
            <a:off x="6380775" y="4602625"/>
            <a:ext cx="2089200" cy="110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0"/>
              </a:spcAft>
              <a:buClr>
                <a:schemeClr val="dk1"/>
              </a:buClr>
              <a:buSzPts val="1100"/>
              <a:buFont typeface="Arial"/>
              <a:buNone/>
            </a:pPr>
            <a:r>
              <a:rPr lang="en-US" sz="1800">
                <a:solidFill>
                  <a:schemeClr val="dk1"/>
                </a:solidFill>
              </a:rPr>
              <a:t>AAT Bioquest Live or Dead™ Cell Viability Assay Kit</a:t>
            </a:r>
            <a:endParaRPr sz="1800">
              <a:solidFill>
                <a:schemeClr val="dk1"/>
              </a:solidFill>
            </a:endParaRPr>
          </a:p>
          <a:p>
            <a:pPr indent="0" lvl="0" marL="0" rtl="0" algn="l">
              <a:spcBef>
                <a:spcPts val="600"/>
              </a:spcBef>
              <a:spcAft>
                <a:spcPts val="0"/>
              </a:spcAft>
              <a:buNone/>
            </a:pPr>
            <a:r>
              <a:t/>
            </a:r>
            <a:endParaRPr/>
          </a:p>
        </p:txBody>
      </p:sp>
      <p:sp>
        <p:nvSpPr>
          <p:cNvPr id="284" name="Google Shape;284;p16"/>
          <p:cNvSpPr txBox="1"/>
          <p:nvPr/>
        </p:nvSpPr>
        <p:spPr>
          <a:xfrm>
            <a:off x="9672300" y="3874500"/>
            <a:ext cx="2205900" cy="5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Amest test-Crative diagnostics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7"/>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291" name="Google Shape;291;p17"/>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292" name="Google Shape;292;p17"/>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Estudios de cambio de fenotipo</a:t>
            </a:r>
            <a:endParaRPr sz="2200">
              <a:solidFill>
                <a:schemeClr val="dk1"/>
              </a:solidFill>
              <a:latin typeface="Calibri"/>
              <a:ea typeface="Calibri"/>
              <a:cs typeface="Calibri"/>
              <a:sym typeface="Calibri"/>
            </a:endParaRPr>
          </a:p>
        </p:txBody>
      </p:sp>
      <p:sp>
        <p:nvSpPr>
          <p:cNvPr id="293" name="Google Shape;293;p17"/>
          <p:cNvSpPr/>
          <p:nvPr/>
        </p:nvSpPr>
        <p:spPr>
          <a:xfrm>
            <a:off x="914400" y="2656950"/>
            <a:ext cx="4585800" cy="32673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 name="Google Shape;294;p17"/>
          <p:cNvSpPr txBox="1"/>
          <p:nvPr/>
        </p:nvSpPr>
        <p:spPr>
          <a:xfrm>
            <a:off x="1185300" y="2872800"/>
            <a:ext cx="4044000" cy="28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chemeClr val="lt1"/>
                </a:solidFill>
              </a:rPr>
              <a:t>Análisis de los marcadores:</a:t>
            </a:r>
            <a:endParaRPr b="1" sz="2000">
              <a:solidFill>
                <a:schemeClr val="lt1"/>
              </a:solidFill>
            </a:endParaRPr>
          </a:p>
          <a:p>
            <a:pPr indent="0" lvl="0" marL="0" rtl="0" algn="l">
              <a:spcBef>
                <a:spcPts val="0"/>
              </a:spcBef>
              <a:spcAft>
                <a:spcPts val="0"/>
              </a:spcAft>
              <a:buNone/>
            </a:pPr>
            <a:r>
              <a:t/>
            </a:r>
            <a:endParaRPr b="1" sz="2000">
              <a:solidFill>
                <a:schemeClr val="lt1"/>
              </a:solidFill>
            </a:endParaRPr>
          </a:p>
          <a:p>
            <a:pPr indent="0" lvl="0" marL="0" rtl="0" algn="l">
              <a:spcBef>
                <a:spcPts val="0"/>
              </a:spcBef>
              <a:spcAft>
                <a:spcPts val="0"/>
              </a:spcAft>
              <a:buNone/>
            </a:pPr>
            <a:r>
              <a:rPr lang="en-US" sz="1800">
                <a:solidFill>
                  <a:schemeClr val="lt1"/>
                </a:solidFill>
              </a:rPr>
              <a:t>Aromatasa→rtPCR + Western-Blot</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COX-2 → rtPCR + Western Blot</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E2 → Inmunoensayo (radio o ELISA)</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PEG2 → Inmunoensayo (ELISA)</a:t>
            </a:r>
            <a:endParaRPr sz="1800">
              <a:solidFill>
                <a:schemeClr val="lt1"/>
              </a:solidFill>
            </a:endParaRPr>
          </a:p>
        </p:txBody>
      </p:sp>
      <p:pic>
        <p:nvPicPr>
          <p:cNvPr id="295" name="Google Shape;295;p17"/>
          <p:cNvPicPr preferRelativeResize="0"/>
          <p:nvPr/>
        </p:nvPicPr>
        <p:blipFill>
          <a:blip r:embed="rId4">
            <a:alphaModFix/>
          </a:blip>
          <a:stretch>
            <a:fillRect/>
          </a:stretch>
        </p:blipFill>
        <p:spPr>
          <a:xfrm>
            <a:off x="6621200" y="2070600"/>
            <a:ext cx="4044000" cy="2835550"/>
          </a:xfrm>
          <a:prstGeom prst="rect">
            <a:avLst/>
          </a:prstGeom>
          <a:noFill/>
          <a:ln>
            <a:noFill/>
          </a:ln>
        </p:spPr>
      </p:pic>
      <p:sp>
        <p:nvSpPr>
          <p:cNvPr id="296" name="Google Shape;296;p17"/>
          <p:cNvSpPr txBox="1"/>
          <p:nvPr/>
        </p:nvSpPr>
        <p:spPr>
          <a:xfrm>
            <a:off x="5947775" y="4906150"/>
            <a:ext cx="5628300" cy="20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
              <a:t>Saloman, Jami L. PhD1,2,3; Jefferson, Bahiyyah BS1,2,3; Han, Samuel MD4; Fisher, William E. MD5; Fogel, Evan L. MD6; Hart, Phil A. MD7; Li, Liang PhD8; Park, Walter G. MD, FACG9; Vege, Santhi Swaroop MD, MACG4; Yadav, Dhiraj MD1; Topazian, Mark D. MD10; Conwell, Darwin L. MD, MS, FACG11;  on behalf of the Consortium for the Study of Chronic Pancreatitis, Diabetes, and Pancreatic Cancer (CPDPC). Prostaglandin E2 as a Mechanistic Biomarker of Chronic Pancreatitis. Clinical and Translational Gastroenterology 16(10):p e00897, October 2025. | DOI: 10.14309/ctg.0000000000000897 </a:t>
            </a:r>
            <a:endParaRPr sz="700"/>
          </a:p>
        </p:txBody>
      </p:sp>
      <p:sp>
        <p:nvSpPr>
          <p:cNvPr id="297" name="Google Shape;297;p17"/>
          <p:cNvSpPr/>
          <p:nvPr/>
        </p:nvSpPr>
        <p:spPr>
          <a:xfrm>
            <a:off x="512575" y="869625"/>
            <a:ext cx="11312100" cy="7497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chemeClr val="lt1"/>
                </a:solidFill>
              </a:rPr>
              <a:t>Ruptura del bucle estrogénico</a:t>
            </a:r>
            <a:endParaRPr b="1" sz="1800">
              <a:solidFill>
                <a:schemeClr val="lt1"/>
              </a:solidFill>
            </a:endParaRPr>
          </a:p>
        </p:txBody>
      </p:sp>
      <p:sp>
        <p:nvSpPr>
          <p:cNvPr id="298" name="Google Shape;298;p17"/>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299" name="Google Shape;299;p17"/>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00" name="Google Shape;300;p17"/>
          <p:cNvSpPr/>
          <p:nvPr/>
        </p:nvSpPr>
        <p:spPr>
          <a:xfrm>
            <a:off x="857850" y="14625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Ensayos de cambio de fenotipo</a:t>
            </a:r>
            <a:endParaRPr sz="2200">
              <a:solidFill>
                <a:schemeClr val="dk1"/>
              </a:solidFill>
              <a:latin typeface="Calibri"/>
              <a:ea typeface="Calibri"/>
              <a:cs typeface="Calibri"/>
              <a:sym typeface="Calibri"/>
            </a:endParaRPr>
          </a:p>
        </p:txBody>
      </p:sp>
      <p:sp>
        <p:nvSpPr>
          <p:cNvPr id="301" name="Google Shape;301;p17"/>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pic>
        <p:nvPicPr>
          <p:cNvPr descr="/mnt/data/a_digital_vector_logo_for_endo_signal_lab_is_set.png" id="302" name="Google Shape;302;p17"/>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03" name="Google Shape;303;p17"/>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Administración sistémica vs administración local de agonistas PPAR-γ</a:t>
            </a:r>
            <a:endParaRPr sz="2200">
              <a:solidFill>
                <a:schemeClr val="dk1"/>
              </a:solidFill>
              <a:latin typeface="Calibri"/>
              <a:ea typeface="Calibri"/>
              <a:cs typeface="Calibri"/>
              <a:sym typeface="Calibri"/>
            </a:endParaRPr>
          </a:p>
        </p:txBody>
      </p:sp>
      <p:sp>
        <p:nvSpPr>
          <p:cNvPr id="304" name="Google Shape;304;p17"/>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05" name="Google Shape;305;p17"/>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06" name="Google Shape;306;p17"/>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307" name="Google Shape;307;p17"/>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08" name="Google Shape;308;p17"/>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09" name="Google Shape;309;p17"/>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310" name="Google Shape;310;p17"/>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11" name="Google Shape;311;p17"/>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312" name="Google Shape;312;p17"/>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Ensayos</a:t>
            </a:r>
            <a:endParaRPr sz="2800">
              <a:solidFill>
                <a:schemeClr val="dk1"/>
              </a:solidFill>
              <a:latin typeface="Calibri"/>
              <a:ea typeface="Calibri"/>
              <a:cs typeface="Calibri"/>
              <a:sym typeface="Calibri"/>
            </a:endParaRPr>
          </a:p>
        </p:txBody>
      </p:sp>
      <p:sp>
        <p:nvSpPr>
          <p:cNvPr id="313" name="Google Shape;313;p17"/>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Ensayos de cambio de fenotipo</a:t>
            </a:r>
            <a:endParaRPr sz="20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8"/>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20" name="Google Shape;320;p18"/>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21" name="Google Shape;321;p18"/>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Estudios de cambio de fenotipo</a:t>
            </a:r>
            <a:endParaRPr sz="2200">
              <a:solidFill>
                <a:schemeClr val="dk1"/>
              </a:solidFill>
              <a:latin typeface="Calibri"/>
              <a:ea typeface="Calibri"/>
              <a:cs typeface="Calibri"/>
              <a:sym typeface="Calibri"/>
            </a:endParaRPr>
          </a:p>
        </p:txBody>
      </p:sp>
      <p:sp>
        <p:nvSpPr>
          <p:cNvPr id="322" name="Google Shape;322;p18"/>
          <p:cNvSpPr/>
          <p:nvPr/>
        </p:nvSpPr>
        <p:spPr>
          <a:xfrm>
            <a:off x="799050" y="2286000"/>
            <a:ext cx="5296800" cy="16677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3" name="Google Shape;323;p18"/>
          <p:cNvSpPr txBox="1"/>
          <p:nvPr/>
        </p:nvSpPr>
        <p:spPr>
          <a:xfrm>
            <a:off x="1071150" y="2567400"/>
            <a:ext cx="4752600" cy="138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chemeClr val="lt1"/>
                </a:solidFill>
              </a:rPr>
              <a:t>Reistencia a la apoptosis:</a:t>
            </a:r>
            <a:endParaRPr b="1" sz="20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Ensayo TUNEL de detección de ruptura de DNA</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b="1" sz="1800">
              <a:solidFill>
                <a:schemeClr val="lt1"/>
              </a:solidFill>
            </a:endParaRPr>
          </a:p>
          <a:p>
            <a:pPr indent="0" lvl="0" marL="0" rtl="0" algn="l">
              <a:spcBef>
                <a:spcPts val="0"/>
              </a:spcBef>
              <a:spcAft>
                <a:spcPts val="0"/>
              </a:spcAft>
              <a:buNone/>
            </a:pPr>
            <a:r>
              <a:t/>
            </a:r>
            <a:endParaRPr b="1" sz="1700">
              <a:solidFill>
                <a:schemeClr val="lt1"/>
              </a:solidFill>
            </a:endParaRPr>
          </a:p>
        </p:txBody>
      </p:sp>
      <p:sp>
        <p:nvSpPr>
          <p:cNvPr id="324" name="Google Shape;324;p18"/>
          <p:cNvSpPr/>
          <p:nvPr/>
        </p:nvSpPr>
        <p:spPr>
          <a:xfrm>
            <a:off x="736525" y="4287125"/>
            <a:ext cx="5359500" cy="15456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 name="Google Shape;325;p18"/>
          <p:cNvSpPr txBox="1"/>
          <p:nvPr/>
        </p:nvSpPr>
        <p:spPr>
          <a:xfrm>
            <a:off x="914400" y="4474725"/>
            <a:ext cx="4909500" cy="12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chemeClr val="lt1"/>
                </a:solidFill>
              </a:rPr>
              <a:t>Capacidad proliferativa:</a:t>
            </a:r>
            <a:endParaRPr b="1" sz="2000">
              <a:solidFill>
                <a:schemeClr val="lt1"/>
              </a:solidFill>
            </a:endParaRPr>
          </a:p>
          <a:p>
            <a:pPr indent="0" lvl="0" marL="0" rtl="0" algn="l">
              <a:spcBef>
                <a:spcPts val="0"/>
              </a:spcBef>
              <a:spcAft>
                <a:spcPts val="0"/>
              </a:spcAft>
              <a:buNone/>
            </a:pPr>
            <a:r>
              <a:t/>
            </a:r>
            <a:endParaRPr b="1" sz="2000">
              <a:solidFill>
                <a:schemeClr val="lt1"/>
              </a:solidFill>
            </a:endParaRPr>
          </a:p>
          <a:p>
            <a:pPr indent="0" lvl="0" marL="0" rtl="0" algn="l">
              <a:spcBef>
                <a:spcPts val="0"/>
              </a:spcBef>
              <a:spcAft>
                <a:spcPts val="0"/>
              </a:spcAft>
              <a:buNone/>
            </a:pPr>
            <a:r>
              <a:rPr lang="en-US" sz="1800">
                <a:solidFill>
                  <a:schemeClr val="lt1"/>
                </a:solidFill>
              </a:rPr>
              <a:t>Teñido del antígeno nuclear Ki67 a través de inmunodetección con teñido con hematoxilina</a:t>
            </a:r>
            <a:endParaRPr sz="1800">
              <a:solidFill>
                <a:schemeClr val="lt1"/>
              </a:solidFill>
            </a:endParaRPr>
          </a:p>
          <a:p>
            <a:pPr indent="0" lvl="0" marL="0" rtl="0" algn="l">
              <a:spcBef>
                <a:spcPts val="0"/>
              </a:spcBef>
              <a:spcAft>
                <a:spcPts val="0"/>
              </a:spcAft>
              <a:buNone/>
            </a:pPr>
            <a:r>
              <a:t/>
            </a:r>
            <a:endParaRPr b="1" sz="2000">
              <a:solidFill>
                <a:schemeClr val="lt1"/>
              </a:solidFill>
            </a:endParaRPr>
          </a:p>
        </p:txBody>
      </p:sp>
      <p:pic>
        <p:nvPicPr>
          <p:cNvPr id="326" name="Google Shape;326;p18"/>
          <p:cNvPicPr preferRelativeResize="0"/>
          <p:nvPr/>
        </p:nvPicPr>
        <p:blipFill>
          <a:blip r:embed="rId4">
            <a:alphaModFix/>
          </a:blip>
          <a:stretch>
            <a:fillRect/>
          </a:stretch>
        </p:blipFill>
        <p:spPr>
          <a:xfrm>
            <a:off x="6248425" y="1710950"/>
            <a:ext cx="5791175" cy="2652190"/>
          </a:xfrm>
          <a:prstGeom prst="rect">
            <a:avLst/>
          </a:prstGeom>
          <a:noFill/>
          <a:ln>
            <a:noFill/>
          </a:ln>
        </p:spPr>
      </p:pic>
      <p:pic>
        <p:nvPicPr>
          <p:cNvPr id="327" name="Google Shape;327;p18"/>
          <p:cNvPicPr preferRelativeResize="0"/>
          <p:nvPr/>
        </p:nvPicPr>
        <p:blipFill>
          <a:blip r:embed="rId5">
            <a:alphaModFix/>
          </a:blip>
          <a:stretch>
            <a:fillRect/>
          </a:stretch>
        </p:blipFill>
        <p:spPr>
          <a:xfrm>
            <a:off x="6232512" y="4755390"/>
            <a:ext cx="2852559" cy="1866335"/>
          </a:xfrm>
          <a:prstGeom prst="rect">
            <a:avLst/>
          </a:prstGeom>
          <a:noFill/>
          <a:ln>
            <a:noFill/>
          </a:ln>
        </p:spPr>
      </p:pic>
      <p:pic>
        <p:nvPicPr>
          <p:cNvPr id="328" name="Google Shape;328;p18"/>
          <p:cNvPicPr preferRelativeResize="0"/>
          <p:nvPr/>
        </p:nvPicPr>
        <p:blipFill>
          <a:blip r:embed="rId6">
            <a:alphaModFix/>
          </a:blip>
          <a:stretch>
            <a:fillRect/>
          </a:stretch>
        </p:blipFill>
        <p:spPr>
          <a:xfrm>
            <a:off x="9221577" y="4755400"/>
            <a:ext cx="2818048" cy="1866325"/>
          </a:xfrm>
          <a:prstGeom prst="rect">
            <a:avLst/>
          </a:prstGeom>
          <a:noFill/>
          <a:ln>
            <a:noFill/>
          </a:ln>
        </p:spPr>
      </p:pic>
      <p:sp>
        <p:nvSpPr>
          <p:cNvPr id="329" name="Google Shape;329;p18"/>
          <p:cNvSpPr/>
          <p:nvPr/>
        </p:nvSpPr>
        <p:spPr>
          <a:xfrm>
            <a:off x="187350" y="855475"/>
            <a:ext cx="11736300" cy="7497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chemeClr val="lt1"/>
                </a:solidFill>
              </a:rPr>
              <a:t>Marcadores de la capacidad proliferativa e invasiva</a:t>
            </a:r>
            <a:endParaRPr sz="1800">
              <a:solidFill>
                <a:schemeClr val="lt1"/>
              </a:solidFill>
            </a:endParaRPr>
          </a:p>
        </p:txBody>
      </p:sp>
      <p:sp>
        <p:nvSpPr>
          <p:cNvPr id="330" name="Google Shape;330;p18"/>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31" name="Google Shape;331;p18"/>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32" name="Google Shape;332;p18"/>
          <p:cNvSpPr/>
          <p:nvPr/>
        </p:nvSpPr>
        <p:spPr>
          <a:xfrm>
            <a:off x="857850" y="14625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Ensayos de cambio de fenotipo</a:t>
            </a:r>
            <a:endParaRPr sz="2200">
              <a:solidFill>
                <a:schemeClr val="dk1"/>
              </a:solidFill>
              <a:latin typeface="Calibri"/>
              <a:ea typeface="Calibri"/>
              <a:cs typeface="Calibri"/>
              <a:sym typeface="Calibri"/>
            </a:endParaRPr>
          </a:p>
        </p:txBody>
      </p:sp>
      <p:sp>
        <p:nvSpPr>
          <p:cNvPr id="333" name="Google Shape;333;p18"/>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pic>
        <p:nvPicPr>
          <p:cNvPr descr="/mnt/data/a_digital_vector_logo_for_endo_signal_lab_is_set.png" id="334" name="Google Shape;334;p18"/>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35" name="Google Shape;335;p18"/>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Administración sistémica vs administración local de agonistas PPAR-γ</a:t>
            </a:r>
            <a:endParaRPr sz="2200">
              <a:solidFill>
                <a:schemeClr val="dk1"/>
              </a:solidFill>
              <a:latin typeface="Calibri"/>
              <a:ea typeface="Calibri"/>
              <a:cs typeface="Calibri"/>
              <a:sym typeface="Calibri"/>
            </a:endParaRPr>
          </a:p>
        </p:txBody>
      </p:sp>
      <p:sp>
        <p:nvSpPr>
          <p:cNvPr id="336" name="Google Shape;336;p18"/>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37" name="Google Shape;337;p18"/>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38" name="Google Shape;338;p18"/>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339" name="Google Shape;339;p18"/>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40" name="Google Shape;340;p18"/>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41" name="Google Shape;341;p18"/>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342" name="Google Shape;342;p18"/>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43" name="Google Shape;343;p18"/>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344" name="Google Shape;344;p18"/>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Ensayos</a:t>
            </a:r>
            <a:endParaRPr sz="2800">
              <a:solidFill>
                <a:schemeClr val="dk1"/>
              </a:solidFill>
              <a:latin typeface="Calibri"/>
              <a:ea typeface="Calibri"/>
              <a:cs typeface="Calibri"/>
              <a:sym typeface="Calibri"/>
            </a:endParaRPr>
          </a:p>
        </p:txBody>
      </p:sp>
      <p:sp>
        <p:nvSpPr>
          <p:cNvPr id="345" name="Google Shape;345;p18"/>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Ensayos de cambio de fenotipo</a:t>
            </a:r>
            <a:endParaRPr sz="2000">
              <a:solidFill>
                <a:schemeClr val="lt1"/>
              </a:solidFill>
              <a:latin typeface="Calibri"/>
              <a:ea typeface="Calibri"/>
              <a:cs typeface="Calibri"/>
              <a:sym typeface="Calibri"/>
            </a:endParaRPr>
          </a:p>
        </p:txBody>
      </p:sp>
      <p:sp>
        <p:nvSpPr>
          <p:cNvPr id="346" name="Google Shape;346;p18"/>
          <p:cNvSpPr txBox="1"/>
          <p:nvPr/>
        </p:nvSpPr>
        <p:spPr>
          <a:xfrm>
            <a:off x="6310075" y="4333975"/>
            <a:ext cx="5613600" cy="36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0"/>
              </a:spcAft>
              <a:buClr>
                <a:schemeClr val="dk1"/>
              </a:buClr>
              <a:buSzPts val="1100"/>
              <a:buFont typeface="Arial"/>
              <a:buNone/>
            </a:pPr>
            <a:r>
              <a:rPr lang="en-US" sz="1600">
                <a:solidFill>
                  <a:schemeClr val="dk1"/>
                </a:solidFill>
              </a:rPr>
              <a:t>Nucleotides for Application in Apoptosis (TUNEL assay)</a:t>
            </a:r>
            <a:endParaRPr sz="1600">
              <a:solidFill>
                <a:schemeClr val="dk1"/>
              </a:solidFill>
            </a:endParaRPr>
          </a:p>
          <a:p>
            <a:pPr indent="0" lvl="0" marL="0" rtl="0" algn="l">
              <a:spcBef>
                <a:spcPts val="600"/>
              </a:spcBef>
              <a:spcAft>
                <a:spcPts val="0"/>
              </a:spcAft>
              <a:buNone/>
            </a:pPr>
            <a:r>
              <a:t/>
            </a:r>
            <a:endParaRPr/>
          </a:p>
        </p:txBody>
      </p:sp>
      <p:sp>
        <p:nvSpPr>
          <p:cNvPr id="347" name="Google Shape;347;p18"/>
          <p:cNvSpPr txBox="1"/>
          <p:nvPr/>
        </p:nvSpPr>
        <p:spPr>
          <a:xfrm>
            <a:off x="851950" y="5945950"/>
            <a:ext cx="5244000" cy="6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Salmassi A, Acar-Perk B, Schmutzler AG, Koch K, Püngel F, Jonat W, Mettler L. Apoptosis resistance in endometriosis. Bioimpacts. 2011;1(2):129-34. doi: 10.5681/bi.2011.017. Epub 2011 Aug 6. PMID: 23678417; PMCID: PMC3648952.</a:t>
            </a: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9"/>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54" name="Google Shape;354;p19"/>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55" name="Google Shape;355;p19"/>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Estudios In-vivo</a:t>
            </a:r>
            <a:endParaRPr sz="2200">
              <a:solidFill>
                <a:schemeClr val="dk1"/>
              </a:solidFill>
              <a:latin typeface="Calibri"/>
              <a:ea typeface="Calibri"/>
              <a:cs typeface="Calibri"/>
              <a:sym typeface="Calibri"/>
            </a:endParaRPr>
          </a:p>
        </p:txBody>
      </p:sp>
      <p:sp>
        <p:nvSpPr>
          <p:cNvPr id="356" name="Google Shape;356;p19"/>
          <p:cNvSpPr/>
          <p:nvPr/>
        </p:nvSpPr>
        <p:spPr>
          <a:xfrm>
            <a:off x="345550" y="1229400"/>
            <a:ext cx="4909500" cy="31827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endParaRPr>
          </a:p>
        </p:txBody>
      </p:sp>
      <p:sp>
        <p:nvSpPr>
          <p:cNvPr id="357" name="Google Shape;357;p19"/>
          <p:cNvSpPr txBox="1"/>
          <p:nvPr/>
        </p:nvSpPr>
        <p:spPr>
          <a:xfrm>
            <a:off x="764225" y="1508500"/>
            <a:ext cx="4027200" cy="28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rPr>
              <a:t>Testar fármaco + vehiculización en:</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-Toxicidad (Vehículo)</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-Absorción</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-Distribución</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-Confirmación del cambio fisiólogico</a:t>
            </a:r>
            <a:endParaRPr sz="1800">
              <a:solidFill>
                <a:schemeClr val="lt1"/>
              </a:solidFill>
            </a:endParaRPr>
          </a:p>
        </p:txBody>
      </p:sp>
      <p:sp>
        <p:nvSpPr>
          <p:cNvPr id="358" name="Google Shape;358;p19"/>
          <p:cNvSpPr/>
          <p:nvPr/>
        </p:nvSpPr>
        <p:spPr>
          <a:xfrm>
            <a:off x="421925" y="4486525"/>
            <a:ext cx="4711800" cy="13752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9" name="Google Shape;359;p19"/>
          <p:cNvSpPr txBox="1"/>
          <p:nvPr/>
        </p:nvSpPr>
        <p:spPr>
          <a:xfrm>
            <a:off x="635525" y="4486525"/>
            <a:ext cx="4284600" cy="11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rPr>
              <a:t>Introducción ectópica de tejido endometriósico</a:t>
            </a:r>
            <a:endParaRPr sz="1800">
              <a:solidFill>
                <a:schemeClr val="lt1"/>
              </a:solidFill>
            </a:endParaRPr>
          </a:p>
          <a:p>
            <a:pPr indent="0" lvl="0" marL="0" rtl="0" algn="l">
              <a:spcBef>
                <a:spcPts val="0"/>
              </a:spcBef>
              <a:spcAft>
                <a:spcPts val="0"/>
              </a:spcAft>
              <a:buNone/>
            </a:pPr>
            <a:r>
              <a:rPr lang="en-US" sz="1800">
                <a:solidFill>
                  <a:schemeClr val="lt1"/>
                </a:solidFill>
              </a:rPr>
              <a:t>-Modelos autólogos (tejido de ratón)</a:t>
            </a:r>
            <a:endParaRPr sz="1800">
              <a:solidFill>
                <a:schemeClr val="lt1"/>
              </a:solidFill>
            </a:endParaRPr>
          </a:p>
          <a:p>
            <a:pPr indent="0" lvl="0" marL="0" rtl="0" algn="l">
              <a:spcBef>
                <a:spcPts val="0"/>
              </a:spcBef>
              <a:spcAft>
                <a:spcPts val="0"/>
              </a:spcAft>
              <a:buNone/>
            </a:pPr>
            <a:r>
              <a:rPr lang="en-US" sz="1800">
                <a:solidFill>
                  <a:schemeClr val="lt1"/>
                </a:solidFill>
              </a:rPr>
              <a:t>-Modelos heterólogos (tejido humano)</a:t>
            </a:r>
            <a:endParaRPr sz="1800">
              <a:solidFill>
                <a:schemeClr val="lt1"/>
              </a:solidFill>
            </a:endParaRPr>
          </a:p>
          <a:p>
            <a:pPr indent="0" lvl="0" marL="0" rtl="0" algn="l">
              <a:spcBef>
                <a:spcPts val="0"/>
              </a:spcBef>
              <a:spcAft>
                <a:spcPts val="0"/>
              </a:spcAft>
              <a:buNone/>
            </a:pPr>
            <a:r>
              <a:t/>
            </a:r>
            <a:endParaRPr sz="1800">
              <a:solidFill>
                <a:schemeClr val="lt1"/>
              </a:solidFill>
            </a:endParaRPr>
          </a:p>
        </p:txBody>
      </p:sp>
      <p:pic>
        <p:nvPicPr>
          <p:cNvPr id="360" name="Google Shape;360;p19"/>
          <p:cNvPicPr preferRelativeResize="0"/>
          <p:nvPr/>
        </p:nvPicPr>
        <p:blipFill>
          <a:blip r:embed="rId4">
            <a:alphaModFix/>
          </a:blip>
          <a:stretch>
            <a:fillRect/>
          </a:stretch>
        </p:blipFill>
        <p:spPr>
          <a:xfrm>
            <a:off x="5461220" y="1508500"/>
            <a:ext cx="6727780" cy="4685701"/>
          </a:xfrm>
          <a:prstGeom prst="rect">
            <a:avLst/>
          </a:prstGeom>
          <a:noFill/>
          <a:ln>
            <a:noFill/>
          </a:ln>
        </p:spPr>
      </p:pic>
      <p:sp>
        <p:nvSpPr>
          <p:cNvPr id="361" name="Google Shape;361;p19"/>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62" name="Google Shape;362;p19"/>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63" name="Google Shape;363;p19"/>
          <p:cNvSpPr/>
          <p:nvPr/>
        </p:nvSpPr>
        <p:spPr>
          <a:xfrm>
            <a:off x="857850" y="14625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Ensayos de cambio de fenotipo</a:t>
            </a:r>
            <a:endParaRPr sz="2200">
              <a:solidFill>
                <a:schemeClr val="dk1"/>
              </a:solidFill>
              <a:latin typeface="Calibri"/>
              <a:ea typeface="Calibri"/>
              <a:cs typeface="Calibri"/>
              <a:sym typeface="Calibri"/>
            </a:endParaRPr>
          </a:p>
        </p:txBody>
      </p:sp>
      <p:sp>
        <p:nvSpPr>
          <p:cNvPr id="364" name="Google Shape;364;p19"/>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pic>
        <p:nvPicPr>
          <p:cNvPr descr="/mnt/data/a_digital_vector_logo_for_endo_signal_lab_is_set.png" id="365" name="Google Shape;365;p19"/>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66" name="Google Shape;366;p19"/>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Administración sistémica vs administración local de agonistas PPAR-γ</a:t>
            </a:r>
            <a:endParaRPr sz="2200">
              <a:solidFill>
                <a:schemeClr val="dk1"/>
              </a:solidFill>
              <a:latin typeface="Calibri"/>
              <a:ea typeface="Calibri"/>
              <a:cs typeface="Calibri"/>
              <a:sym typeface="Calibri"/>
            </a:endParaRPr>
          </a:p>
        </p:txBody>
      </p:sp>
      <p:sp>
        <p:nvSpPr>
          <p:cNvPr id="367" name="Google Shape;367;p19"/>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68" name="Google Shape;368;p19"/>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69" name="Google Shape;369;p19"/>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370" name="Google Shape;370;p19"/>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71" name="Google Shape;371;p19"/>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72" name="Google Shape;372;p19"/>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373" name="Google Shape;373;p19"/>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74" name="Google Shape;374;p19"/>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375" name="Google Shape;375;p19"/>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Ensayos</a:t>
            </a:r>
            <a:endParaRPr sz="2800">
              <a:solidFill>
                <a:schemeClr val="dk1"/>
              </a:solidFill>
              <a:latin typeface="Calibri"/>
              <a:ea typeface="Calibri"/>
              <a:cs typeface="Calibri"/>
              <a:sym typeface="Calibri"/>
            </a:endParaRPr>
          </a:p>
        </p:txBody>
      </p:sp>
      <p:sp>
        <p:nvSpPr>
          <p:cNvPr id="376" name="Google Shape;376;p19"/>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Estudios </a:t>
            </a:r>
            <a:r>
              <a:rPr i="1" lang="en-US" sz="2000">
                <a:solidFill>
                  <a:schemeClr val="lt1"/>
                </a:solidFill>
                <a:latin typeface="Calibri"/>
                <a:ea typeface="Calibri"/>
                <a:cs typeface="Calibri"/>
                <a:sym typeface="Calibri"/>
              </a:rPr>
              <a:t>in vivo</a:t>
            </a:r>
            <a:endParaRPr i="1" sz="2000">
              <a:solidFill>
                <a:schemeClr val="lt1"/>
              </a:solidFill>
              <a:latin typeface="Calibri"/>
              <a:ea typeface="Calibri"/>
              <a:cs typeface="Calibri"/>
              <a:sym typeface="Calibri"/>
            </a:endParaRPr>
          </a:p>
        </p:txBody>
      </p:sp>
      <p:sp>
        <p:nvSpPr>
          <p:cNvPr id="377" name="Google Shape;377;p19"/>
          <p:cNvSpPr txBox="1"/>
          <p:nvPr/>
        </p:nvSpPr>
        <p:spPr>
          <a:xfrm>
            <a:off x="555000" y="5945950"/>
            <a:ext cx="4496700" cy="7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800"/>
              <a:t>T1  - A Novel Mouse Model of Endometriosis Mimics Human Phenotype and Reveals Insights into the Inflammatory Contribution of Shed Endometrium</a:t>
            </a:r>
            <a:endParaRPr sz="800"/>
          </a:p>
          <a:p>
            <a:pPr indent="0" lvl="0" marL="0" rtl="0" algn="l">
              <a:spcBef>
                <a:spcPts val="0"/>
              </a:spcBef>
              <a:spcAft>
                <a:spcPts val="0"/>
              </a:spcAft>
              <a:buClr>
                <a:schemeClr val="dk1"/>
              </a:buClr>
              <a:buSzPts val="1100"/>
              <a:buFont typeface="Arial"/>
              <a:buNone/>
            </a:pPr>
            <a:r>
              <a:rPr lang="en-US" sz="800"/>
              <a:t>VL  - 184</a:t>
            </a:r>
            <a:endParaRPr sz="800"/>
          </a:p>
          <a:p>
            <a:pPr indent="0" lvl="0" marL="0" rtl="0" algn="l">
              <a:spcBef>
                <a:spcPts val="0"/>
              </a:spcBef>
              <a:spcAft>
                <a:spcPts val="0"/>
              </a:spcAft>
              <a:buClr>
                <a:schemeClr val="dk1"/>
              </a:buClr>
              <a:buSzPts val="1100"/>
              <a:buFont typeface="Arial"/>
              <a:buNone/>
            </a:pPr>
            <a:r>
              <a:rPr lang="en-US" sz="800"/>
              <a:t>DO  - 10.1016/j.ajpath.2014.03.011</a:t>
            </a:r>
            <a:endParaRPr sz="800"/>
          </a:p>
          <a:p>
            <a:pPr indent="0" lvl="0" marL="0" rtl="0" algn="l">
              <a:spcBef>
                <a:spcPts val="0"/>
              </a:spcBef>
              <a:spcAft>
                <a:spcPts val="0"/>
              </a:spcAft>
              <a:buClr>
                <a:schemeClr val="dk1"/>
              </a:buClr>
              <a:buSzPts val="1100"/>
              <a:buFont typeface="Arial"/>
              <a:buNone/>
            </a:pPr>
            <a:r>
              <a:rPr lang="en-US" sz="800"/>
              <a:t>JO  - The American journal of pathology</a:t>
            </a:r>
            <a:endParaRPr sz="800"/>
          </a:p>
          <a:p>
            <a:pPr indent="0" lvl="0" marL="0" rtl="0" algn="l">
              <a:spcBef>
                <a:spcPts val="0"/>
              </a:spcBef>
              <a:spcAft>
                <a:spcPts val="0"/>
              </a:spcAft>
              <a:buNone/>
            </a:pPr>
            <a:r>
              <a:t/>
            </a:r>
            <a:endParaRPr sz="1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0"/>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84" name="Google Shape;384;p20"/>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85" name="Google Shape;385;p20"/>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Distribución y absorción</a:t>
            </a:r>
            <a:endParaRPr sz="2200">
              <a:solidFill>
                <a:schemeClr val="dk1"/>
              </a:solidFill>
              <a:latin typeface="Calibri"/>
              <a:ea typeface="Calibri"/>
              <a:cs typeface="Calibri"/>
              <a:sym typeface="Calibri"/>
            </a:endParaRPr>
          </a:p>
        </p:txBody>
      </p:sp>
      <p:pic>
        <p:nvPicPr>
          <p:cNvPr id="386" name="Google Shape;386;p20"/>
          <p:cNvPicPr preferRelativeResize="0"/>
          <p:nvPr/>
        </p:nvPicPr>
        <p:blipFill rotWithShape="1">
          <a:blip r:embed="rId4">
            <a:alphaModFix/>
          </a:blip>
          <a:srcRect b="0" l="0" r="0" t="65493"/>
          <a:stretch/>
        </p:blipFill>
        <p:spPr>
          <a:xfrm>
            <a:off x="3520250" y="1730825"/>
            <a:ext cx="8526324" cy="3396349"/>
          </a:xfrm>
          <a:prstGeom prst="rect">
            <a:avLst/>
          </a:prstGeom>
          <a:noFill/>
          <a:ln>
            <a:noFill/>
          </a:ln>
        </p:spPr>
      </p:pic>
      <p:sp>
        <p:nvSpPr>
          <p:cNvPr id="387" name="Google Shape;387;p20"/>
          <p:cNvSpPr/>
          <p:nvPr/>
        </p:nvSpPr>
        <p:spPr>
          <a:xfrm>
            <a:off x="257100" y="1160375"/>
            <a:ext cx="3055200" cy="47862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 name="Google Shape;388;p20"/>
          <p:cNvSpPr txBox="1"/>
          <p:nvPr/>
        </p:nvSpPr>
        <p:spPr>
          <a:xfrm>
            <a:off x="569750" y="1410500"/>
            <a:ext cx="2543100" cy="433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rPr>
              <a:t>Juntar:</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-NP (ya testadas)</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-Pioglitazona (ya testada)</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Administración: inyección intraperiotneal y nano-óvulos vaginales</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-Estudiar la vejiga</a:t>
            </a:r>
            <a:endParaRPr sz="1800">
              <a:solidFill>
                <a:schemeClr val="lt1"/>
              </a:solidFill>
            </a:endParaRPr>
          </a:p>
        </p:txBody>
      </p:sp>
      <p:sp>
        <p:nvSpPr>
          <p:cNvPr id="389" name="Google Shape;389;p20"/>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90" name="Google Shape;390;p20"/>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91" name="Google Shape;391;p20"/>
          <p:cNvSpPr/>
          <p:nvPr/>
        </p:nvSpPr>
        <p:spPr>
          <a:xfrm>
            <a:off x="857850" y="14625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Ensayos de cambio de fenotipo</a:t>
            </a:r>
            <a:endParaRPr sz="2200">
              <a:solidFill>
                <a:schemeClr val="dk1"/>
              </a:solidFill>
              <a:latin typeface="Calibri"/>
              <a:ea typeface="Calibri"/>
              <a:cs typeface="Calibri"/>
              <a:sym typeface="Calibri"/>
            </a:endParaRPr>
          </a:p>
        </p:txBody>
      </p:sp>
      <p:sp>
        <p:nvSpPr>
          <p:cNvPr id="392" name="Google Shape;392;p20"/>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pic>
        <p:nvPicPr>
          <p:cNvPr descr="/mnt/data/a_digital_vector_logo_for_endo_signal_lab_is_set.png" id="393" name="Google Shape;393;p20"/>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94" name="Google Shape;394;p20"/>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Administración sistémica vs administración local de agonistas PPAR-γ</a:t>
            </a:r>
            <a:endParaRPr sz="2200">
              <a:solidFill>
                <a:schemeClr val="dk1"/>
              </a:solidFill>
              <a:latin typeface="Calibri"/>
              <a:ea typeface="Calibri"/>
              <a:cs typeface="Calibri"/>
              <a:sym typeface="Calibri"/>
            </a:endParaRPr>
          </a:p>
        </p:txBody>
      </p:sp>
      <p:sp>
        <p:nvSpPr>
          <p:cNvPr id="395" name="Google Shape;395;p20"/>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96" name="Google Shape;396;p20"/>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397" name="Google Shape;397;p20"/>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398" name="Google Shape;398;p20"/>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99" name="Google Shape;399;p20"/>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00" name="Google Shape;400;p20"/>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401" name="Google Shape;401;p20"/>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402" name="Google Shape;402;p20"/>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403" name="Google Shape;403;p20"/>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Ensayos</a:t>
            </a:r>
            <a:endParaRPr sz="2800">
              <a:solidFill>
                <a:schemeClr val="dk1"/>
              </a:solidFill>
              <a:latin typeface="Calibri"/>
              <a:ea typeface="Calibri"/>
              <a:cs typeface="Calibri"/>
              <a:sym typeface="Calibri"/>
            </a:endParaRPr>
          </a:p>
        </p:txBody>
      </p:sp>
      <p:sp>
        <p:nvSpPr>
          <p:cNvPr id="404" name="Google Shape;404;p20"/>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Absorción</a:t>
            </a:r>
            <a:endParaRPr sz="2000">
              <a:solidFill>
                <a:schemeClr val="lt1"/>
              </a:solidFill>
              <a:latin typeface="Calibri"/>
              <a:ea typeface="Calibri"/>
              <a:cs typeface="Calibri"/>
              <a:sym typeface="Calibri"/>
            </a:endParaRPr>
          </a:p>
        </p:txBody>
      </p:sp>
      <p:sp>
        <p:nvSpPr>
          <p:cNvPr id="405" name="Google Shape;405;p20"/>
          <p:cNvSpPr txBox="1"/>
          <p:nvPr/>
        </p:nvSpPr>
        <p:spPr>
          <a:xfrm>
            <a:off x="4132475" y="5352075"/>
            <a:ext cx="7013700" cy="114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1300">
                <a:solidFill>
                  <a:schemeClr val="dk1"/>
                </a:solidFill>
              </a:rPr>
              <a:t>Zhao, M., Zhang, M., Yu, Q., Fei, W., Li, T., Zhu, L., Yao, Y., Zheng, C., &amp; Zhang, X. (2022).                                                                                                Hyaluronic Acid-Modified Nanoplatforms as a Vector for Targeted Delivery of Autophagy-Related Gene to the Endometriotic Lesions in Mice. Frontiers in Bioengineering and Biotechnology, 10:918</a:t>
            </a:r>
            <a:r>
              <a:rPr b="1" lang="en-US" sz="1500">
                <a:solidFill>
                  <a:schemeClr val="lt1"/>
                </a:solidFill>
                <a:latin typeface="Calibri"/>
                <a:ea typeface="Calibri"/>
                <a:cs typeface="Calibri"/>
                <a:sym typeface="Calibri"/>
              </a:rPr>
              <a:t>368</a:t>
            </a:r>
            <a:endParaRPr b="1" sz="1500">
              <a:solidFill>
                <a:schemeClr val="lt1"/>
              </a:solidFill>
              <a:latin typeface="Calibri"/>
              <a:ea typeface="Calibri"/>
              <a:cs typeface="Calibri"/>
              <a:sym typeface="Calibri"/>
            </a:endParaRPr>
          </a:p>
          <a:p>
            <a:pPr indent="0" lvl="0" marL="0" rtl="0" algn="ctr">
              <a:spcBef>
                <a:spcPts val="0"/>
              </a:spcBef>
              <a:spcAft>
                <a:spcPts val="0"/>
              </a:spcAft>
              <a:buClr>
                <a:schemeClr val="dk1"/>
              </a:buClr>
              <a:buFont typeface="Arial"/>
              <a:buNone/>
            </a:pPr>
            <a:r>
              <a:t/>
            </a:r>
            <a:endParaRPr b="1" sz="2000">
              <a:solidFill>
                <a:schemeClr val="lt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1"/>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412" name="Google Shape;412;p21"/>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13" name="Google Shape;413;p21"/>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Estudios In-vivo</a:t>
            </a:r>
            <a:endParaRPr sz="2200">
              <a:solidFill>
                <a:schemeClr val="dk1"/>
              </a:solidFill>
              <a:latin typeface="Calibri"/>
              <a:ea typeface="Calibri"/>
              <a:cs typeface="Calibri"/>
              <a:sym typeface="Calibri"/>
            </a:endParaRPr>
          </a:p>
        </p:txBody>
      </p:sp>
      <p:sp>
        <p:nvSpPr>
          <p:cNvPr id="414" name="Google Shape;414;p21"/>
          <p:cNvSpPr/>
          <p:nvPr/>
        </p:nvSpPr>
        <p:spPr>
          <a:xfrm>
            <a:off x="265825" y="990150"/>
            <a:ext cx="11582700" cy="8772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chemeClr val="lt1"/>
                </a:solidFill>
              </a:rPr>
              <a:t>Efectividad</a:t>
            </a:r>
            <a:endParaRPr b="1" sz="1800">
              <a:solidFill>
                <a:schemeClr val="lt1"/>
              </a:solidFill>
            </a:endParaRPr>
          </a:p>
        </p:txBody>
      </p:sp>
      <p:sp>
        <p:nvSpPr>
          <p:cNvPr id="415" name="Google Shape;415;p21"/>
          <p:cNvSpPr/>
          <p:nvPr/>
        </p:nvSpPr>
        <p:spPr>
          <a:xfrm>
            <a:off x="427750" y="2000850"/>
            <a:ext cx="4510800" cy="18819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6" name="Google Shape;416;p21"/>
          <p:cNvSpPr txBox="1"/>
          <p:nvPr/>
        </p:nvSpPr>
        <p:spPr>
          <a:xfrm>
            <a:off x="752975" y="2227075"/>
            <a:ext cx="3888600" cy="16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rPr>
              <a:t>Modelo de inflamación in-vivo:</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-Inyección de luminol</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-Western-Blot (sacrificio)</a:t>
            </a:r>
            <a:endParaRPr sz="1800">
              <a:solidFill>
                <a:schemeClr val="lt1"/>
              </a:solidFill>
            </a:endParaRPr>
          </a:p>
        </p:txBody>
      </p:sp>
      <p:pic>
        <p:nvPicPr>
          <p:cNvPr id="417" name="Google Shape;417;p21"/>
          <p:cNvPicPr preferRelativeResize="0"/>
          <p:nvPr/>
        </p:nvPicPr>
        <p:blipFill>
          <a:blip r:embed="rId4">
            <a:alphaModFix/>
          </a:blip>
          <a:stretch>
            <a:fillRect/>
          </a:stretch>
        </p:blipFill>
        <p:spPr>
          <a:xfrm>
            <a:off x="5205678" y="2000850"/>
            <a:ext cx="5444525" cy="4685850"/>
          </a:xfrm>
          <a:prstGeom prst="rect">
            <a:avLst/>
          </a:prstGeom>
          <a:noFill/>
          <a:ln>
            <a:noFill/>
          </a:ln>
        </p:spPr>
      </p:pic>
      <p:sp>
        <p:nvSpPr>
          <p:cNvPr id="418" name="Google Shape;418;p21"/>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419" name="Google Shape;419;p21"/>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20" name="Google Shape;420;p21"/>
          <p:cNvSpPr/>
          <p:nvPr/>
        </p:nvSpPr>
        <p:spPr>
          <a:xfrm>
            <a:off x="857850" y="14625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Ensayos de cambio de fenotipo</a:t>
            </a:r>
            <a:endParaRPr sz="2200">
              <a:solidFill>
                <a:schemeClr val="dk1"/>
              </a:solidFill>
              <a:latin typeface="Calibri"/>
              <a:ea typeface="Calibri"/>
              <a:cs typeface="Calibri"/>
              <a:sym typeface="Calibri"/>
            </a:endParaRPr>
          </a:p>
        </p:txBody>
      </p:sp>
      <p:sp>
        <p:nvSpPr>
          <p:cNvPr id="421" name="Google Shape;421;p21"/>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pic>
        <p:nvPicPr>
          <p:cNvPr descr="/mnt/data/a_digital_vector_logo_for_endo_signal_lab_is_set.png" id="422" name="Google Shape;422;p21"/>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23" name="Google Shape;423;p21"/>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Administración sistémica vs administración local de agonistas PPAR-γ</a:t>
            </a:r>
            <a:endParaRPr sz="2200">
              <a:solidFill>
                <a:schemeClr val="dk1"/>
              </a:solidFill>
              <a:latin typeface="Calibri"/>
              <a:ea typeface="Calibri"/>
              <a:cs typeface="Calibri"/>
              <a:sym typeface="Calibri"/>
            </a:endParaRPr>
          </a:p>
        </p:txBody>
      </p:sp>
      <p:sp>
        <p:nvSpPr>
          <p:cNvPr id="424" name="Google Shape;424;p21"/>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425" name="Google Shape;425;p21"/>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26" name="Google Shape;426;p21"/>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427" name="Google Shape;427;p21"/>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428" name="Google Shape;428;p21"/>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29" name="Google Shape;429;p21"/>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430" name="Google Shape;430;p21"/>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431" name="Google Shape;431;p21"/>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432" name="Google Shape;432;p21"/>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Ensayos</a:t>
            </a:r>
            <a:endParaRPr sz="2800">
              <a:solidFill>
                <a:schemeClr val="dk1"/>
              </a:solidFill>
              <a:latin typeface="Calibri"/>
              <a:ea typeface="Calibri"/>
              <a:cs typeface="Calibri"/>
              <a:sym typeface="Calibri"/>
            </a:endParaRPr>
          </a:p>
        </p:txBody>
      </p:sp>
      <p:sp>
        <p:nvSpPr>
          <p:cNvPr id="433" name="Google Shape;433;p21"/>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Estudios </a:t>
            </a:r>
            <a:r>
              <a:rPr i="1" lang="en-US" sz="2000">
                <a:solidFill>
                  <a:schemeClr val="lt1"/>
                </a:solidFill>
                <a:latin typeface="Calibri"/>
                <a:ea typeface="Calibri"/>
                <a:cs typeface="Calibri"/>
                <a:sym typeface="Calibri"/>
              </a:rPr>
              <a:t>in vivo</a:t>
            </a:r>
            <a:endParaRPr i="1" sz="2000">
              <a:solidFill>
                <a:schemeClr val="lt1"/>
              </a:solidFill>
              <a:latin typeface="Calibri"/>
              <a:ea typeface="Calibri"/>
              <a:cs typeface="Calibri"/>
              <a:sym typeface="Calibri"/>
            </a:endParaRPr>
          </a:p>
        </p:txBody>
      </p:sp>
      <p:sp>
        <p:nvSpPr>
          <p:cNvPr id="434" name="Google Shape;434;p21"/>
          <p:cNvSpPr txBox="1"/>
          <p:nvPr/>
        </p:nvSpPr>
        <p:spPr>
          <a:xfrm>
            <a:off x="555000" y="4079450"/>
            <a:ext cx="4086600" cy="16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Gutowski MB, Wilson L, Van Gelder RN, Pepple KL. In Vivo Bioluminescence Imaging for Longitudinal Monitoring of Inflammation in Animal Models of Uveitis. Invest Ophthalmol Vis Sci. 2017 Mar 1;58(3):1521-1528. doi: 10.1167/iovs.16-20824. PMID: 28278321; PMCID: PMC5361579.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1D3A"/>
        </a:solidFill>
      </p:bgPr>
    </p:bg>
    <p:spTree>
      <p:nvGrpSpPr>
        <p:cNvPr id="20" name="Shape 20"/>
        <p:cNvGrpSpPr/>
        <p:nvPr/>
      </p:nvGrpSpPr>
      <p:grpSpPr>
        <a:xfrm>
          <a:off x="0" y="0"/>
          <a:ext cx="0" cy="0"/>
          <a:chOff x="0" y="0"/>
          <a:chExt cx="0" cy="0"/>
        </a:xfrm>
      </p:grpSpPr>
      <p:sp>
        <p:nvSpPr>
          <p:cNvPr id="21" name="Google Shape;21;p4"/>
          <p:cNvSpPr/>
          <p:nvPr/>
        </p:nvSpPr>
        <p:spPr>
          <a:xfrm>
            <a:off x="0" y="0"/>
            <a:ext cx="12189000" cy="749700"/>
          </a:xfrm>
          <a:prstGeom prst="rect">
            <a:avLst/>
          </a:prstGeom>
          <a:solidFill>
            <a:srgbClr val="0D1D3A"/>
          </a:solidFill>
          <a:ln cap="flat" cmpd="sng" w="12700">
            <a:solidFill>
              <a:srgbClr val="0D1D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1295850" y="2564750"/>
            <a:ext cx="9597300" cy="2461800"/>
          </a:xfrm>
          <a:prstGeom prst="rect">
            <a:avLst/>
          </a:prstGeom>
          <a:noFill/>
          <a:ln>
            <a:noFill/>
          </a:ln>
        </p:spPr>
        <p:txBody>
          <a:bodyPr anchorCtr="0" anchor="ctr" bIns="45700" lIns="91425" spcFirstLastPara="1" rIns="91425" wrap="square" tIns="45700">
            <a:noAutofit/>
          </a:bodyPr>
          <a:lstStyle/>
          <a:p>
            <a:pPr indent="-406400" lvl="0" marL="457200" marR="0" rtl="0" algn="l">
              <a:spcBef>
                <a:spcPts val="0"/>
              </a:spcBef>
              <a:spcAft>
                <a:spcPts val="0"/>
              </a:spcAft>
              <a:buClr>
                <a:srgbClr val="FFFFFF"/>
              </a:buClr>
              <a:buSzPts val="2800"/>
              <a:buFont typeface="Calibri"/>
              <a:buAutoNum type="arabicPeriod"/>
            </a:pPr>
            <a:r>
              <a:rPr b="1" lang="en-US" sz="2800">
                <a:solidFill>
                  <a:srgbClr val="FFFFFF"/>
                </a:solidFill>
                <a:latin typeface="Calibri"/>
                <a:ea typeface="Calibri"/>
                <a:cs typeface="Calibri"/>
                <a:sym typeface="Calibri"/>
              </a:rPr>
              <a:t>Introducción</a:t>
            </a:r>
            <a:endParaRPr b="1" sz="2800">
              <a:solidFill>
                <a:srgbClr val="FFFFFF"/>
              </a:solidFill>
              <a:latin typeface="Calibri"/>
              <a:ea typeface="Calibri"/>
              <a:cs typeface="Calibri"/>
              <a:sym typeface="Calibri"/>
            </a:endParaRPr>
          </a:p>
          <a:p>
            <a:pPr indent="-406400" lvl="0" marL="457200" marR="0" rtl="0" algn="l">
              <a:spcBef>
                <a:spcPts val="0"/>
              </a:spcBef>
              <a:spcAft>
                <a:spcPts val="0"/>
              </a:spcAft>
              <a:buClr>
                <a:srgbClr val="FFFFFF"/>
              </a:buClr>
              <a:buSzPts val="2800"/>
              <a:buFont typeface="Calibri"/>
              <a:buAutoNum type="arabicPeriod"/>
            </a:pPr>
            <a:r>
              <a:rPr b="1" lang="en-US" sz="2800">
                <a:solidFill>
                  <a:srgbClr val="FFFFFF"/>
                </a:solidFill>
                <a:latin typeface="Calibri"/>
                <a:ea typeface="Calibri"/>
                <a:cs typeface="Calibri"/>
                <a:sym typeface="Calibri"/>
              </a:rPr>
              <a:t>Nanopartículas funcionalizadas con hialuronato</a:t>
            </a:r>
            <a:endParaRPr b="1" sz="2800">
              <a:solidFill>
                <a:srgbClr val="FFFFFF"/>
              </a:solidFill>
              <a:latin typeface="Calibri"/>
              <a:ea typeface="Calibri"/>
              <a:cs typeface="Calibri"/>
              <a:sym typeface="Calibri"/>
            </a:endParaRPr>
          </a:p>
          <a:p>
            <a:pPr indent="-406400" lvl="0" marL="457200" marR="0" rtl="0" algn="l">
              <a:spcBef>
                <a:spcPts val="0"/>
              </a:spcBef>
              <a:spcAft>
                <a:spcPts val="0"/>
              </a:spcAft>
              <a:buClr>
                <a:srgbClr val="FFFFFF"/>
              </a:buClr>
              <a:buSzPts val="2800"/>
              <a:buFont typeface="Calibri"/>
              <a:buAutoNum type="arabicPeriod"/>
            </a:pPr>
            <a:r>
              <a:rPr b="1" lang="en-US" sz="2800">
                <a:solidFill>
                  <a:srgbClr val="FFFFFF"/>
                </a:solidFill>
                <a:latin typeface="Calibri"/>
                <a:ea typeface="Calibri"/>
                <a:cs typeface="Calibri"/>
                <a:sym typeface="Calibri"/>
              </a:rPr>
              <a:t>Ensayos</a:t>
            </a:r>
            <a:endParaRPr b="1" sz="2800">
              <a:solidFill>
                <a:srgbClr val="FFFFFF"/>
              </a:solidFill>
              <a:latin typeface="Calibri"/>
              <a:ea typeface="Calibri"/>
              <a:cs typeface="Calibri"/>
              <a:sym typeface="Calibri"/>
            </a:endParaRPr>
          </a:p>
          <a:p>
            <a:pPr indent="-406400" lvl="0" marL="457200" marR="0" rtl="0" algn="l">
              <a:spcBef>
                <a:spcPts val="0"/>
              </a:spcBef>
              <a:spcAft>
                <a:spcPts val="0"/>
              </a:spcAft>
              <a:buClr>
                <a:srgbClr val="FFFFFF"/>
              </a:buClr>
              <a:buSzPts val="2800"/>
              <a:buFont typeface="Calibri"/>
              <a:buAutoNum type="arabicPeriod"/>
            </a:pPr>
            <a:r>
              <a:rPr b="1" lang="en-US" sz="2800">
                <a:solidFill>
                  <a:srgbClr val="FFFFFF"/>
                </a:solidFill>
                <a:latin typeface="Calibri"/>
                <a:ea typeface="Calibri"/>
                <a:cs typeface="Calibri"/>
                <a:sym typeface="Calibri"/>
              </a:rPr>
              <a:t>Vía de administración</a:t>
            </a:r>
            <a:endParaRPr b="1" sz="2800">
              <a:solidFill>
                <a:srgbClr val="FFFFFF"/>
              </a:solidFill>
              <a:latin typeface="Calibri"/>
              <a:ea typeface="Calibri"/>
              <a:cs typeface="Calibri"/>
              <a:sym typeface="Calibri"/>
            </a:endParaRPr>
          </a:p>
          <a:p>
            <a:pPr indent="-406400" lvl="0" marL="457200" marR="0" rtl="0" algn="l">
              <a:spcBef>
                <a:spcPts val="0"/>
              </a:spcBef>
              <a:spcAft>
                <a:spcPts val="0"/>
              </a:spcAft>
              <a:buClr>
                <a:srgbClr val="FFFFFF"/>
              </a:buClr>
              <a:buSzPts val="2800"/>
              <a:buFont typeface="Calibri"/>
              <a:buAutoNum type="arabicPeriod"/>
            </a:pPr>
            <a:r>
              <a:rPr b="1" lang="en-US" sz="2800">
                <a:solidFill>
                  <a:srgbClr val="FFFFFF"/>
                </a:solidFill>
                <a:latin typeface="Calibri"/>
                <a:ea typeface="Calibri"/>
                <a:cs typeface="Calibri"/>
                <a:sym typeface="Calibri"/>
              </a:rPr>
              <a:t>Diseño de la molécula bioactiva</a:t>
            </a:r>
            <a:endParaRPr b="1" sz="2800">
              <a:solidFill>
                <a:srgbClr val="FFFFFF"/>
              </a:solidFill>
              <a:latin typeface="Calibri"/>
              <a:ea typeface="Calibri"/>
              <a:cs typeface="Calibri"/>
              <a:sym typeface="Calibri"/>
            </a:endParaRPr>
          </a:p>
        </p:txBody>
      </p:sp>
      <p:cxnSp>
        <p:nvCxnSpPr>
          <p:cNvPr id="23" name="Google Shape;23;p4"/>
          <p:cNvCxnSpPr/>
          <p:nvPr/>
        </p:nvCxnSpPr>
        <p:spPr>
          <a:xfrm>
            <a:off x="632549" y="2564755"/>
            <a:ext cx="10923900" cy="23700"/>
          </a:xfrm>
          <a:prstGeom prst="straightConnector1">
            <a:avLst/>
          </a:prstGeom>
          <a:noFill/>
          <a:ln cap="flat" cmpd="sng" w="38100">
            <a:solidFill>
              <a:srgbClr val="7030A0"/>
            </a:solidFill>
            <a:prstDash val="solid"/>
            <a:miter lim="800000"/>
            <a:headEnd len="sm" w="sm" type="none"/>
            <a:tailEnd len="sm" w="sm" type="none"/>
          </a:ln>
        </p:spPr>
      </p:cxnSp>
      <p:sp>
        <p:nvSpPr>
          <p:cNvPr id="24" name="Google Shape;24;p4"/>
          <p:cNvSpPr txBox="1"/>
          <p:nvPr/>
        </p:nvSpPr>
        <p:spPr>
          <a:xfrm>
            <a:off x="956125" y="1831446"/>
            <a:ext cx="10494000" cy="7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000"/>
              </a:spcBef>
              <a:spcAft>
                <a:spcPts val="0"/>
              </a:spcAft>
              <a:buNone/>
            </a:pPr>
            <a:r>
              <a:rPr lang="en-US" sz="3000">
                <a:solidFill>
                  <a:schemeClr val="lt1"/>
                </a:solidFill>
                <a:latin typeface="Calibri"/>
                <a:ea typeface="Calibri"/>
                <a:cs typeface="Calibri"/>
                <a:sym typeface="Calibri"/>
              </a:rPr>
              <a:t>Índice</a:t>
            </a:r>
            <a:endParaRPr sz="30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2"/>
          <p:cNvSpPr/>
          <p:nvPr/>
        </p:nvSpPr>
        <p:spPr>
          <a:xfrm>
            <a:off x="0" y="0"/>
            <a:ext cx="12188952" cy="749808"/>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441" name="Google Shape;441;p22"/>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42" name="Google Shape;442;p22"/>
          <p:cNvSpPr/>
          <p:nvPr/>
        </p:nvSpPr>
        <p:spPr>
          <a:xfrm>
            <a:off x="914400" y="182491"/>
            <a:ext cx="10907700" cy="36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2200">
                <a:solidFill>
                  <a:schemeClr val="lt1"/>
                </a:solidFill>
                <a:latin typeface="Calibri"/>
                <a:ea typeface="Calibri"/>
                <a:cs typeface="Calibri"/>
                <a:sym typeface="Calibri"/>
              </a:rPr>
              <a:t>Administración sistémica vs administración local de agonistas PPAR-γ</a:t>
            </a:r>
            <a:endParaRPr b="1" sz="2200">
              <a:solidFill>
                <a:schemeClr val="lt1"/>
              </a:solidFill>
              <a:latin typeface="Calibri"/>
              <a:ea typeface="Calibri"/>
              <a:cs typeface="Calibri"/>
              <a:sym typeface="Calibri"/>
            </a:endParaRPr>
          </a:p>
        </p:txBody>
      </p:sp>
      <p:sp>
        <p:nvSpPr>
          <p:cNvPr id="443" name="Google Shape;443;p22"/>
          <p:cNvSpPr/>
          <p:nvPr/>
        </p:nvSpPr>
        <p:spPr>
          <a:xfrm>
            <a:off x="228600" y="1242525"/>
            <a:ext cx="5303400" cy="3818100"/>
          </a:xfrm>
          <a:prstGeom prst="roundRect">
            <a:avLst>
              <a:gd fmla="val 16667" name="adj"/>
            </a:avLst>
          </a:prstGeom>
          <a:solidFill>
            <a:srgbClr val="101B3A"/>
          </a:solidFill>
          <a:ln cap="flat" cmpd="sng" w="12700">
            <a:solidFill>
              <a:srgbClr val="2A3560"/>
            </a:solidFill>
            <a:prstDash val="solid"/>
            <a:round/>
            <a:headEnd len="sm" w="sm" type="none"/>
            <a:tailEnd len="sm" w="sm" type="none"/>
          </a:ln>
          <a:effectLst>
            <a:outerShdw blurRad="38100" rotWithShape="0" algn="bl" dir="2700000" dist="25400">
              <a:srgbClr val="000000">
                <a:alpha val="25098"/>
              </a:srgbClr>
            </a:outerShdw>
          </a:effectLst>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b="1" lang="en-US" sz="1800">
                <a:solidFill>
                  <a:schemeClr val="lt1"/>
                </a:solidFill>
              </a:rPr>
              <a:t>Administración sistémica (vía oral)</a:t>
            </a:r>
            <a:endParaRPr b="1" sz="1800">
              <a:solidFill>
                <a:schemeClr val="lt1"/>
              </a:solidFill>
            </a:endParaRPr>
          </a:p>
          <a:p>
            <a:pPr indent="0" lvl="0" marL="0" rtl="0" algn="l">
              <a:lnSpc>
                <a:spcPct val="150000"/>
              </a:lnSpc>
              <a:spcBef>
                <a:spcPts val="1200"/>
              </a:spcBef>
              <a:spcAft>
                <a:spcPts val="0"/>
              </a:spcAft>
              <a:buNone/>
            </a:pPr>
            <a:r>
              <a:rPr lang="en-US" sz="1800">
                <a:solidFill>
                  <a:schemeClr val="lt1"/>
                </a:solidFill>
              </a:rPr>
              <a:t>• Alta exposición hepática (metabolismo de primer paso)</a:t>
            </a:r>
            <a:br>
              <a:rPr lang="en-US" sz="1800">
                <a:solidFill>
                  <a:schemeClr val="lt1"/>
                </a:solidFill>
              </a:rPr>
            </a:br>
            <a:r>
              <a:rPr lang="en-US" sz="1800">
                <a:solidFill>
                  <a:schemeClr val="lt1"/>
                </a:solidFill>
              </a:rPr>
              <a:t> • Activación de PPAR-γ en tejido adiposo</a:t>
            </a:r>
            <a:br>
              <a:rPr lang="en-US" sz="1800">
                <a:solidFill>
                  <a:schemeClr val="lt1"/>
                </a:solidFill>
              </a:rPr>
            </a:br>
            <a:r>
              <a:rPr lang="en-US" sz="1800">
                <a:solidFill>
                  <a:schemeClr val="lt1"/>
                </a:solidFill>
              </a:rPr>
              <a:t> • Efectos metabólicos sistémicos</a:t>
            </a:r>
            <a:br>
              <a:rPr lang="en-US" sz="1800">
                <a:solidFill>
                  <a:schemeClr val="lt1"/>
                </a:solidFill>
              </a:rPr>
            </a:br>
            <a:r>
              <a:rPr lang="en-US" sz="1800">
                <a:solidFill>
                  <a:schemeClr val="lt1"/>
                </a:solidFill>
              </a:rPr>
              <a:t> • Posible citotoxicidad hepática</a:t>
            </a:r>
            <a:endParaRPr sz="1800">
              <a:solidFill>
                <a:schemeClr val="lt1"/>
              </a:solidFill>
            </a:endParaRPr>
          </a:p>
          <a:p>
            <a:pPr indent="0" lvl="0" marL="0" rtl="0" algn="l">
              <a:spcBef>
                <a:spcPts val="1200"/>
              </a:spcBef>
              <a:spcAft>
                <a:spcPts val="0"/>
              </a:spcAft>
              <a:buClr>
                <a:schemeClr val="dk1"/>
              </a:buClr>
              <a:buSzPts val="1100"/>
              <a:buFont typeface="Arial"/>
              <a:buNone/>
            </a:pPr>
            <a:r>
              <a:rPr lang="en-US" sz="3200">
                <a:solidFill>
                  <a:schemeClr val="dk1"/>
                </a:solidFill>
              </a:rPr>
              <a:t>                💊🩸</a:t>
            </a:r>
            <a:endParaRPr sz="3200">
              <a:solidFill>
                <a:schemeClr val="dk1"/>
              </a:solidFill>
            </a:endParaRPr>
          </a:p>
        </p:txBody>
      </p:sp>
      <p:sp>
        <p:nvSpPr>
          <p:cNvPr id="444" name="Google Shape;444;p22"/>
          <p:cNvSpPr/>
          <p:nvPr/>
        </p:nvSpPr>
        <p:spPr>
          <a:xfrm>
            <a:off x="6243797" y="1585080"/>
            <a:ext cx="5303400" cy="3914400"/>
          </a:xfrm>
          <a:prstGeom prst="roundRect">
            <a:avLst>
              <a:gd fmla="val 16667" name="adj"/>
            </a:avLst>
          </a:prstGeom>
          <a:solidFill>
            <a:srgbClr val="101B3A"/>
          </a:solidFill>
          <a:ln cap="flat" cmpd="sng" w="12700">
            <a:solidFill>
              <a:srgbClr val="2A3560"/>
            </a:solidFill>
            <a:prstDash val="solid"/>
            <a:round/>
            <a:headEnd len="sm" w="sm" type="none"/>
            <a:tailEnd len="sm" w="sm" type="none"/>
          </a:ln>
          <a:effectLst>
            <a:outerShdw blurRad="38100" rotWithShape="0" algn="bl" dir="2700000" dist="25400">
              <a:srgbClr val="000000">
                <a:alpha val="25099"/>
              </a:srgbClr>
            </a:outerShdw>
          </a:effectLst>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b="1" lang="en-US" sz="1800">
                <a:solidFill>
                  <a:schemeClr val="lt1"/>
                </a:solidFill>
              </a:rPr>
              <a:t>Administración local (vía </a:t>
            </a:r>
            <a:r>
              <a:rPr b="1" lang="en-US" sz="1800">
                <a:solidFill>
                  <a:schemeClr val="lt1"/>
                </a:solidFill>
              </a:rPr>
              <a:t>vaginal</a:t>
            </a:r>
            <a:r>
              <a:rPr b="1" lang="en-US" sz="1800">
                <a:solidFill>
                  <a:schemeClr val="lt1"/>
                </a:solidFill>
              </a:rPr>
              <a:t>)</a:t>
            </a:r>
            <a:endParaRPr b="1" sz="1800">
              <a:solidFill>
                <a:schemeClr val="lt1"/>
              </a:solidFill>
            </a:endParaRPr>
          </a:p>
          <a:p>
            <a:pPr indent="0" lvl="0" marL="0" rtl="0" algn="l">
              <a:lnSpc>
                <a:spcPct val="115000"/>
              </a:lnSpc>
              <a:spcBef>
                <a:spcPts val="1200"/>
              </a:spcBef>
              <a:spcAft>
                <a:spcPts val="0"/>
              </a:spcAft>
              <a:buNone/>
            </a:pPr>
            <a:r>
              <a:rPr lang="en-US" sz="1800">
                <a:solidFill>
                  <a:schemeClr val="lt1"/>
                </a:solidFill>
              </a:rPr>
              <a:t>Supositorios mucoadhesivos</a:t>
            </a:r>
            <a:endParaRPr sz="1800">
              <a:solidFill>
                <a:schemeClr val="lt1"/>
              </a:solidFill>
            </a:endParaRPr>
          </a:p>
          <a:p>
            <a:pPr indent="0" lvl="0" marL="0" rtl="0" algn="l">
              <a:lnSpc>
                <a:spcPct val="115000"/>
              </a:lnSpc>
              <a:spcBef>
                <a:spcPts val="1200"/>
              </a:spcBef>
              <a:spcAft>
                <a:spcPts val="0"/>
              </a:spcAft>
              <a:buClr>
                <a:schemeClr val="dk1"/>
              </a:buClr>
              <a:buSzPts val="1100"/>
              <a:buFont typeface="Arial"/>
              <a:buNone/>
            </a:pPr>
            <a:r>
              <a:rPr lang="en-US" sz="1800">
                <a:solidFill>
                  <a:schemeClr val="lt1"/>
                </a:solidFill>
              </a:rPr>
              <a:t>• Mayor concentración en el entorno pélvico</a:t>
            </a:r>
            <a:endParaRPr sz="1800">
              <a:solidFill>
                <a:schemeClr val="lt1"/>
              </a:solidFill>
            </a:endParaRPr>
          </a:p>
          <a:p>
            <a:pPr indent="0" lvl="0" marL="0" rtl="0" algn="l">
              <a:lnSpc>
                <a:spcPct val="115000"/>
              </a:lnSpc>
              <a:spcBef>
                <a:spcPts val="1200"/>
              </a:spcBef>
              <a:spcAft>
                <a:spcPts val="0"/>
              </a:spcAft>
              <a:buClr>
                <a:schemeClr val="dk1"/>
              </a:buClr>
              <a:buSzPts val="1100"/>
              <a:buFont typeface="Arial"/>
              <a:buNone/>
            </a:pPr>
            <a:r>
              <a:rPr lang="en-US" sz="1800">
                <a:solidFill>
                  <a:schemeClr val="lt1"/>
                </a:solidFill>
              </a:rPr>
              <a:t>• Menor distribución sistémica</a:t>
            </a:r>
            <a:endParaRPr sz="1800">
              <a:solidFill>
                <a:schemeClr val="lt1"/>
              </a:solidFill>
            </a:endParaRPr>
          </a:p>
          <a:p>
            <a:pPr indent="0" lvl="0" marL="0" rtl="0" algn="l">
              <a:lnSpc>
                <a:spcPct val="115000"/>
              </a:lnSpc>
              <a:spcBef>
                <a:spcPts val="1200"/>
              </a:spcBef>
              <a:spcAft>
                <a:spcPts val="0"/>
              </a:spcAft>
              <a:buNone/>
            </a:pPr>
            <a:r>
              <a:rPr lang="en-US" sz="1800">
                <a:solidFill>
                  <a:schemeClr val="lt1"/>
                </a:solidFill>
              </a:rPr>
              <a:t>• Menor acumulación hepática</a:t>
            </a:r>
            <a:endParaRPr sz="1800">
              <a:solidFill>
                <a:schemeClr val="lt1"/>
              </a:solidFill>
            </a:endParaRPr>
          </a:p>
          <a:p>
            <a:pPr indent="0" lvl="0" marL="0" rtl="0" algn="l">
              <a:spcBef>
                <a:spcPts val="1200"/>
              </a:spcBef>
              <a:spcAft>
                <a:spcPts val="0"/>
              </a:spcAft>
              <a:buNone/>
            </a:pPr>
            <a:r>
              <a:t/>
            </a:r>
            <a:endParaRPr b="1" sz="2000">
              <a:solidFill>
                <a:srgbClr val="B9C3D6"/>
              </a:solidFill>
              <a:latin typeface="Calibri"/>
              <a:ea typeface="Calibri"/>
              <a:cs typeface="Calibri"/>
              <a:sym typeface="Calibri"/>
            </a:endParaRPr>
          </a:p>
        </p:txBody>
      </p:sp>
      <p:pic>
        <p:nvPicPr>
          <p:cNvPr id="445" name="Google Shape;445;p22"/>
          <p:cNvPicPr preferRelativeResize="0"/>
          <p:nvPr/>
        </p:nvPicPr>
        <p:blipFill>
          <a:blip r:embed="rId4">
            <a:alphaModFix/>
          </a:blip>
          <a:stretch>
            <a:fillRect/>
          </a:stretch>
        </p:blipFill>
        <p:spPr>
          <a:xfrm>
            <a:off x="3399049" y="4146747"/>
            <a:ext cx="714375" cy="714375"/>
          </a:xfrm>
          <a:prstGeom prst="rect">
            <a:avLst/>
          </a:prstGeom>
          <a:noFill/>
          <a:ln>
            <a:noFill/>
          </a:ln>
        </p:spPr>
      </p:pic>
      <p:sp>
        <p:nvSpPr>
          <p:cNvPr id="446" name="Google Shape;446;p22"/>
          <p:cNvSpPr txBox="1"/>
          <p:nvPr/>
        </p:nvSpPr>
        <p:spPr>
          <a:xfrm>
            <a:off x="174315" y="5926647"/>
            <a:ext cx="11412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1F3864"/>
                </a:solidFill>
                <a:latin typeface="Calibri"/>
                <a:ea typeface="Calibri"/>
                <a:cs typeface="Calibri"/>
                <a:sym typeface="Calibri"/>
              </a:rPr>
              <a:t>La administración local de agonistas de PPAR-γ podría maximizar la exposición en tejidos pélvicos y reducir la toxicidad sistémica asociada a la administración oral.</a:t>
            </a:r>
            <a:endParaRPr b="1" sz="2000">
              <a:solidFill>
                <a:srgbClr val="1F3864"/>
              </a:solidFill>
              <a:latin typeface="Calibri"/>
              <a:ea typeface="Calibri"/>
              <a:cs typeface="Calibri"/>
              <a:sym typeface="Calibri"/>
            </a:endParaRPr>
          </a:p>
        </p:txBody>
      </p:sp>
      <p:pic>
        <p:nvPicPr>
          <p:cNvPr id="447" name="Google Shape;447;p22"/>
          <p:cNvPicPr preferRelativeResize="0"/>
          <p:nvPr/>
        </p:nvPicPr>
        <p:blipFill>
          <a:blip r:embed="rId5">
            <a:alphaModFix/>
          </a:blip>
          <a:stretch>
            <a:fillRect/>
          </a:stretch>
        </p:blipFill>
        <p:spPr>
          <a:xfrm>
            <a:off x="8892250" y="4418525"/>
            <a:ext cx="642100" cy="642100"/>
          </a:xfrm>
          <a:prstGeom prst="rect">
            <a:avLst/>
          </a:prstGeom>
          <a:noFill/>
          <a:ln>
            <a:noFill/>
          </a:ln>
        </p:spPr>
      </p:pic>
      <p:pic>
        <p:nvPicPr>
          <p:cNvPr id="448" name="Google Shape;448;p22"/>
          <p:cNvPicPr preferRelativeResize="0"/>
          <p:nvPr/>
        </p:nvPicPr>
        <p:blipFill>
          <a:blip r:embed="rId6">
            <a:alphaModFix/>
          </a:blip>
          <a:stretch>
            <a:fillRect/>
          </a:stretch>
        </p:blipFill>
        <p:spPr>
          <a:xfrm>
            <a:off x="9516260" y="4418525"/>
            <a:ext cx="642100" cy="642100"/>
          </a:xfrm>
          <a:prstGeom prst="rect">
            <a:avLst/>
          </a:prstGeom>
          <a:noFill/>
          <a:ln>
            <a:noFill/>
          </a:ln>
        </p:spPr>
      </p:pic>
      <p:pic>
        <p:nvPicPr>
          <p:cNvPr id="449" name="Google Shape;449;p22"/>
          <p:cNvPicPr preferRelativeResize="0"/>
          <p:nvPr/>
        </p:nvPicPr>
        <p:blipFill>
          <a:blip r:embed="rId7">
            <a:alphaModFix/>
          </a:blip>
          <a:stretch>
            <a:fillRect/>
          </a:stretch>
        </p:blipFill>
        <p:spPr>
          <a:xfrm>
            <a:off x="10212640" y="4382388"/>
            <a:ext cx="714374" cy="714374"/>
          </a:xfrm>
          <a:prstGeom prst="rect">
            <a:avLst/>
          </a:prstGeom>
          <a:noFill/>
          <a:ln>
            <a:noFill/>
          </a:ln>
        </p:spPr>
      </p:pic>
      <p:sp>
        <p:nvSpPr>
          <p:cNvPr id="450" name="Google Shape;450;p22"/>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pic>
        <p:nvPicPr>
          <p:cNvPr descr="/mnt/data/a_digital_vector_logo_for_endo_signal_lab_is_set.png" id="451" name="Google Shape;451;p22"/>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52" name="Google Shape;452;p22"/>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Administración sistémica vs administración local de agonistas PPAR-γ</a:t>
            </a:r>
            <a:endParaRPr sz="2200">
              <a:solidFill>
                <a:schemeClr val="dk1"/>
              </a:solidFill>
              <a:latin typeface="Calibri"/>
              <a:ea typeface="Calibri"/>
              <a:cs typeface="Calibri"/>
              <a:sym typeface="Calibri"/>
            </a:endParaRPr>
          </a:p>
        </p:txBody>
      </p:sp>
      <p:sp>
        <p:nvSpPr>
          <p:cNvPr id="453" name="Google Shape;453;p22"/>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454" name="Google Shape;454;p22"/>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55" name="Google Shape;455;p22"/>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456" name="Google Shape;456;p22"/>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457" name="Google Shape;457;p22"/>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58" name="Google Shape;458;p22"/>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459" name="Google Shape;459;p22"/>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460" name="Google Shape;460;p22"/>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461" name="Google Shape;461;p22"/>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Vía de administración</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3"/>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468" name="Google Shape;468;p23"/>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69" name="Google Shape;469;p23"/>
          <p:cNvSpPr/>
          <p:nvPr/>
        </p:nvSpPr>
        <p:spPr>
          <a:xfrm>
            <a:off x="914400" y="128209"/>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Administración sistémica vs administración local de agonistas PPAR-γ</a:t>
            </a:r>
            <a:endParaRPr sz="2200">
              <a:solidFill>
                <a:schemeClr val="dk1"/>
              </a:solidFill>
              <a:latin typeface="Calibri"/>
              <a:ea typeface="Calibri"/>
              <a:cs typeface="Calibri"/>
              <a:sym typeface="Calibri"/>
            </a:endParaRPr>
          </a:p>
        </p:txBody>
      </p:sp>
      <p:sp>
        <p:nvSpPr>
          <p:cNvPr id="470" name="Google Shape;470;p23"/>
          <p:cNvSpPr/>
          <p:nvPr/>
        </p:nvSpPr>
        <p:spPr>
          <a:xfrm>
            <a:off x="621255" y="1333000"/>
            <a:ext cx="5609400" cy="5084700"/>
          </a:xfrm>
          <a:prstGeom prst="roundRect">
            <a:avLst>
              <a:gd fmla="val 16667" name="adj"/>
            </a:avLst>
          </a:prstGeom>
          <a:solidFill>
            <a:srgbClr val="101B3A"/>
          </a:solidFill>
          <a:ln cap="flat" cmpd="sng" w="12700">
            <a:solidFill>
              <a:srgbClr val="2A3560"/>
            </a:solidFill>
            <a:prstDash val="solid"/>
            <a:round/>
            <a:headEnd len="sm" w="sm" type="none"/>
            <a:tailEnd len="sm" w="sm" type="none"/>
          </a:ln>
          <a:effectLst>
            <a:outerShdw blurRad="38100" rotWithShape="0" algn="bl" dir="2700000" dist="25400">
              <a:srgbClr val="000000">
                <a:alpha val="25099"/>
              </a:srgbClr>
            </a:outerShdw>
          </a:effectLst>
        </p:spPr>
        <p:txBody>
          <a:bodyPr anchorCtr="0" anchor="ctr"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b="1" lang="en-US" sz="2000">
                <a:solidFill>
                  <a:schemeClr val="lt1"/>
                </a:solidFill>
                <a:latin typeface="Calibri"/>
                <a:ea typeface="Calibri"/>
                <a:cs typeface="Calibri"/>
                <a:sym typeface="Calibri"/>
              </a:rPr>
              <a:t>Validación experimental de la administración local</a:t>
            </a:r>
            <a:endParaRPr b="1" sz="2000">
              <a:solidFill>
                <a:schemeClr val="lt1"/>
              </a:solidFill>
              <a:latin typeface="Calibri"/>
              <a:ea typeface="Calibri"/>
              <a:cs typeface="Calibri"/>
              <a:sym typeface="Calibri"/>
            </a:endParaRPr>
          </a:p>
          <a:p>
            <a:pPr indent="0" lvl="0" marL="0" rtl="0" algn="l">
              <a:lnSpc>
                <a:spcPct val="115000"/>
              </a:lnSpc>
              <a:spcBef>
                <a:spcPts val="1200"/>
              </a:spcBef>
              <a:spcAft>
                <a:spcPts val="0"/>
              </a:spcAft>
              <a:buNone/>
            </a:pPr>
            <a:r>
              <a:rPr lang="en-US" sz="1800">
                <a:solidFill>
                  <a:schemeClr val="lt1"/>
                </a:solidFill>
              </a:rPr>
              <a:t>Evaluar si la administración vaginal de agonistas de PPAR-γ:</a:t>
            </a:r>
            <a:endParaRPr sz="1800">
              <a:solidFill>
                <a:schemeClr val="lt1"/>
              </a:solidFill>
            </a:endParaRPr>
          </a:p>
          <a:p>
            <a:pPr indent="-342900" lvl="0" marL="457200" rtl="0" algn="l">
              <a:lnSpc>
                <a:spcPct val="115000"/>
              </a:lnSpc>
              <a:spcBef>
                <a:spcPts val="1200"/>
              </a:spcBef>
              <a:spcAft>
                <a:spcPts val="0"/>
              </a:spcAft>
              <a:buClr>
                <a:schemeClr val="lt1"/>
              </a:buClr>
              <a:buSzPts val="1800"/>
              <a:buChar char="●"/>
            </a:pPr>
            <a:r>
              <a:rPr lang="en-US" sz="1800">
                <a:solidFill>
                  <a:schemeClr val="lt1"/>
                </a:solidFill>
              </a:rPr>
              <a:t>Aumenta la concentración en tejidos pélvicos</a:t>
            </a:r>
            <a:endParaRPr sz="1800">
              <a:solidFill>
                <a:schemeClr val="lt1"/>
              </a:solidFill>
            </a:endParaRPr>
          </a:p>
          <a:p>
            <a:pPr indent="-342900" lvl="0" marL="457200" rtl="0" algn="l">
              <a:lnSpc>
                <a:spcPct val="115000"/>
              </a:lnSpc>
              <a:spcBef>
                <a:spcPts val="0"/>
              </a:spcBef>
              <a:spcAft>
                <a:spcPts val="0"/>
              </a:spcAft>
              <a:buClr>
                <a:schemeClr val="lt1"/>
              </a:buClr>
              <a:buSzPts val="1800"/>
              <a:buChar char="●"/>
            </a:pPr>
            <a:r>
              <a:rPr lang="en-US" sz="1800">
                <a:solidFill>
                  <a:schemeClr val="lt1"/>
                </a:solidFill>
              </a:rPr>
              <a:t>Reduce la exposición sistémica</a:t>
            </a:r>
            <a:endParaRPr sz="1800">
              <a:solidFill>
                <a:schemeClr val="lt1"/>
              </a:solidFill>
            </a:endParaRPr>
          </a:p>
          <a:p>
            <a:pPr indent="-342900" lvl="0" marL="457200" rtl="0" algn="l">
              <a:lnSpc>
                <a:spcPct val="115000"/>
              </a:lnSpc>
              <a:spcBef>
                <a:spcPts val="0"/>
              </a:spcBef>
              <a:spcAft>
                <a:spcPts val="0"/>
              </a:spcAft>
              <a:buClr>
                <a:schemeClr val="lt1"/>
              </a:buClr>
              <a:buSzPts val="1800"/>
              <a:buChar char="●"/>
            </a:pPr>
            <a:r>
              <a:rPr lang="en-US" sz="1800">
                <a:solidFill>
                  <a:schemeClr val="lt1"/>
                </a:solidFill>
              </a:rPr>
              <a:t>Disminuye la acumulación hepática</a:t>
            </a:r>
            <a:endParaRPr sz="1800">
              <a:solidFill>
                <a:schemeClr val="lt1"/>
              </a:solidFill>
            </a:endParaRPr>
          </a:p>
          <a:p>
            <a:pPr indent="0" lvl="0" marL="0" rtl="0" algn="l">
              <a:lnSpc>
                <a:spcPct val="115000"/>
              </a:lnSpc>
              <a:spcBef>
                <a:spcPts val="1200"/>
              </a:spcBef>
              <a:spcAft>
                <a:spcPts val="1200"/>
              </a:spcAft>
              <a:buNone/>
            </a:pPr>
            <a:r>
              <a:t/>
            </a:r>
            <a:endParaRPr sz="1800">
              <a:solidFill>
                <a:srgbClr val="B9C3D6"/>
              </a:solidFill>
              <a:latin typeface="Calibri"/>
              <a:ea typeface="Calibri"/>
              <a:cs typeface="Calibri"/>
              <a:sym typeface="Calibri"/>
            </a:endParaRPr>
          </a:p>
        </p:txBody>
      </p:sp>
      <p:sp>
        <p:nvSpPr>
          <p:cNvPr id="471" name="Google Shape;471;p23"/>
          <p:cNvSpPr/>
          <p:nvPr/>
        </p:nvSpPr>
        <p:spPr>
          <a:xfrm>
            <a:off x="6724410" y="916816"/>
            <a:ext cx="4526400" cy="4385100"/>
          </a:xfrm>
          <a:prstGeom prst="roundRect">
            <a:avLst>
              <a:gd fmla="val 16667" name="adj"/>
            </a:avLst>
          </a:prstGeom>
          <a:solidFill>
            <a:srgbClr val="101B3A"/>
          </a:solidFill>
          <a:ln cap="flat" cmpd="sng" w="12700">
            <a:solidFill>
              <a:srgbClr val="2A3560"/>
            </a:solidFill>
            <a:prstDash val="solid"/>
            <a:round/>
            <a:headEnd len="sm" w="sm" type="none"/>
            <a:tailEnd len="sm" w="sm" type="none"/>
          </a:ln>
          <a:effectLst>
            <a:outerShdw blurRad="38100" rotWithShape="0" algn="bl" dir="2700000" dist="25400">
              <a:srgbClr val="000000">
                <a:alpha val="25099"/>
              </a:srgbClr>
            </a:outerShdw>
          </a:effectLst>
        </p:spPr>
        <p:txBody>
          <a:bodyPr anchorCtr="0" anchor="ctr"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en-US" sz="1800">
                <a:solidFill>
                  <a:schemeClr val="lt1"/>
                </a:solidFill>
              </a:rPr>
              <a:t>Comparación de biodistribución: vía oral vs vía</a:t>
            </a:r>
            <a:r>
              <a:rPr b="1" lang="en-US" sz="1800">
                <a:solidFill>
                  <a:schemeClr val="lt1"/>
                </a:solidFill>
              </a:rPr>
              <a:t> vaginal</a:t>
            </a:r>
            <a:endParaRPr b="1" sz="1800">
              <a:solidFill>
                <a:schemeClr val="lt1"/>
              </a:solidFill>
              <a:latin typeface="Calibri"/>
              <a:ea typeface="Calibri"/>
              <a:cs typeface="Calibri"/>
              <a:sym typeface="Calibri"/>
            </a:endParaRPr>
          </a:p>
          <a:p>
            <a:pPr indent="0" lvl="0" marL="0" rtl="0" algn="l">
              <a:lnSpc>
                <a:spcPct val="115000"/>
              </a:lnSpc>
              <a:spcBef>
                <a:spcPts val="1200"/>
              </a:spcBef>
              <a:spcAft>
                <a:spcPts val="0"/>
              </a:spcAft>
              <a:buNone/>
            </a:pPr>
            <a:r>
              <a:rPr lang="en-US" sz="1800">
                <a:solidFill>
                  <a:schemeClr val="lt1"/>
                </a:solidFill>
              </a:rPr>
              <a:t>• </a:t>
            </a:r>
            <a:r>
              <a:rPr lang="en-US" sz="1800">
                <a:solidFill>
                  <a:schemeClr val="lt1"/>
                </a:solidFill>
              </a:rPr>
              <a:t>Agonista</a:t>
            </a:r>
            <a:r>
              <a:rPr lang="en-US" sz="1800">
                <a:solidFill>
                  <a:schemeClr val="lt1"/>
                </a:solidFill>
              </a:rPr>
              <a:t> de PPAR-γ marcado con sonda fluorescente</a:t>
            </a:r>
            <a:br>
              <a:rPr lang="en-US" sz="1800">
                <a:solidFill>
                  <a:schemeClr val="lt1"/>
                </a:solidFill>
              </a:rPr>
            </a:br>
            <a:r>
              <a:rPr lang="en-US" sz="1800">
                <a:solidFill>
                  <a:schemeClr val="lt1"/>
                </a:solidFill>
              </a:rPr>
              <a:t> • </a:t>
            </a:r>
            <a:r>
              <a:rPr lang="en-US" sz="1800">
                <a:solidFill>
                  <a:schemeClr val="lt1"/>
                </a:solidFill>
              </a:rPr>
              <a:t>Estudios</a:t>
            </a:r>
            <a:r>
              <a:rPr lang="en-US" sz="1800">
                <a:solidFill>
                  <a:schemeClr val="lt1"/>
                </a:solidFill>
              </a:rPr>
              <a:t> de biodistribución in vivo</a:t>
            </a:r>
            <a:endParaRPr sz="1800">
              <a:solidFill>
                <a:schemeClr val="lt1"/>
              </a:solidFill>
            </a:endParaRPr>
          </a:p>
          <a:p>
            <a:pPr indent="0" lvl="0" marL="0" rtl="0" algn="l">
              <a:lnSpc>
                <a:spcPct val="115000"/>
              </a:lnSpc>
              <a:spcBef>
                <a:spcPts val="1200"/>
              </a:spcBef>
              <a:spcAft>
                <a:spcPts val="0"/>
              </a:spcAft>
              <a:buNone/>
            </a:pPr>
            <a:r>
              <a:rPr lang="en-US" sz="1800">
                <a:solidFill>
                  <a:schemeClr val="lt1"/>
                </a:solidFill>
              </a:rPr>
              <a:t>Tejidos analizados.</a:t>
            </a:r>
            <a:endParaRPr sz="1800">
              <a:solidFill>
                <a:schemeClr val="lt1"/>
              </a:solidFill>
            </a:endParaRPr>
          </a:p>
          <a:p>
            <a:pPr indent="0" lvl="0" marL="0" rtl="0" algn="ctr">
              <a:lnSpc>
                <a:spcPct val="115000"/>
              </a:lnSpc>
              <a:spcBef>
                <a:spcPts val="1200"/>
              </a:spcBef>
              <a:spcAft>
                <a:spcPts val="1200"/>
              </a:spcAft>
              <a:buNone/>
            </a:pPr>
            <a:r>
              <a:rPr lang="en-US" sz="1800">
                <a:solidFill>
                  <a:schemeClr val="lt1"/>
                </a:solidFill>
              </a:rPr>
              <a:t>Hígado, plasma, útero, lesiones endometriósicas</a:t>
            </a:r>
            <a:endParaRPr sz="1800">
              <a:solidFill>
                <a:schemeClr val="lt1"/>
              </a:solidFill>
            </a:endParaRPr>
          </a:p>
        </p:txBody>
      </p:sp>
      <p:pic>
        <p:nvPicPr>
          <p:cNvPr id="472" name="Google Shape;472;p23"/>
          <p:cNvPicPr preferRelativeResize="0"/>
          <p:nvPr/>
        </p:nvPicPr>
        <p:blipFill>
          <a:blip r:embed="rId4">
            <a:alphaModFix/>
          </a:blip>
          <a:stretch>
            <a:fillRect/>
          </a:stretch>
        </p:blipFill>
        <p:spPr>
          <a:xfrm>
            <a:off x="958200" y="5269045"/>
            <a:ext cx="1946589" cy="749700"/>
          </a:xfrm>
          <a:prstGeom prst="rect">
            <a:avLst/>
          </a:prstGeom>
          <a:noFill/>
          <a:ln>
            <a:noFill/>
          </a:ln>
        </p:spPr>
      </p:pic>
      <p:pic>
        <p:nvPicPr>
          <p:cNvPr id="473" name="Google Shape;473;p23"/>
          <p:cNvPicPr preferRelativeResize="0"/>
          <p:nvPr/>
        </p:nvPicPr>
        <p:blipFill>
          <a:blip r:embed="rId5">
            <a:alphaModFix/>
          </a:blip>
          <a:stretch>
            <a:fillRect/>
          </a:stretch>
        </p:blipFill>
        <p:spPr>
          <a:xfrm>
            <a:off x="3452375" y="5065421"/>
            <a:ext cx="2289775" cy="1156950"/>
          </a:xfrm>
          <a:prstGeom prst="rect">
            <a:avLst/>
          </a:prstGeom>
          <a:noFill/>
          <a:ln>
            <a:noFill/>
          </a:ln>
        </p:spPr>
      </p:pic>
      <p:sp>
        <p:nvSpPr>
          <p:cNvPr id="474" name="Google Shape;474;p23"/>
          <p:cNvSpPr txBox="1"/>
          <p:nvPr/>
        </p:nvSpPr>
        <p:spPr>
          <a:xfrm>
            <a:off x="3084675" y="5219640"/>
            <a:ext cx="548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solidFill>
                  <a:schemeClr val="lt1"/>
                </a:solidFill>
              </a:rPr>
              <a:t>/</a:t>
            </a:r>
            <a:endParaRPr sz="4800">
              <a:solidFill>
                <a:schemeClr val="lt1"/>
              </a:solidFill>
            </a:endParaRPr>
          </a:p>
        </p:txBody>
      </p:sp>
      <p:sp>
        <p:nvSpPr>
          <p:cNvPr id="475" name="Google Shape;475;p23"/>
          <p:cNvSpPr txBox="1"/>
          <p:nvPr/>
        </p:nvSpPr>
        <p:spPr>
          <a:xfrm>
            <a:off x="3132190" y="1574250"/>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t/>
            </a:r>
            <a:endParaRPr sz="1100">
              <a:solidFill>
                <a:schemeClr val="dk1"/>
              </a:solidFill>
            </a:endParaRPr>
          </a:p>
        </p:txBody>
      </p:sp>
      <p:sp>
        <p:nvSpPr>
          <p:cNvPr id="476" name="Google Shape;476;p23"/>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pic>
        <p:nvPicPr>
          <p:cNvPr descr="/mnt/data/a_digital_vector_logo_for_endo_signal_lab_is_set.png" id="477" name="Google Shape;477;p23"/>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78" name="Google Shape;478;p23"/>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Administración sistémica vs administración local de agonistas PPAR-γ</a:t>
            </a:r>
            <a:endParaRPr sz="2200">
              <a:solidFill>
                <a:schemeClr val="dk1"/>
              </a:solidFill>
              <a:latin typeface="Calibri"/>
              <a:ea typeface="Calibri"/>
              <a:cs typeface="Calibri"/>
              <a:sym typeface="Calibri"/>
            </a:endParaRPr>
          </a:p>
        </p:txBody>
      </p:sp>
      <p:sp>
        <p:nvSpPr>
          <p:cNvPr id="479" name="Google Shape;479;p23"/>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480" name="Google Shape;480;p23"/>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81" name="Google Shape;481;p23"/>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482" name="Google Shape;482;p23"/>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483" name="Google Shape;483;p23"/>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84" name="Google Shape;484;p23"/>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485" name="Google Shape;485;p23"/>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486" name="Google Shape;486;p23"/>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487" name="Google Shape;487;p23"/>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Vía de administración</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24"/>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pic>
        <p:nvPicPr>
          <p:cNvPr descr="/mnt/data/a_digital_vector_logo_for_endo_signal_lab_is_set.png" id="494" name="Google Shape;494;p24"/>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495" name="Google Shape;495;p24"/>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Administración sistémica vs administración local de agonistas PPAR-γ</a:t>
            </a:r>
            <a:endParaRPr sz="2200">
              <a:solidFill>
                <a:schemeClr val="dk1"/>
              </a:solidFill>
              <a:latin typeface="Calibri"/>
              <a:ea typeface="Calibri"/>
              <a:cs typeface="Calibri"/>
              <a:sym typeface="Calibri"/>
            </a:endParaRPr>
          </a:p>
        </p:txBody>
      </p:sp>
      <p:graphicFrame>
        <p:nvGraphicFramePr>
          <p:cNvPr id="496" name="Google Shape;496;p24"/>
          <p:cNvGraphicFramePr/>
          <p:nvPr/>
        </p:nvGraphicFramePr>
        <p:xfrm>
          <a:off x="942863" y="941106"/>
          <a:ext cx="3000000" cy="3000000"/>
        </p:xfrm>
        <a:graphic>
          <a:graphicData uri="http://schemas.openxmlformats.org/drawingml/2006/table">
            <a:tbl>
              <a:tblPr bandRow="1" firstRow="1">
                <a:noFill/>
                <a:tableStyleId>{47155149-C4E0-47BA-A525-4E0002D60D44}</a:tableStyleId>
              </a:tblPr>
              <a:tblGrid>
                <a:gridCol w="2061250"/>
                <a:gridCol w="2061250"/>
                <a:gridCol w="2061250"/>
                <a:gridCol w="2061250"/>
                <a:gridCol w="2061250"/>
              </a:tblGrid>
              <a:tr h="871675">
                <a:tc>
                  <a:txBody>
                    <a:bodyPr/>
                    <a:lstStyle/>
                    <a:p>
                      <a:pPr indent="0" lvl="0" marL="0" rtl="0" algn="ctr">
                        <a:lnSpc>
                          <a:spcPct val="115000"/>
                        </a:lnSpc>
                        <a:spcBef>
                          <a:spcPts val="0"/>
                        </a:spcBef>
                        <a:spcAft>
                          <a:spcPts val="0"/>
                        </a:spcAft>
                        <a:buNone/>
                      </a:pPr>
                      <a:r>
                        <a:rPr b="1" lang="en-US" sz="1800"/>
                        <a:t>Vía de administración</a:t>
                      </a:r>
                      <a:endParaRPr b="1" sz="1800"/>
                    </a:p>
                  </a:txBody>
                  <a:tcPr marT="91425" marB="91425" marR="91425" marL="91425"/>
                </a:tc>
                <a:tc>
                  <a:txBody>
                    <a:bodyPr/>
                    <a:lstStyle/>
                    <a:p>
                      <a:pPr indent="0" lvl="0" marL="0" rtl="0" algn="ctr">
                        <a:lnSpc>
                          <a:spcPct val="115000"/>
                        </a:lnSpc>
                        <a:spcBef>
                          <a:spcPts val="0"/>
                        </a:spcBef>
                        <a:spcAft>
                          <a:spcPts val="0"/>
                        </a:spcAft>
                        <a:buNone/>
                      </a:pPr>
                      <a:r>
                        <a:rPr b="1" lang="en-US" sz="1800"/>
                        <a:t>Exposición local (pelvis)</a:t>
                      </a:r>
                      <a:endParaRPr b="1" sz="1800"/>
                    </a:p>
                  </a:txBody>
                  <a:tcPr marT="91425" marB="91425" marR="91425" marL="91425"/>
                </a:tc>
                <a:tc>
                  <a:txBody>
                    <a:bodyPr/>
                    <a:lstStyle/>
                    <a:p>
                      <a:pPr indent="0" lvl="0" marL="0" rtl="0" algn="ctr">
                        <a:lnSpc>
                          <a:spcPct val="115000"/>
                        </a:lnSpc>
                        <a:spcBef>
                          <a:spcPts val="0"/>
                        </a:spcBef>
                        <a:spcAft>
                          <a:spcPts val="0"/>
                        </a:spcAft>
                        <a:buNone/>
                      </a:pPr>
                      <a:r>
                        <a:rPr b="1" lang="en-US" sz="1800"/>
                        <a:t>Exposición sistémica</a:t>
                      </a:r>
                      <a:endParaRPr b="1" sz="1800"/>
                    </a:p>
                  </a:txBody>
                  <a:tcPr marT="91425" marB="91425" marR="91425" marL="91425"/>
                </a:tc>
                <a:tc>
                  <a:txBody>
                    <a:bodyPr/>
                    <a:lstStyle/>
                    <a:p>
                      <a:pPr indent="0" lvl="0" marL="0" rtl="0" algn="ctr">
                        <a:lnSpc>
                          <a:spcPct val="115000"/>
                        </a:lnSpc>
                        <a:spcBef>
                          <a:spcPts val="0"/>
                        </a:spcBef>
                        <a:spcAft>
                          <a:spcPts val="0"/>
                        </a:spcAft>
                        <a:buNone/>
                      </a:pPr>
                      <a:r>
                        <a:rPr b="1" lang="en-US" sz="1800"/>
                        <a:t>Metabolismo hepático</a:t>
                      </a:r>
                      <a:endParaRPr b="1" sz="1800"/>
                    </a:p>
                  </a:txBody>
                  <a:tcPr marT="91425" marB="91425" marR="91425" marL="91425"/>
                </a:tc>
                <a:tc>
                  <a:txBody>
                    <a:bodyPr/>
                    <a:lstStyle/>
                    <a:p>
                      <a:pPr indent="0" lvl="0" marL="0" rtl="0" algn="ctr">
                        <a:lnSpc>
                          <a:spcPct val="115000"/>
                        </a:lnSpc>
                        <a:spcBef>
                          <a:spcPts val="0"/>
                        </a:spcBef>
                        <a:spcAft>
                          <a:spcPts val="0"/>
                        </a:spcAft>
                        <a:buNone/>
                      </a:pPr>
                      <a:r>
                        <a:rPr b="1" lang="en-US" sz="1800"/>
                        <a:t>Riesgo de toxicidad</a:t>
                      </a:r>
                      <a:endParaRPr b="1" sz="1800"/>
                    </a:p>
                  </a:txBody>
                  <a:tcPr marT="91425" marB="91425" marR="91425" marL="91425"/>
                </a:tc>
              </a:tr>
              <a:tr h="640750">
                <a:tc>
                  <a:txBody>
                    <a:bodyPr/>
                    <a:lstStyle/>
                    <a:p>
                      <a:pPr indent="0" lvl="0" marL="0" rtl="0" algn="l">
                        <a:spcBef>
                          <a:spcPts val="0"/>
                        </a:spcBef>
                        <a:spcAft>
                          <a:spcPts val="0"/>
                        </a:spcAft>
                        <a:buNone/>
                      </a:pPr>
                      <a:r>
                        <a:rPr lang="en-US" sz="1800"/>
                        <a:t>Oral</a:t>
                      </a:r>
                      <a:endParaRPr sz="1800"/>
                    </a:p>
                  </a:txBody>
                  <a:tcPr marT="91425" marB="91425" marR="91425" marL="91425"/>
                </a:tc>
                <a:tc>
                  <a:txBody>
                    <a:bodyPr/>
                    <a:lstStyle/>
                    <a:p>
                      <a:pPr indent="0" lvl="0" marL="0" rtl="0" algn="l">
                        <a:spcBef>
                          <a:spcPts val="0"/>
                        </a:spcBef>
                        <a:spcAft>
                          <a:spcPts val="0"/>
                        </a:spcAft>
                        <a:buNone/>
                      </a:pPr>
                      <a:r>
                        <a:rPr lang="en-US" sz="1800"/>
                        <a:t>Baja</a:t>
                      </a:r>
                      <a:endParaRPr sz="1800"/>
                    </a:p>
                  </a:txBody>
                  <a:tcPr marT="91425" marB="91425" marR="91425" marL="91425"/>
                </a:tc>
                <a:tc>
                  <a:txBody>
                    <a:bodyPr/>
                    <a:lstStyle/>
                    <a:p>
                      <a:pPr indent="0" lvl="0" marL="0" rtl="0" algn="l">
                        <a:spcBef>
                          <a:spcPts val="0"/>
                        </a:spcBef>
                        <a:spcAft>
                          <a:spcPts val="0"/>
                        </a:spcAft>
                        <a:buNone/>
                      </a:pPr>
                      <a:r>
                        <a:rPr lang="en-US" sz="1800"/>
                        <a:t>Alta</a:t>
                      </a:r>
                      <a:endParaRPr sz="1800"/>
                    </a:p>
                  </a:txBody>
                  <a:tcPr marT="91425" marB="91425" marR="91425" marL="91425"/>
                </a:tc>
                <a:tc>
                  <a:txBody>
                    <a:bodyPr/>
                    <a:lstStyle/>
                    <a:p>
                      <a:pPr indent="0" lvl="0" marL="0" rtl="0" algn="l">
                        <a:spcBef>
                          <a:spcPts val="0"/>
                        </a:spcBef>
                        <a:spcAft>
                          <a:spcPts val="0"/>
                        </a:spcAft>
                        <a:buNone/>
                      </a:pPr>
                      <a:r>
                        <a:rPr lang="en-US" sz="1800"/>
                        <a:t>Alto</a:t>
                      </a:r>
                      <a:endParaRPr sz="1800"/>
                    </a:p>
                  </a:txBody>
                  <a:tcPr marT="91425" marB="91425" marR="91425" marL="91425"/>
                </a:tc>
                <a:tc>
                  <a:txBody>
                    <a:bodyPr/>
                    <a:lstStyle/>
                    <a:p>
                      <a:pPr indent="0" lvl="0" marL="0" rtl="0" algn="l">
                        <a:spcBef>
                          <a:spcPts val="0"/>
                        </a:spcBef>
                        <a:spcAft>
                          <a:spcPts val="0"/>
                        </a:spcAft>
                        <a:buNone/>
                      </a:pPr>
                      <a:r>
                        <a:rPr lang="en-US" sz="1800"/>
                        <a:t>Alto</a:t>
                      </a:r>
                      <a:endParaRPr sz="1800"/>
                    </a:p>
                  </a:txBody>
                  <a:tcPr marT="91425" marB="91425" marR="91425" marL="91425"/>
                </a:tc>
              </a:tr>
              <a:tr h="640750">
                <a:tc>
                  <a:txBody>
                    <a:bodyPr/>
                    <a:lstStyle/>
                    <a:p>
                      <a:pPr indent="0" lvl="0" marL="0" rtl="0" algn="l">
                        <a:spcBef>
                          <a:spcPts val="0"/>
                        </a:spcBef>
                        <a:spcAft>
                          <a:spcPts val="0"/>
                        </a:spcAft>
                        <a:buNone/>
                      </a:pPr>
                      <a:r>
                        <a:rPr lang="en-US" sz="1800"/>
                        <a:t>Intraperitoneal</a:t>
                      </a:r>
                      <a:endParaRPr sz="1800"/>
                    </a:p>
                  </a:txBody>
                  <a:tcPr marT="91425" marB="91425" marR="91425" marL="91425"/>
                </a:tc>
                <a:tc>
                  <a:txBody>
                    <a:bodyPr/>
                    <a:lstStyle/>
                    <a:p>
                      <a:pPr indent="0" lvl="0" marL="0" rtl="0" algn="l">
                        <a:spcBef>
                          <a:spcPts val="0"/>
                        </a:spcBef>
                        <a:spcAft>
                          <a:spcPts val="0"/>
                        </a:spcAft>
                        <a:buNone/>
                      </a:pPr>
                      <a:r>
                        <a:rPr lang="en-US" sz="1800"/>
                        <a:t>Alta</a:t>
                      </a:r>
                      <a:endParaRPr sz="1800"/>
                    </a:p>
                  </a:txBody>
                  <a:tcPr marT="91425" marB="91425" marR="91425" marL="91425"/>
                </a:tc>
                <a:tc>
                  <a:txBody>
                    <a:bodyPr/>
                    <a:lstStyle/>
                    <a:p>
                      <a:pPr indent="0" lvl="0" marL="0" rtl="0" algn="l">
                        <a:spcBef>
                          <a:spcPts val="0"/>
                        </a:spcBef>
                        <a:spcAft>
                          <a:spcPts val="0"/>
                        </a:spcAft>
                        <a:buNone/>
                      </a:pPr>
                      <a:r>
                        <a:rPr lang="en-US" sz="1800"/>
                        <a:t>Media</a:t>
                      </a:r>
                      <a:endParaRPr sz="1800"/>
                    </a:p>
                  </a:txBody>
                  <a:tcPr marT="91425" marB="91425" marR="91425" marL="91425"/>
                </a:tc>
                <a:tc>
                  <a:txBody>
                    <a:bodyPr/>
                    <a:lstStyle/>
                    <a:p>
                      <a:pPr indent="0" lvl="0" marL="0" rtl="0" algn="l">
                        <a:spcBef>
                          <a:spcPts val="0"/>
                        </a:spcBef>
                        <a:spcAft>
                          <a:spcPts val="0"/>
                        </a:spcAft>
                        <a:buNone/>
                      </a:pPr>
                      <a:r>
                        <a:rPr lang="en-US" sz="1800"/>
                        <a:t>Medio</a:t>
                      </a:r>
                      <a:endParaRPr sz="1800"/>
                    </a:p>
                  </a:txBody>
                  <a:tcPr marT="91425" marB="91425" marR="91425" marL="91425"/>
                </a:tc>
                <a:tc>
                  <a:txBody>
                    <a:bodyPr/>
                    <a:lstStyle/>
                    <a:p>
                      <a:pPr indent="0" lvl="0" marL="0" rtl="0" algn="l">
                        <a:spcBef>
                          <a:spcPts val="0"/>
                        </a:spcBef>
                        <a:spcAft>
                          <a:spcPts val="0"/>
                        </a:spcAft>
                        <a:buNone/>
                      </a:pPr>
                      <a:r>
                        <a:rPr lang="en-US" sz="1800"/>
                        <a:t>Medio</a:t>
                      </a:r>
                      <a:endParaRPr sz="1800"/>
                    </a:p>
                  </a:txBody>
                  <a:tcPr marT="91425" marB="91425" marR="91425" marL="91425"/>
                </a:tc>
              </a:tr>
              <a:tr h="640750">
                <a:tc>
                  <a:txBody>
                    <a:bodyPr/>
                    <a:lstStyle/>
                    <a:p>
                      <a:pPr indent="0" lvl="0" marL="0" rtl="0" algn="l">
                        <a:spcBef>
                          <a:spcPts val="0"/>
                        </a:spcBef>
                        <a:spcAft>
                          <a:spcPts val="0"/>
                        </a:spcAft>
                        <a:buNone/>
                      </a:pPr>
                      <a:r>
                        <a:rPr b="1" lang="en-US" sz="1800"/>
                        <a:t>Supositorio vaginal</a:t>
                      </a:r>
                      <a:endParaRPr b="1" sz="1800"/>
                    </a:p>
                  </a:txBody>
                  <a:tcPr marT="91425" marB="91425" marR="91425" marL="91425"/>
                </a:tc>
                <a:tc>
                  <a:txBody>
                    <a:bodyPr/>
                    <a:lstStyle/>
                    <a:p>
                      <a:pPr indent="0" lvl="0" marL="0" rtl="0" algn="l">
                        <a:spcBef>
                          <a:spcPts val="0"/>
                        </a:spcBef>
                        <a:spcAft>
                          <a:spcPts val="0"/>
                        </a:spcAft>
                        <a:buNone/>
                      </a:pPr>
                      <a:r>
                        <a:rPr b="1" lang="en-US" sz="1800"/>
                        <a:t>Alta</a:t>
                      </a:r>
                      <a:endParaRPr b="1" sz="1800"/>
                    </a:p>
                  </a:txBody>
                  <a:tcPr marT="91425" marB="91425" marR="91425" marL="91425"/>
                </a:tc>
                <a:tc>
                  <a:txBody>
                    <a:bodyPr/>
                    <a:lstStyle/>
                    <a:p>
                      <a:pPr indent="0" lvl="0" marL="0" rtl="0" algn="l">
                        <a:spcBef>
                          <a:spcPts val="0"/>
                        </a:spcBef>
                        <a:spcAft>
                          <a:spcPts val="0"/>
                        </a:spcAft>
                        <a:buNone/>
                      </a:pPr>
                      <a:r>
                        <a:rPr b="1" lang="en-US" sz="1800"/>
                        <a:t>Baja</a:t>
                      </a:r>
                      <a:endParaRPr b="1" sz="1800"/>
                    </a:p>
                  </a:txBody>
                  <a:tcPr marT="91425" marB="91425" marR="91425" marL="91425"/>
                </a:tc>
                <a:tc>
                  <a:txBody>
                    <a:bodyPr/>
                    <a:lstStyle/>
                    <a:p>
                      <a:pPr indent="0" lvl="0" marL="0" rtl="0" algn="l">
                        <a:spcBef>
                          <a:spcPts val="0"/>
                        </a:spcBef>
                        <a:spcAft>
                          <a:spcPts val="0"/>
                        </a:spcAft>
                        <a:buNone/>
                      </a:pPr>
                      <a:r>
                        <a:rPr b="1" lang="en-US" sz="1800"/>
                        <a:t>Mínimo</a:t>
                      </a:r>
                      <a:endParaRPr b="1" sz="1800"/>
                    </a:p>
                  </a:txBody>
                  <a:tcPr marT="91425" marB="91425" marR="91425" marL="91425"/>
                </a:tc>
                <a:tc>
                  <a:txBody>
                    <a:bodyPr/>
                    <a:lstStyle/>
                    <a:p>
                      <a:pPr indent="0" lvl="0" marL="0" rtl="0" algn="l">
                        <a:spcBef>
                          <a:spcPts val="0"/>
                        </a:spcBef>
                        <a:spcAft>
                          <a:spcPts val="0"/>
                        </a:spcAft>
                        <a:buNone/>
                      </a:pPr>
                      <a:r>
                        <a:rPr b="1" lang="en-US" sz="1800"/>
                        <a:t>Bajo</a:t>
                      </a:r>
                      <a:endParaRPr b="1" sz="1800"/>
                    </a:p>
                  </a:txBody>
                  <a:tcPr marT="91425" marB="91425" marR="91425" marL="91425"/>
                </a:tc>
              </a:tr>
            </a:tbl>
          </a:graphicData>
        </a:graphic>
      </p:graphicFrame>
      <p:pic>
        <p:nvPicPr>
          <p:cNvPr id="497" name="Google Shape;497;p24"/>
          <p:cNvPicPr preferRelativeResize="0"/>
          <p:nvPr/>
        </p:nvPicPr>
        <p:blipFill>
          <a:blip r:embed="rId4">
            <a:alphaModFix/>
          </a:blip>
          <a:stretch>
            <a:fillRect/>
          </a:stretch>
        </p:blipFill>
        <p:spPr>
          <a:xfrm>
            <a:off x="9908465" y="1867061"/>
            <a:ext cx="548650" cy="548650"/>
          </a:xfrm>
          <a:prstGeom prst="rect">
            <a:avLst/>
          </a:prstGeom>
          <a:noFill/>
          <a:ln>
            <a:noFill/>
          </a:ln>
        </p:spPr>
      </p:pic>
      <p:pic>
        <p:nvPicPr>
          <p:cNvPr id="498" name="Google Shape;498;p24"/>
          <p:cNvPicPr preferRelativeResize="0"/>
          <p:nvPr/>
        </p:nvPicPr>
        <p:blipFill>
          <a:blip r:embed="rId5">
            <a:alphaModFix/>
          </a:blip>
          <a:stretch>
            <a:fillRect/>
          </a:stretch>
        </p:blipFill>
        <p:spPr>
          <a:xfrm>
            <a:off x="9825613" y="2363056"/>
            <a:ext cx="714375" cy="714375"/>
          </a:xfrm>
          <a:prstGeom prst="rect">
            <a:avLst/>
          </a:prstGeom>
          <a:noFill/>
          <a:ln>
            <a:noFill/>
          </a:ln>
        </p:spPr>
      </p:pic>
      <p:pic>
        <p:nvPicPr>
          <p:cNvPr id="499" name="Google Shape;499;p24"/>
          <p:cNvPicPr preferRelativeResize="0"/>
          <p:nvPr/>
        </p:nvPicPr>
        <p:blipFill>
          <a:blip r:embed="rId6">
            <a:alphaModFix/>
          </a:blip>
          <a:stretch>
            <a:fillRect/>
          </a:stretch>
        </p:blipFill>
        <p:spPr>
          <a:xfrm>
            <a:off x="9754188" y="2954016"/>
            <a:ext cx="857250" cy="857250"/>
          </a:xfrm>
          <a:prstGeom prst="rect">
            <a:avLst/>
          </a:prstGeom>
          <a:noFill/>
          <a:ln>
            <a:noFill/>
          </a:ln>
        </p:spPr>
      </p:pic>
      <p:sp>
        <p:nvSpPr>
          <p:cNvPr id="500" name="Google Shape;500;p24"/>
          <p:cNvSpPr/>
          <p:nvPr/>
        </p:nvSpPr>
        <p:spPr>
          <a:xfrm>
            <a:off x="2283338" y="4785970"/>
            <a:ext cx="2695800" cy="1681200"/>
          </a:xfrm>
          <a:prstGeom prst="roundRect">
            <a:avLst>
              <a:gd fmla="val 16667" name="adj"/>
            </a:avLst>
          </a:prstGeom>
          <a:solidFill>
            <a:srgbClr val="101B3A"/>
          </a:solidFill>
          <a:ln cap="flat" cmpd="sng" w="12700">
            <a:solidFill>
              <a:srgbClr val="2A3560"/>
            </a:solidFill>
            <a:prstDash val="solid"/>
            <a:round/>
            <a:headEnd len="sm" w="sm" type="none"/>
            <a:tailEnd len="sm" w="sm" type="none"/>
          </a:ln>
          <a:effectLst>
            <a:outerShdw blurRad="38100" rotWithShape="0" algn="bl" dir="2700000" dist="25400">
              <a:srgbClr val="000000">
                <a:alpha val="25099"/>
              </a:srgbClr>
            </a:outerShdw>
          </a:effectLst>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lang="en-US" sz="1800">
                <a:solidFill>
                  <a:schemeClr val="lt1"/>
                </a:solidFill>
              </a:rPr>
              <a:t> </a:t>
            </a:r>
            <a:r>
              <a:rPr b="1" lang="en-US" sz="1800">
                <a:solidFill>
                  <a:schemeClr val="lt1"/>
                </a:solidFill>
              </a:rPr>
              <a:t>Evita metabolismo hepático de primer paso</a:t>
            </a:r>
            <a:endParaRPr b="1" sz="1800">
              <a:solidFill>
                <a:schemeClr val="lt1"/>
              </a:solidFill>
            </a:endParaRPr>
          </a:p>
        </p:txBody>
      </p:sp>
      <p:sp>
        <p:nvSpPr>
          <p:cNvPr id="501" name="Google Shape;501;p24"/>
          <p:cNvSpPr/>
          <p:nvPr/>
        </p:nvSpPr>
        <p:spPr>
          <a:xfrm>
            <a:off x="4750188" y="4153740"/>
            <a:ext cx="2288400" cy="1343700"/>
          </a:xfrm>
          <a:prstGeom prst="roundRect">
            <a:avLst>
              <a:gd fmla="val 16667" name="adj"/>
            </a:avLst>
          </a:prstGeom>
          <a:solidFill>
            <a:srgbClr val="101B3A"/>
          </a:solidFill>
          <a:ln cap="flat" cmpd="sng" w="12700">
            <a:solidFill>
              <a:srgbClr val="2A3560"/>
            </a:solidFill>
            <a:prstDash val="solid"/>
            <a:round/>
            <a:headEnd len="sm" w="sm" type="none"/>
            <a:tailEnd len="sm" w="sm" type="none"/>
          </a:ln>
          <a:effectLst>
            <a:outerShdw blurRad="38100" rotWithShape="0" algn="bl" dir="2700000" dist="25400">
              <a:srgbClr val="000000">
                <a:alpha val="25099"/>
              </a:srgbClr>
            </a:outerShdw>
          </a:effectLst>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US" sz="1800">
                <a:solidFill>
                  <a:schemeClr val="lt1"/>
                </a:solidFill>
                <a:latin typeface="Calibri"/>
                <a:ea typeface="Calibri"/>
                <a:cs typeface="Calibri"/>
                <a:sym typeface="Calibri"/>
              </a:rPr>
              <a:t>Alta absorción local</a:t>
            </a:r>
            <a:endParaRPr b="1" sz="1100">
              <a:solidFill>
                <a:schemeClr val="dk1"/>
              </a:solidFill>
            </a:endParaRPr>
          </a:p>
        </p:txBody>
      </p:sp>
      <p:sp>
        <p:nvSpPr>
          <p:cNvPr id="502" name="Google Shape;502;p24"/>
          <p:cNvSpPr/>
          <p:nvPr/>
        </p:nvSpPr>
        <p:spPr>
          <a:xfrm>
            <a:off x="5660613" y="5076600"/>
            <a:ext cx="2376600" cy="1343700"/>
          </a:xfrm>
          <a:prstGeom prst="roundRect">
            <a:avLst>
              <a:gd fmla="val 16667" name="adj"/>
            </a:avLst>
          </a:prstGeom>
          <a:solidFill>
            <a:srgbClr val="101B3A"/>
          </a:solidFill>
          <a:ln cap="flat" cmpd="sng" w="12700">
            <a:solidFill>
              <a:srgbClr val="2A3560"/>
            </a:solidFill>
            <a:prstDash val="solid"/>
            <a:round/>
            <a:headEnd len="sm" w="sm" type="none"/>
            <a:tailEnd len="sm" w="sm" type="none"/>
          </a:ln>
          <a:effectLst>
            <a:outerShdw blurRad="38100" rotWithShape="0" algn="bl" dir="2700000" dist="25400">
              <a:srgbClr val="000000">
                <a:alpha val="25099"/>
              </a:srgbClr>
            </a:outerShdw>
          </a:effectLst>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US" sz="1800">
                <a:solidFill>
                  <a:schemeClr val="lt1"/>
                </a:solidFill>
                <a:latin typeface="Calibri"/>
                <a:ea typeface="Calibri"/>
                <a:cs typeface="Calibri"/>
                <a:sym typeface="Calibri"/>
              </a:rPr>
              <a:t> Diseño optimizable</a:t>
            </a:r>
            <a:endParaRPr b="1" sz="1100">
              <a:solidFill>
                <a:schemeClr val="dk1"/>
              </a:solidFill>
            </a:endParaRPr>
          </a:p>
        </p:txBody>
      </p:sp>
      <p:sp>
        <p:nvSpPr>
          <p:cNvPr id="503" name="Google Shape;503;p24"/>
          <p:cNvSpPr/>
          <p:nvPr/>
        </p:nvSpPr>
        <p:spPr>
          <a:xfrm>
            <a:off x="7532038" y="4153750"/>
            <a:ext cx="2376600" cy="1343700"/>
          </a:xfrm>
          <a:prstGeom prst="roundRect">
            <a:avLst>
              <a:gd fmla="val 16667" name="adj"/>
            </a:avLst>
          </a:prstGeom>
          <a:solidFill>
            <a:srgbClr val="101B3A"/>
          </a:solidFill>
          <a:ln cap="flat" cmpd="sng" w="12700">
            <a:solidFill>
              <a:srgbClr val="2A3560"/>
            </a:solidFill>
            <a:prstDash val="solid"/>
            <a:round/>
            <a:headEnd len="sm" w="sm" type="none"/>
            <a:tailEnd len="sm" w="sm" type="none"/>
          </a:ln>
          <a:effectLst>
            <a:outerShdw blurRad="38100" rotWithShape="0" algn="bl" dir="2700000" dist="25400">
              <a:srgbClr val="000000">
                <a:alpha val="25099"/>
              </a:srgbClr>
            </a:outerShdw>
          </a:effectLst>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US" sz="1800">
                <a:solidFill>
                  <a:schemeClr val="lt1"/>
                </a:solidFill>
                <a:latin typeface="Calibri"/>
                <a:ea typeface="Calibri"/>
                <a:cs typeface="Calibri"/>
                <a:sym typeface="Calibri"/>
              </a:rPr>
              <a:t> </a:t>
            </a:r>
            <a:r>
              <a:rPr b="1" lang="en-US" sz="1800">
                <a:solidFill>
                  <a:schemeClr val="lt1"/>
                </a:solidFill>
                <a:latin typeface="Calibri"/>
                <a:ea typeface="Calibri"/>
                <a:cs typeface="Calibri"/>
                <a:sym typeface="Calibri"/>
              </a:rPr>
              <a:t>Mayor eficiencia que vía oral</a:t>
            </a:r>
            <a:endParaRPr b="1" sz="1100">
              <a:solidFill>
                <a:schemeClr val="dk1"/>
              </a:solidFill>
            </a:endParaRPr>
          </a:p>
        </p:txBody>
      </p:sp>
      <p:sp>
        <p:nvSpPr>
          <p:cNvPr id="504" name="Google Shape;504;p24"/>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05" name="Google Shape;505;p24"/>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506" name="Google Shape;506;p24"/>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507" name="Google Shape;507;p24"/>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08" name="Google Shape;508;p24"/>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509" name="Google Shape;509;p24"/>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510" name="Google Shape;510;p24"/>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11" name="Google Shape;511;p24"/>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512" name="Google Shape;512;p24"/>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Vía de administración</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25"/>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19" name="Google Shape;519;p25"/>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520" name="Google Shape;520;p25"/>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521" name="Google Shape;521;p25"/>
          <p:cNvSpPr/>
          <p:nvPr/>
        </p:nvSpPr>
        <p:spPr>
          <a:xfrm>
            <a:off x="325625" y="990150"/>
            <a:ext cx="11303700" cy="8970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2" name="Google Shape;522;p25"/>
          <p:cNvSpPr txBox="1"/>
          <p:nvPr/>
        </p:nvSpPr>
        <p:spPr>
          <a:xfrm>
            <a:off x="1647725" y="1159500"/>
            <a:ext cx="8659500" cy="5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chemeClr val="lt1"/>
                </a:solidFill>
              </a:rPr>
              <a:t>Identificación de grupos funcionales importantes en la molécula:</a:t>
            </a:r>
            <a:endParaRPr b="1" sz="2000">
              <a:solidFill>
                <a:schemeClr val="lt1"/>
              </a:solidFill>
            </a:endParaRPr>
          </a:p>
        </p:txBody>
      </p:sp>
      <p:pic>
        <p:nvPicPr>
          <p:cNvPr id="523" name="Google Shape;523;p25"/>
          <p:cNvPicPr preferRelativeResize="0"/>
          <p:nvPr/>
        </p:nvPicPr>
        <p:blipFill>
          <a:blip r:embed="rId4">
            <a:alphaModFix/>
          </a:blip>
          <a:stretch>
            <a:fillRect/>
          </a:stretch>
        </p:blipFill>
        <p:spPr>
          <a:xfrm>
            <a:off x="446750" y="2127600"/>
            <a:ext cx="6032168" cy="2683500"/>
          </a:xfrm>
          <a:prstGeom prst="rect">
            <a:avLst/>
          </a:prstGeom>
          <a:noFill/>
          <a:ln>
            <a:noFill/>
          </a:ln>
        </p:spPr>
      </p:pic>
      <p:sp>
        <p:nvSpPr>
          <p:cNvPr id="524" name="Google Shape;524;p25"/>
          <p:cNvSpPr/>
          <p:nvPr/>
        </p:nvSpPr>
        <p:spPr>
          <a:xfrm>
            <a:off x="6286500" y="1987363"/>
            <a:ext cx="5079600" cy="30240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endParaRPr>
          </a:p>
        </p:txBody>
      </p:sp>
      <p:sp>
        <p:nvSpPr>
          <p:cNvPr id="525" name="Google Shape;525;p25"/>
          <p:cNvSpPr txBox="1"/>
          <p:nvPr/>
        </p:nvSpPr>
        <p:spPr>
          <a:xfrm>
            <a:off x="6725100" y="2273800"/>
            <a:ext cx="4565400" cy="26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rPr>
              <a:t>Farmacóforo: grupo polar→TZD o bioisoósteros</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Linker rígido: doble enlace o aromático</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Grupo lipofílico: &gt;c5</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US" sz="1800">
                <a:solidFill>
                  <a:schemeClr val="lt1"/>
                </a:solidFill>
              </a:rPr>
              <a:t>Grupo aromático opcional: para-bromo-sustituido</a:t>
            </a:r>
            <a:endParaRPr sz="1800">
              <a:solidFill>
                <a:schemeClr val="lt1"/>
              </a:solidFill>
            </a:endParaRPr>
          </a:p>
        </p:txBody>
      </p:sp>
      <p:pic>
        <p:nvPicPr>
          <p:cNvPr id="526" name="Google Shape;526;p25"/>
          <p:cNvPicPr preferRelativeResize="0"/>
          <p:nvPr/>
        </p:nvPicPr>
        <p:blipFill>
          <a:blip r:embed="rId5">
            <a:alphaModFix/>
          </a:blip>
          <a:stretch>
            <a:fillRect/>
          </a:stretch>
        </p:blipFill>
        <p:spPr>
          <a:xfrm>
            <a:off x="6725100" y="5063051"/>
            <a:ext cx="3948750" cy="1798724"/>
          </a:xfrm>
          <a:prstGeom prst="rect">
            <a:avLst/>
          </a:prstGeom>
          <a:noFill/>
          <a:ln>
            <a:noFill/>
          </a:ln>
        </p:spPr>
      </p:pic>
      <p:sp>
        <p:nvSpPr>
          <p:cNvPr id="527" name="Google Shape;527;p25"/>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28" name="Google Shape;528;p25"/>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529" name="Google Shape;529;p25"/>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Diseño de la molécula bioactiva</a:t>
            </a:r>
            <a:endParaRPr sz="2800">
              <a:solidFill>
                <a:schemeClr val="dk1"/>
              </a:solidFill>
              <a:latin typeface="Calibri"/>
              <a:ea typeface="Calibri"/>
              <a:cs typeface="Calibri"/>
              <a:sym typeface="Calibri"/>
            </a:endParaRPr>
          </a:p>
        </p:txBody>
      </p:sp>
      <p:sp>
        <p:nvSpPr>
          <p:cNvPr id="530" name="Google Shape;530;p25"/>
          <p:cNvSpPr txBox="1"/>
          <p:nvPr/>
        </p:nvSpPr>
        <p:spPr>
          <a:xfrm>
            <a:off x="625700" y="4800600"/>
            <a:ext cx="4157100" cy="19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t>Zhiran Ju, Mingzhi Su, Jongki Hong, Eun La Kim, Jee H. Jung,</a:t>
            </a:r>
            <a:endParaRPr sz="1200"/>
          </a:p>
          <a:p>
            <a:pPr indent="0" lvl="0" marL="0" rtl="0" algn="l">
              <a:spcBef>
                <a:spcPts val="0"/>
              </a:spcBef>
              <a:spcAft>
                <a:spcPts val="0"/>
              </a:spcAft>
              <a:buClr>
                <a:schemeClr val="dk1"/>
              </a:buClr>
              <a:buSzPts val="1100"/>
              <a:buFont typeface="Arial"/>
              <a:buNone/>
            </a:pPr>
            <a:r>
              <a:rPr lang="en-US" sz="1200"/>
              <a:t>Anti-inflammatory effects of an optimized PPAR-γ agonist via NF-κB pathway inhibition,</a:t>
            </a:r>
            <a:endParaRPr sz="1200"/>
          </a:p>
          <a:p>
            <a:pPr indent="0" lvl="0" marL="0" rtl="0" algn="l">
              <a:spcBef>
                <a:spcPts val="0"/>
              </a:spcBef>
              <a:spcAft>
                <a:spcPts val="0"/>
              </a:spcAft>
              <a:buClr>
                <a:schemeClr val="dk1"/>
              </a:buClr>
              <a:buSzPts val="1100"/>
              <a:buFont typeface="Arial"/>
              <a:buNone/>
            </a:pPr>
            <a:r>
              <a:rPr lang="en-US" sz="1200"/>
              <a:t>Bioorganic Chemistry,</a:t>
            </a:r>
            <a:endParaRPr sz="1200"/>
          </a:p>
          <a:p>
            <a:pPr indent="0" lvl="0" marL="0" rtl="0" algn="l">
              <a:spcBef>
                <a:spcPts val="0"/>
              </a:spcBef>
              <a:spcAft>
                <a:spcPts val="0"/>
              </a:spcAft>
              <a:buClr>
                <a:schemeClr val="dk1"/>
              </a:buClr>
              <a:buSzPts val="1100"/>
              <a:buFont typeface="Arial"/>
              <a:buNone/>
            </a:pPr>
            <a:r>
              <a:rPr lang="en-US" sz="1200"/>
              <a:t>Volume 96,</a:t>
            </a:r>
            <a:endParaRPr sz="1200"/>
          </a:p>
          <a:p>
            <a:pPr indent="0" lvl="0" marL="0" rtl="0" algn="l">
              <a:spcBef>
                <a:spcPts val="0"/>
              </a:spcBef>
              <a:spcAft>
                <a:spcPts val="0"/>
              </a:spcAft>
              <a:buClr>
                <a:schemeClr val="dk1"/>
              </a:buClr>
              <a:buSzPts val="1100"/>
              <a:buFont typeface="Arial"/>
              <a:buNone/>
            </a:pPr>
            <a:r>
              <a:rPr lang="en-US" sz="1200"/>
              <a:t>2020,</a:t>
            </a:r>
            <a:endParaRPr sz="1200"/>
          </a:p>
          <a:p>
            <a:pPr indent="0" lvl="0" marL="0" rtl="0" algn="l">
              <a:spcBef>
                <a:spcPts val="0"/>
              </a:spcBef>
              <a:spcAft>
                <a:spcPts val="0"/>
              </a:spcAft>
              <a:buClr>
                <a:schemeClr val="dk1"/>
              </a:buClr>
              <a:buSzPts val="1100"/>
              <a:buFont typeface="Arial"/>
              <a:buNone/>
            </a:pPr>
            <a:r>
              <a:rPr lang="en-US" sz="1200"/>
              <a:t>103611,</a:t>
            </a:r>
            <a:endParaRPr sz="1200"/>
          </a:p>
          <a:p>
            <a:pPr indent="0" lvl="0" marL="0" rtl="0" algn="l">
              <a:spcBef>
                <a:spcPts val="0"/>
              </a:spcBef>
              <a:spcAft>
                <a:spcPts val="0"/>
              </a:spcAft>
              <a:buClr>
                <a:schemeClr val="dk1"/>
              </a:buClr>
              <a:buSzPts val="1100"/>
              <a:buFont typeface="Arial"/>
              <a:buNone/>
            </a:pPr>
            <a:r>
              <a:rPr lang="en-US" sz="1200"/>
              <a:t>ISSN 0045-2068,</a:t>
            </a:r>
            <a:endParaRPr sz="1200"/>
          </a:p>
          <a:p>
            <a:pPr indent="0" lvl="0" marL="0" rtl="0" algn="l">
              <a:spcBef>
                <a:spcPts val="0"/>
              </a:spcBef>
              <a:spcAft>
                <a:spcPts val="0"/>
              </a:spcAft>
              <a:buClr>
                <a:schemeClr val="dk1"/>
              </a:buClr>
              <a:buSzPts val="1100"/>
              <a:buFont typeface="Arial"/>
              <a:buNone/>
            </a:pPr>
            <a:r>
              <a:rPr lang="en-US" sz="1200"/>
              <a:t>https://doi.org/10.1016/j.bioorg.2020.103611.</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6"/>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37" name="Google Shape;537;p26"/>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538" name="Google Shape;538;p26"/>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539" name="Google Shape;539;p26"/>
          <p:cNvSpPr/>
          <p:nvPr/>
        </p:nvSpPr>
        <p:spPr>
          <a:xfrm>
            <a:off x="325625" y="990150"/>
            <a:ext cx="11303700" cy="8970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0" name="Google Shape;540;p26"/>
          <p:cNvSpPr txBox="1"/>
          <p:nvPr/>
        </p:nvSpPr>
        <p:spPr>
          <a:xfrm>
            <a:off x="425300" y="1159500"/>
            <a:ext cx="11204100" cy="7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chemeClr val="lt1"/>
                </a:solidFill>
              </a:rPr>
              <a:t>Partiendo de los descubrimientos de la diapositiva anterior, proponemos una serie de modificaciones que se pueden probar para testar si mejoran la actividad de la pioglitazona</a:t>
            </a:r>
            <a:endParaRPr b="1" sz="2000">
              <a:solidFill>
                <a:schemeClr val="lt1"/>
              </a:solidFill>
            </a:endParaRPr>
          </a:p>
        </p:txBody>
      </p:sp>
      <p:graphicFrame>
        <p:nvGraphicFramePr>
          <p:cNvPr id="541" name="Google Shape;541;p26"/>
          <p:cNvGraphicFramePr/>
          <p:nvPr/>
        </p:nvGraphicFramePr>
        <p:xfrm>
          <a:off x="520163" y="2319000"/>
          <a:ext cx="3000000" cy="3000000"/>
        </p:xfrm>
        <a:graphic>
          <a:graphicData uri="http://schemas.openxmlformats.org/drawingml/2006/table">
            <a:tbl>
              <a:tblPr>
                <a:noFill/>
                <a:tableStyleId>{BC0692C9-B0F6-42FF-81D5-ED176E4AA5D7}</a:tableStyleId>
              </a:tblPr>
              <a:tblGrid>
                <a:gridCol w="1869725"/>
                <a:gridCol w="1851525"/>
                <a:gridCol w="2287175"/>
                <a:gridCol w="1996750"/>
                <a:gridCol w="3104050"/>
              </a:tblGrid>
              <a:tr h="676725">
                <a:tc>
                  <a:txBody>
                    <a:bodyPr/>
                    <a:lstStyle/>
                    <a:p>
                      <a:pPr indent="0" lvl="0" marL="63500" marR="63500" rtl="0" algn="l">
                        <a:lnSpc>
                          <a:spcPct val="115000"/>
                        </a:lnSpc>
                        <a:spcBef>
                          <a:spcPts val="1200"/>
                        </a:spcBef>
                        <a:spcAft>
                          <a:spcPts val="0"/>
                        </a:spcAft>
                        <a:buNone/>
                      </a:pPr>
                      <a:r>
                        <a:rPr lang="en-US" sz="1300"/>
                        <a:t>Compuesto</a:t>
                      </a:r>
                      <a:endParaRPr sz="1300"/>
                    </a:p>
                  </a:txBody>
                  <a:tcPr marT="0" marB="0" marR="63500" marL="63500">
                    <a:lnL cap="flat" cmpd="sng" w="127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Grupo polar</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Linker</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Cadena apolar</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Cadena aromática</a:t>
                      </a:r>
                      <a:endParaRPr sz="1300"/>
                    </a:p>
                  </a:txBody>
                  <a:tcPr marT="0" marB="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76725">
                <a:tc>
                  <a:txBody>
                    <a:bodyPr/>
                    <a:lstStyle/>
                    <a:p>
                      <a:pPr indent="0" lvl="0" marL="63500" marR="63500" rtl="0" algn="l">
                        <a:lnSpc>
                          <a:spcPct val="115000"/>
                        </a:lnSpc>
                        <a:spcBef>
                          <a:spcPts val="1200"/>
                        </a:spcBef>
                        <a:spcAft>
                          <a:spcPts val="0"/>
                        </a:spcAft>
                        <a:buNone/>
                      </a:pPr>
                      <a:r>
                        <a:rPr lang="en-US" sz="1300"/>
                        <a:t>1</a:t>
                      </a:r>
                      <a:endParaRPr sz="1300"/>
                    </a:p>
                  </a:txBody>
                  <a:tcPr marT="0" marB="0" marR="63500" marL="63500">
                    <a:lnL cap="flat" cmpd="sng" w="127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TZD</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Doble enlace</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Ciclopentano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a:t>
                      </a:r>
                      <a:endParaRPr sz="1300"/>
                    </a:p>
                  </a:txBody>
                  <a:tcPr marT="0" marB="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76725">
                <a:tc>
                  <a:txBody>
                    <a:bodyPr/>
                    <a:lstStyle/>
                    <a:p>
                      <a:pPr indent="0" lvl="0" marL="63500" marR="63500" rtl="0" algn="l">
                        <a:lnSpc>
                          <a:spcPct val="115000"/>
                        </a:lnSpc>
                        <a:spcBef>
                          <a:spcPts val="1200"/>
                        </a:spcBef>
                        <a:spcAft>
                          <a:spcPts val="0"/>
                        </a:spcAft>
                        <a:buNone/>
                      </a:pPr>
                      <a:r>
                        <a:rPr lang="en-US" sz="1300"/>
                        <a:t>2</a:t>
                      </a:r>
                      <a:endParaRPr sz="1300"/>
                    </a:p>
                  </a:txBody>
                  <a:tcPr marT="0" marB="0" marR="63500" marL="63500">
                    <a:lnL cap="flat" cmpd="sng" w="127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TZD</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Doble enlace</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Benceno para-bromo-sustituido</a:t>
                      </a:r>
                      <a:endParaRPr sz="1300"/>
                    </a:p>
                  </a:txBody>
                  <a:tcPr marT="0" marB="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76725">
                <a:tc>
                  <a:txBody>
                    <a:bodyPr/>
                    <a:lstStyle/>
                    <a:p>
                      <a:pPr indent="0" lvl="0" marL="63500" marR="63500" rtl="0" algn="l">
                        <a:lnSpc>
                          <a:spcPct val="115000"/>
                        </a:lnSpc>
                        <a:spcBef>
                          <a:spcPts val="1200"/>
                        </a:spcBef>
                        <a:spcAft>
                          <a:spcPts val="0"/>
                        </a:spcAft>
                        <a:buNone/>
                      </a:pPr>
                      <a:r>
                        <a:rPr lang="en-US" sz="1300"/>
                        <a:t>3</a:t>
                      </a:r>
                      <a:endParaRPr sz="1300"/>
                    </a:p>
                  </a:txBody>
                  <a:tcPr marT="0" marB="0" marR="63500" marL="63500">
                    <a:lnL cap="flat" cmpd="sng" w="127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TZD</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Doble enlace</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Ciclopentano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Benceno para-bromo-sustituido</a:t>
                      </a:r>
                      <a:endParaRPr sz="1300"/>
                    </a:p>
                  </a:txBody>
                  <a:tcPr marT="0" marB="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76725">
                <a:tc>
                  <a:txBody>
                    <a:bodyPr/>
                    <a:lstStyle/>
                    <a:p>
                      <a:pPr indent="0" lvl="0" marL="63500" marR="63500" rtl="0" algn="l">
                        <a:lnSpc>
                          <a:spcPct val="115000"/>
                        </a:lnSpc>
                        <a:spcBef>
                          <a:spcPts val="1200"/>
                        </a:spcBef>
                        <a:spcAft>
                          <a:spcPts val="0"/>
                        </a:spcAft>
                        <a:buNone/>
                      </a:pPr>
                      <a:r>
                        <a:rPr lang="en-US" sz="1300"/>
                        <a:t>4</a:t>
                      </a:r>
                      <a:endParaRPr sz="1300"/>
                    </a:p>
                  </a:txBody>
                  <a:tcPr marT="0" marB="0" marR="63500" marL="63500">
                    <a:lnL cap="flat" cmpd="sng" w="127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TZD</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Doble enlace</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Ciclopentano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Benceno para-bromo-sustituido</a:t>
                      </a:r>
                      <a:endParaRPr sz="1300"/>
                    </a:p>
                  </a:txBody>
                  <a:tcPr marT="0" marB="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76725">
                <a:tc>
                  <a:txBody>
                    <a:bodyPr/>
                    <a:lstStyle/>
                    <a:p>
                      <a:pPr indent="0" lvl="0" marL="63500" marR="63500" rtl="0" algn="l">
                        <a:lnSpc>
                          <a:spcPct val="115000"/>
                        </a:lnSpc>
                        <a:spcBef>
                          <a:spcPts val="1200"/>
                        </a:spcBef>
                        <a:spcAft>
                          <a:spcPts val="0"/>
                        </a:spcAft>
                        <a:buNone/>
                      </a:pPr>
                      <a:r>
                        <a:rPr lang="en-US" sz="1300"/>
                        <a:t>5</a:t>
                      </a:r>
                      <a:endParaRPr sz="1300"/>
                    </a:p>
                  </a:txBody>
                  <a:tcPr marT="0" marB="0" marR="63500" marL="63500">
                    <a:lnL cap="flat" cmpd="sng" w="127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TZD</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Metoxibenceno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Ciclopentano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a:t>
                      </a:r>
                      <a:endParaRPr sz="1300"/>
                    </a:p>
                  </a:txBody>
                  <a:tcPr marT="0" marB="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42" name="Google Shape;542;p26"/>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43" name="Google Shape;543;p26"/>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544" name="Google Shape;544;p26"/>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545" name="Google Shape;545;p26"/>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46" name="Google Shape;546;p26"/>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547" name="Google Shape;547;p26"/>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Diseño de la molécula bioactiva</a:t>
            </a:r>
            <a:endParaRPr sz="2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27"/>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54" name="Google Shape;554;p27"/>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555" name="Google Shape;555;p27"/>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graphicFrame>
        <p:nvGraphicFramePr>
          <p:cNvPr id="556" name="Google Shape;556;p27"/>
          <p:cNvGraphicFramePr/>
          <p:nvPr/>
        </p:nvGraphicFramePr>
        <p:xfrm>
          <a:off x="228588" y="929875"/>
          <a:ext cx="3000000" cy="3000000"/>
        </p:xfrm>
        <a:graphic>
          <a:graphicData uri="http://schemas.openxmlformats.org/drawingml/2006/table">
            <a:tbl>
              <a:tblPr>
                <a:noFill/>
                <a:tableStyleId>{BC0692C9-B0F6-42FF-81D5-ED176E4AA5D7}</a:tableStyleId>
              </a:tblPr>
              <a:tblGrid>
                <a:gridCol w="1976175"/>
                <a:gridCol w="1956975"/>
                <a:gridCol w="2417425"/>
                <a:gridCol w="2110475"/>
                <a:gridCol w="3280825"/>
              </a:tblGrid>
              <a:tr h="999000">
                <a:tc>
                  <a:txBody>
                    <a:bodyPr/>
                    <a:lstStyle/>
                    <a:p>
                      <a:pPr indent="0" lvl="0" marL="63500" marR="63500" rtl="0" algn="l">
                        <a:lnSpc>
                          <a:spcPct val="115000"/>
                        </a:lnSpc>
                        <a:spcBef>
                          <a:spcPts val="1200"/>
                        </a:spcBef>
                        <a:spcAft>
                          <a:spcPts val="0"/>
                        </a:spcAft>
                        <a:buNone/>
                      </a:pPr>
                      <a:r>
                        <a:rPr lang="en-US" sz="1300"/>
                        <a:t>6</a:t>
                      </a:r>
                      <a:endParaRPr sz="1300"/>
                    </a:p>
                  </a:txBody>
                  <a:tcPr marT="0" marB="0" marR="63500" marL="63500">
                    <a:lnL cap="flat" cmpd="sng" w="127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TZD</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Metoxibenceno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Benceno-para-bromo-sustituido</a:t>
                      </a:r>
                      <a:endParaRPr sz="1300"/>
                    </a:p>
                  </a:txBody>
                  <a:tcPr marT="0" marB="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60100">
                <a:tc>
                  <a:txBody>
                    <a:bodyPr/>
                    <a:lstStyle/>
                    <a:p>
                      <a:pPr indent="0" lvl="0" marL="63500" marR="63500" rtl="0" algn="l">
                        <a:lnSpc>
                          <a:spcPct val="115000"/>
                        </a:lnSpc>
                        <a:spcBef>
                          <a:spcPts val="1200"/>
                        </a:spcBef>
                        <a:spcAft>
                          <a:spcPts val="0"/>
                        </a:spcAft>
                        <a:buNone/>
                      </a:pPr>
                      <a:r>
                        <a:rPr lang="en-US" sz="1300"/>
                        <a:t>7</a:t>
                      </a:r>
                      <a:endParaRPr sz="1300"/>
                    </a:p>
                  </a:txBody>
                  <a:tcPr marT="0" marB="0" marR="63500" marL="63500">
                    <a:lnL cap="flat" cmpd="sng" w="127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TZD</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Metoxibenceno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Ciclopentano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Benceno-para-bromo-sustituido</a:t>
                      </a:r>
                      <a:endParaRPr sz="1300"/>
                    </a:p>
                  </a:txBody>
                  <a:tcPr marT="0" marB="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60100">
                <a:tc>
                  <a:txBody>
                    <a:bodyPr/>
                    <a:lstStyle/>
                    <a:p>
                      <a:pPr indent="0" lvl="0" marL="63500" marR="63500" rtl="0" algn="l">
                        <a:lnSpc>
                          <a:spcPct val="115000"/>
                        </a:lnSpc>
                        <a:spcBef>
                          <a:spcPts val="1200"/>
                        </a:spcBef>
                        <a:spcAft>
                          <a:spcPts val="0"/>
                        </a:spcAft>
                        <a:buNone/>
                      </a:pPr>
                      <a:r>
                        <a:rPr lang="en-US" sz="1300"/>
                        <a:t>8</a:t>
                      </a:r>
                      <a:endParaRPr sz="1300"/>
                    </a:p>
                  </a:txBody>
                  <a:tcPr marT="0" marB="0" marR="63500" marL="63500">
                    <a:lnL cap="flat" cmpd="sng" w="127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Grupo ester/amida</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Doble enlace</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Ciclopentano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a:t>
                      </a:r>
                      <a:endParaRPr sz="1300"/>
                    </a:p>
                  </a:txBody>
                  <a:tcPr marT="0" marB="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60100">
                <a:tc>
                  <a:txBody>
                    <a:bodyPr/>
                    <a:lstStyle/>
                    <a:p>
                      <a:pPr indent="0" lvl="0" marL="63500" marR="63500" rtl="0" algn="l">
                        <a:lnSpc>
                          <a:spcPct val="115000"/>
                        </a:lnSpc>
                        <a:spcBef>
                          <a:spcPts val="1200"/>
                        </a:spcBef>
                        <a:spcAft>
                          <a:spcPts val="0"/>
                        </a:spcAft>
                        <a:buNone/>
                      </a:pPr>
                      <a:r>
                        <a:rPr lang="en-US" sz="1300"/>
                        <a:t>9</a:t>
                      </a:r>
                      <a:endParaRPr sz="1300"/>
                    </a:p>
                  </a:txBody>
                  <a:tcPr marT="0" marB="0" marR="63500" marL="63500">
                    <a:lnL cap="flat" cmpd="sng" w="127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Grupo ester/amida</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Doble enlace</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Benceno-para-bromo-sustituido</a:t>
                      </a:r>
                      <a:endParaRPr sz="1300"/>
                    </a:p>
                  </a:txBody>
                  <a:tcPr marT="0" marB="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60100">
                <a:tc>
                  <a:txBody>
                    <a:bodyPr/>
                    <a:lstStyle/>
                    <a:p>
                      <a:pPr indent="0" lvl="0" marL="63500" marR="63500" rtl="0" algn="l">
                        <a:lnSpc>
                          <a:spcPct val="115000"/>
                        </a:lnSpc>
                        <a:spcBef>
                          <a:spcPts val="1200"/>
                        </a:spcBef>
                        <a:spcAft>
                          <a:spcPts val="0"/>
                        </a:spcAft>
                        <a:buNone/>
                      </a:pPr>
                      <a:r>
                        <a:rPr lang="en-US" sz="1300"/>
                        <a:t>10</a:t>
                      </a:r>
                      <a:endParaRPr sz="1300"/>
                    </a:p>
                  </a:txBody>
                  <a:tcPr marT="0" marB="0" marR="63500" marL="63500">
                    <a:lnL cap="flat" cmpd="sng" w="127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Grupo ester/amida</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Doble enlace</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Ciclopentano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Benceno-para-bromo-sustituido</a:t>
                      </a:r>
                      <a:endParaRPr sz="1300"/>
                    </a:p>
                  </a:txBody>
                  <a:tcPr marT="0" marB="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60100">
                <a:tc>
                  <a:txBody>
                    <a:bodyPr/>
                    <a:lstStyle/>
                    <a:p>
                      <a:pPr indent="0" lvl="0" marL="63500" marR="63500" rtl="0" algn="l">
                        <a:lnSpc>
                          <a:spcPct val="115000"/>
                        </a:lnSpc>
                        <a:spcBef>
                          <a:spcPts val="1200"/>
                        </a:spcBef>
                        <a:spcAft>
                          <a:spcPts val="0"/>
                        </a:spcAft>
                        <a:buNone/>
                      </a:pPr>
                      <a:r>
                        <a:rPr lang="en-US" sz="1300"/>
                        <a:t>11</a:t>
                      </a:r>
                      <a:endParaRPr sz="1300"/>
                    </a:p>
                  </a:txBody>
                  <a:tcPr marT="0" marB="0" marR="63500" marL="63500">
                    <a:lnL cap="flat" cmpd="sng" w="127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Grupo ester/amida</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Metoxibenceno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Ciclopentano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a:t>
                      </a:r>
                      <a:endParaRPr sz="1300"/>
                    </a:p>
                  </a:txBody>
                  <a:tcPr marT="0" marB="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60100">
                <a:tc>
                  <a:txBody>
                    <a:bodyPr/>
                    <a:lstStyle/>
                    <a:p>
                      <a:pPr indent="0" lvl="0" marL="63500" marR="63500" rtl="0" algn="l">
                        <a:lnSpc>
                          <a:spcPct val="115000"/>
                        </a:lnSpc>
                        <a:spcBef>
                          <a:spcPts val="1200"/>
                        </a:spcBef>
                        <a:spcAft>
                          <a:spcPts val="0"/>
                        </a:spcAft>
                        <a:buNone/>
                      </a:pPr>
                      <a:r>
                        <a:rPr lang="en-US" sz="1300"/>
                        <a:t>12</a:t>
                      </a:r>
                      <a:endParaRPr sz="1300"/>
                    </a:p>
                  </a:txBody>
                  <a:tcPr marT="0" marB="0" marR="63500" marL="63500">
                    <a:lnL cap="flat" cmpd="sng" w="127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Grupo ester/amida</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Metoxibenceno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Benceno-para-bromo-sustituido</a:t>
                      </a:r>
                      <a:endParaRPr sz="1300"/>
                    </a:p>
                  </a:txBody>
                  <a:tcPr marT="0" marB="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60100">
                <a:tc>
                  <a:txBody>
                    <a:bodyPr/>
                    <a:lstStyle/>
                    <a:p>
                      <a:pPr indent="0" lvl="0" marL="63500" marR="63500" rtl="0" algn="l">
                        <a:lnSpc>
                          <a:spcPct val="115000"/>
                        </a:lnSpc>
                        <a:spcBef>
                          <a:spcPts val="1200"/>
                        </a:spcBef>
                        <a:spcAft>
                          <a:spcPts val="0"/>
                        </a:spcAft>
                        <a:buNone/>
                      </a:pPr>
                      <a:r>
                        <a:rPr lang="en-US" sz="1300"/>
                        <a:t>13</a:t>
                      </a:r>
                      <a:endParaRPr sz="1300"/>
                    </a:p>
                  </a:txBody>
                  <a:tcPr marT="0" marB="0" marR="63500" marL="63500">
                    <a:lnL cap="flat" cmpd="sng" w="127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Grupo ester/amida</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Metoxibenceno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Ciclopentano</a:t>
                      </a:r>
                      <a:endParaRPr sz="1300"/>
                    </a:p>
                  </a:txBody>
                  <a:tcPr marT="0" marB="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3500" marR="63500" rtl="0" algn="l">
                        <a:lnSpc>
                          <a:spcPct val="115000"/>
                        </a:lnSpc>
                        <a:spcBef>
                          <a:spcPts val="1200"/>
                        </a:spcBef>
                        <a:spcAft>
                          <a:spcPts val="0"/>
                        </a:spcAft>
                        <a:buNone/>
                      </a:pPr>
                      <a:r>
                        <a:rPr lang="en-US" sz="1300"/>
                        <a:t>Benceno-para-bromo-sustituido</a:t>
                      </a:r>
                      <a:endParaRPr sz="1300"/>
                    </a:p>
                  </a:txBody>
                  <a:tcPr marT="0" marB="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57" name="Google Shape;557;p27"/>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58" name="Google Shape;558;p27"/>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559" name="Google Shape;559;p27"/>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560" name="Google Shape;560;p27"/>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61" name="Google Shape;561;p27"/>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562" name="Google Shape;562;p27"/>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Diseño de la molécula bioactiva</a:t>
            </a:r>
            <a:endParaRPr sz="2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28"/>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69" name="Google Shape;569;p28"/>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570" name="Google Shape;570;p28"/>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pic>
        <p:nvPicPr>
          <p:cNvPr id="571" name="Google Shape;571;p28"/>
          <p:cNvPicPr preferRelativeResize="0"/>
          <p:nvPr/>
        </p:nvPicPr>
        <p:blipFill>
          <a:blip r:embed="rId4">
            <a:alphaModFix/>
          </a:blip>
          <a:stretch>
            <a:fillRect/>
          </a:stretch>
        </p:blipFill>
        <p:spPr>
          <a:xfrm>
            <a:off x="777250" y="1228750"/>
            <a:ext cx="3293320" cy="3569200"/>
          </a:xfrm>
          <a:prstGeom prst="rect">
            <a:avLst/>
          </a:prstGeom>
          <a:noFill/>
          <a:ln>
            <a:noFill/>
          </a:ln>
        </p:spPr>
      </p:pic>
      <p:pic>
        <p:nvPicPr>
          <p:cNvPr id="572" name="Google Shape;572;p28"/>
          <p:cNvPicPr preferRelativeResize="0"/>
          <p:nvPr/>
        </p:nvPicPr>
        <p:blipFill>
          <a:blip r:embed="rId5">
            <a:alphaModFix/>
          </a:blip>
          <a:stretch>
            <a:fillRect/>
          </a:stretch>
        </p:blipFill>
        <p:spPr>
          <a:xfrm>
            <a:off x="4812618" y="1500394"/>
            <a:ext cx="3293325" cy="3025918"/>
          </a:xfrm>
          <a:prstGeom prst="rect">
            <a:avLst/>
          </a:prstGeom>
          <a:noFill/>
          <a:ln>
            <a:noFill/>
          </a:ln>
        </p:spPr>
      </p:pic>
      <p:pic>
        <p:nvPicPr>
          <p:cNvPr id="573" name="Google Shape;573;p28"/>
          <p:cNvPicPr preferRelativeResize="0"/>
          <p:nvPr/>
        </p:nvPicPr>
        <p:blipFill>
          <a:blip r:embed="rId6">
            <a:alphaModFix/>
          </a:blip>
          <a:stretch>
            <a:fillRect/>
          </a:stretch>
        </p:blipFill>
        <p:spPr>
          <a:xfrm>
            <a:off x="8209855" y="1560093"/>
            <a:ext cx="3810725" cy="2427475"/>
          </a:xfrm>
          <a:prstGeom prst="rect">
            <a:avLst/>
          </a:prstGeom>
          <a:noFill/>
          <a:ln>
            <a:noFill/>
          </a:ln>
        </p:spPr>
      </p:pic>
      <p:sp>
        <p:nvSpPr>
          <p:cNvPr id="574" name="Google Shape;574;p28"/>
          <p:cNvSpPr txBox="1"/>
          <p:nvPr/>
        </p:nvSpPr>
        <p:spPr>
          <a:xfrm>
            <a:off x="1279088" y="4617825"/>
            <a:ext cx="22290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Tiazolindinediona</a:t>
            </a:r>
            <a:endParaRPr sz="1800"/>
          </a:p>
        </p:txBody>
      </p:sp>
      <p:sp>
        <p:nvSpPr>
          <p:cNvPr id="575" name="Google Shape;575;p28"/>
          <p:cNvSpPr txBox="1"/>
          <p:nvPr/>
        </p:nvSpPr>
        <p:spPr>
          <a:xfrm>
            <a:off x="8847988" y="4498988"/>
            <a:ext cx="22290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Grupo ester</a:t>
            </a:r>
            <a:endParaRPr sz="1800"/>
          </a:p>
        </p:txBody>
      </p:sp>
      <p:sp>
        <p:nvSpPr>
          <p:cNvPr id="576" name="Google Shape;576;p28"/>
          <p:cNvSpPr txBox="1"/>
          <p:nvPr/>
        </p:nvSpPr>
        <p:spPr>
          <a:xfrm>
            <a:off x="4839738" y="4544750"/>
            <a:ext cx="26766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Grupo amida</a:t>
            </a:r>
            <a:endParaRPr sz="1800"/>
          </a:p>
        </p:txBody>
      </p:sp>
      <p:sp>
        <p:nvSpPr>
          <p:cNvPr id="577" name="Google Shape;577;p28"/>
          <p:cNvSpPr/>
          <p:nvPr/>
        </p:nvSpPr>
        <p:spPr>
          <a:xfrm>
            <a:off x="542400" y="5609175"/>
            <a:ext cx="11271300" cy="8532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8" name="Google Shape;578;p28"/>
          <p:cNvSpPr txBox="1"/>
          <p:nvPr/>
        </p:nvSpPr>
        <p:spPr>
          <a:xfrm>
            <a:off x="721000" y="5767925"/>
            <a:ext cx="106164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rPr>
              <a:t>Farmacóforo: grupo polar con donador de enlaces de hidrógeno</a:t>
            </a:r>
            <a:endParaRPr sz="1800">
              <a:solidFill>
                <a:schemeClr val="lt1"/>
              </a:solidFill>
            </a:endParaRPr>
          </a:p>
        </p:txBody>
      </p:sp>
      <p:sp>
        <p:nvSpPr>
          <p:cNvPr id="579" name="Google Shape;579;p28"/>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80" name="Google Shape;580;p28"/>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581" name="Google Shape;581;p28"/>
          <p:cNvSpPr/>
          <p:nvPr/>
        </p:nvSpPr>
        <p:spPr>
          <a:xfrm>
            <a:off x="857850" y="14625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Ensayos de cambio de fenotipo</a:t>
            </a:r>
            <a:endParaRPr sz="2200">
              <a:solidFill>
                <a:schemeClr val="dk1"/>
              </a:solidFill>
              <a:latin typeface="Calibri"/>
              <a:ea typeface="Calibri"/>
              <a:cs typeface="Calibri"/>
              <a:sym typeface="Calibri"/>
            </a:endParaRPr>
          </a:p>
        </p:txBody>
      </p:sp>
      <p:sp>
        <p:nvSpPr>
          <p:cNvPr id="582" name="Google Shape;582;p28"/>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83" name="Google Shape;583;p28"/>
          <p:cNvPicPr preferRelativeResize="0"/>
          <p:nvPr/>
        </p:nvPicPr>
        <p:blipFill rotWithShape="1">
          <a:blip r:embed="rId3">
            <a:alphaModFix/>
          </a:blip>
          <a:srcRect b="0" l="0" r="0" t="0"/>
          <a:stretch/>
        </p:blipFill>
        <p:spPr>
          <a:xfrm>
            <a:off x="228600" y="182880"/>
            <a:ext cx="548640" cy="365760"/>
          </a:xfrm>
          <a:prstGeom prst="rect">
            <a:avLst/>
          </a:prstGeom>
          <a:noFill/>
          <a:ln>
            <a:noFill/>
          </a:ln>
        </p:spPr>
      </p:pic>
      <p:sp>
        <p:nvSpPr>
          <p:cNvPr id="584" name="Google Shape;584;p28"/>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585" name="Google Shape;585;p28"/>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86" name="Google Shape;586;p28"/>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587" name="Google Shape;587;p28"/>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Diseño de la molécula bioactiva</a:t>
            </a:r>
            <a:endParaRPr sz="2800">
              <a:solidFill>
                <a:schemeClr val="dk1"/>
              </a:solidFill>
              <a:latin typeface="Calibri"/>
              <a:ea typeface="Calibri"/>
              <a:cs typeface="Calibri"/>
              <a:sym typeface="Calibri"/>
            </a:endParaRPr>
          </a:p>
        </p:txBody>
      </p:sp>
      <p:sp>
        <p:nvSpPr>
          <p:cNvPr id="588" name="Google Shape;588;p28"/>
          <p:cNvSpPr txBox="1"/>
          <p:nvPr/>
        </p:nvSpPr>
        <p:spPr>
          <a:xfrm>
            <a:off x="1488250" y="5154100"/>
            <a:ext cx="9092100" cy="36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Figuras obtenidas de Wikipedia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29"/>
          <p:cNvSpPr/>
          <p:nvPr/>
        </p:nvSpPr>
        <p:spPr>
          <a:xfrm>
            <a:off x="363800" y="1005425"/>
            <a:ext cx="11727600" cy="7497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5" name="Google Shape;595;p29"/>
          <p:cNvSpPr txBox="1"/>
          <p:nvPr/>
        </p:nvSpPr>
        <p:spPr>
          <a:xfrm>
            <a:off x="482875" y="1124475"/>
            <a:ext cx="11310900" cy="5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rPr>
              <a:t>Tras las modificaciones:  HTS (Fret), Ruptura del bucle aromático, apoptosis y ciclo celular</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1800">
              <a:solidFill>
                <a:schemeClr val="lt1"/>
              </a:solidFill>
            </a:endParaRPr>
          </a:p>
        </p:txBody>
      </p:sp>
      <p:pic>
        <p:nvPicPr>
          <p:cNvPr id="596" name="Google Shape;596;p29"/>
          <p:cNvPicPr preferRelativeResize="0"/>
          <p:nvPr/>
        </p:nvPicPr>
        <p:blipFill>
          <a:blip r:embed="rId3">
            <a:alphaModFix/>
          </a:blip>
          <a:stretch>
            <a:fillRect/>
          </a:stretch>
        </p:blipFill>
        <p:spPr>
          <a:xfrm>
            <a:off x="228601" y="2540647"/>
            <a:ext cx="11565175" cy="3520953"/>
          </a:xfrm>
          <a:prstGeom prst="rect">
            <a:avLst/>
          </a:prstGeom>
          <a:noFill/>
          <a:ln>
            <a:noFill/>
          </a:ln>
        </p:spPr>
      </p:pic>
      <p:sp>
        <p:nvSpPr>
          <p:cNvPr id="597" name="Google Shape;597;p29"/>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98" name="Google Shape;598;p29"/>
          <p:cNvPicPr preferRelativeResize="0"/>
          <p:nvPr/>
        </p:nvPicPr>
        <p:blipFill rotWithShape="1">
          <a:blip r:embed="rId4">
            <a:alphaModFix/>
          </a:blip>
          <a:srcRect b="0" l="0" r="0" t="0"/>
          <a:stretch/>
        </p:blipFill>
        <p:spPr>
          <a:xfrm>
            <a:off x="228600" y="182880"/>
            <a:ext cx="548640" cy="365760"/>
          </a:xfrm>
          <a:prstGeom prst="rect">
            <a:avLst/>
          </a:prstGeom>
          <a:noFill/>
          <a:ln>
            <a:noFill/>
          </a:ln>
        </p:spPr>
      </p:pic>
      <p:sp>
        <p:nvSpPr>
          <p:cNvPr id="599" name="Google Shape;599;p29"/>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600" name="Google Shape;600;p29"/>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601" name="Google Shape;601;p29"/>
          <p:cNvPicPr preferRelativeResize="0"/>
          <p:nvPr/>
        </p:nvPicPr>
        <p:blipFill rotWithShape="1">
          <a:blip r:embed="rId4">
            <a:alphaModFix/>
          </a:blip>
          <a:srcRect b="0" l="0" r="0" t="0"/>
          <a:stretch/>
        </p:blipFill>
        <p:spPr>
          <a:xfrm>
            <a:off x="228600" y="182880"/>
            <a:ext cx="548640" cy="365760"/>
          </a:xfrm>
          <a:prstGeom prst="rect">
            <a:avLst/>
          </a:prstGeom>
          <a:noFill/>
          <a:ln>
            <a:noFill/>
          </a:ln>
        </p:spPr>
      </p:pic>
      <p:sp>
        <p:nvSpPr>
          <p:cNvPr id="602" name="Google Shape;602;p29"/>
          <p:cNvSpPr/>
          <p:nvPr/>
        </p:nvSpPr>
        <p:spPr>
          <a:xfrm>
            <a:off x="857850" y="14625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200">
                <a:solidFill>
                  <a:schemeClr val="lt1"/>
                </a:solidFill>
                <a:latin typeface="Calibri"/>
                <a:ea typeface="Calibri"/>
                <a:cs typeface="Calibri"/>
                <a:sym typeface="Calibri"/>
              </a:rPr>
              <a:t>Ensayos de cambio de fenotipo</a:t>
            </a:r>
            <a:endParaRPr sz="2200">
              <a:solidFill>
                <a:schemeClr val="dk1"/>
              </a:solidFill>
              <a:latin typeface="Calibri"/>
              <a:ea typeface="Calibri"/>
              <a:cs typeface="Calibri"/>
              <a:sym typeface="Calibri"/>
            </a:endParaRPr>
          </a:p>
        </p:txBody>
      </p:sp>
      <p:sp>
        <p:nvSpPr>
          <p:cNvPr id="603" name="Google Shape;603;p29"/>
          <p:cNvSpPr/>
          <p:nvPr/>
        </p:nvSpPr>
        <p:spPr>
          <a:xfrm>
            <a:off x="0" y="0"/>
            <a:ext cx="12189000" cy="749700"/>
          </a:xfrm>
          <a:prstGeom prst="rect">
            <a:avLst/>
          </a:prstGeom>
          <a:solidFill>
            <a:srgbClr val="0B1020"/>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604" name="Google Shape;604;p29"/>
          <p:cNvPicPr preferRelativeResize="0"/>
          <p:nvPr/>
        </p:nvPicPr>
        <p:blipFill rotWithShape="1">
          <a:blip r:embed="rId4">
            <a:alphaModFix/>
          </a:blip>
          <a:srcRect b="0" l="0" r="0" t="0"/>
          <a:stretch/>
        </p:blipFill>
        <p:spPr>
          <a:xfrm>
            <a:off x="228600" y="182880"/>
            <a:ext cx="548640" cy="365760"/>
          </a:xfrm>
          <a:prstGeom prst="rect">
            <a:avLst/>
          </a:prstGeom>
          <a:noFill/>
          <a:ln>
            <a:noFill/>
          </a:ln>
        </p:spPr>
      </p:pic>
      <p:sp>
        <p:nvSpPr>
          <p:cNvPr id="605" name="Google Shape;605;p29"/>
          <p:cNvSpPr/>
          <p:nvPr/>
        </p:nvSpPr>
        <p:spPr>
          <a:xfrm>
            <a:off x="914400"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Diseño de la molécula bioactiva</a:t>
            </a:r>
            <a:endParaRPr sz="2200">
              <a:solidFill>
                <a:schemeClr val="dk1"/>
              </a:solidFill>
              <a:latin typeface="Calibri"/>
              <a:ea typeface="Calibri"/>
              <a:cs typeface="Calibri"/>
              <a:sym typeface="Calibri"/>
            </a:endParaRPr>
          </a:p>
        </p:txBody>
      </p:sp>
      <p:sp>
        <p:nvSpPr>
          <p:cNvPr id="606" name="Google Shape;606;p29"/>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607" name="Google Shape;607;p29"/>
          <p:cNvPicPr preferRelativeResize="0"/>
          <p:nvPr/>
        </p:nvPicPr>
        <p:blipFill rotWithShape="1">
          <a:blip r:embed="rId4">
            <a:alphaModFix/>
          </a:blip>
          <a:srcRect b="0" l="0" r="0" t="0"/>
          <a:stretch/>
        </p:blipFill>
        <p:spPr>
          <a:xfrm>
            <a:off x="-45707" y="1"/>
            <a:ext cx="1124532" cy="749701"/>
          </a:xfrm>
          <a:prstGeom prst="rect">
            <a:avLst/>
          </a:prstGeom>
          <a:noFill/>
          <a:ln>
            <a:noFill/>
          </a:ln>
        </p:spPr>
      </p:pic>
      <p:sp>
        <p:nvSpPr>
          <p:cNvPr id="608" name="Google Shape;608;p29"/>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Diseño de la molécula bioactiva</a:t>
            </a:r>
            <a:endParaRPr sz="2800">
              <a:solidFill>
                <a:schemeClr val="dk1"/>
              </a:solidFill>
              <a:latin typeface="Calibri"/>
              <a:ea typeface="Calibri"/>
              <a:cs typeface="Calibri"/>
              <a:sym typeface="Calibri"/>
            </a:endParaRPr>
          </a:p>
        </p:txBody>
      </p:sp>
      <p:sp>
        <p:nvSpPr>
          <p:cNvPr id="609" name="Google Shape;609;p29"/>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Ensayos de cambio de fenotipo</a:t>
            </a:r>
            <a:endParaRPr sz="2000">
              <a:solidFill>
                <a:schemeClr val="lt1"/>
              </a:solidFill>
              <a:latin typeface="Calibri"/>
              <a:ea typeface="Calibri"/>
              <a:cs typeface="Calibri"/>
              <a:sym typeface="Calibri"/>
            </a:endParaRPr>
          </a:p>
        </p:txBody>
      </p:sp>
      <p:sp>
        <p:nvSpPr>
          <p:cNvPr id="610" name="Google Shape;610;p29"/>
          <p:cNvSpPr txBox="1"/>
          <p:nvPr/>
        </p:nvSpPr>
        <p:spPr>
          <a:xfrm>
            <a:off x="823675" y="6186350"/>
            <a:ext cx="104073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TR-FRET, obtenido de BMG LabTech</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30"/>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617" name="Google Shape;617;p30"/>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618" name="Google Shape;618;p30"/>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Conclusiones</a:t>
            </a:r>
            <a:endParaRPr sz="2200">
              <a:solidFill>
                <a:schemeClr val="dk1"/>
              </a:solidFill>
              <a:latin typeface="Calibri"/>
              <a:ea typeface="Calibri"/>
              <a:cs typeface="Calibri"/>
              <a:sym typeface="Calibri"/>
            </a:endParaRPr>
          </a:p>
        </p:txBody>
      </p:sp>
      <p:sp>
        <p:nvSpPr>
          <p:cNvPr id="619" name="Google Shape;619;p30"/>
          <p:cNvSpPr/>
          <p:nvPr/>
        </p:nvSpPr>
        <p:spPr>
          <a:xfrm>
            <a:off x="232200" y="956650"/>
            <a:ext cx="11727600" cy="7497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0" name="Google Shape;620;p30"/>
          <p:cNvSpPr txBox="1"/>
          <p:nvPr/>
        </p:nvSpPr>
        <p:spPr>
          <a:xfrm>
            <a:off x="351275" y="1075700"/>
            <a:ext cx="11608500" cy="5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rPr>
              <a:t>La endometriosis afecta a 190 MILLONES de mujeres, causando un  dolor INCAPACITANTE e INFERTILIDAD.</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1800">
              <a:solidFill>
                <a:schemeClr val="lt1"/>
              </a:solidFill>
            </a:endParaRPr>
          </a:p>
        </p:txBody>
      </p:sp>
      <p:sp>
        <p:nvSpPr>
          <p:cNvPr id="621" name="Google Shape;621;p30"/>
          <p:cNvSpPr/>
          <p:nvPr/>
        </p:nvSpPr>
        <p:spPr>
          <a:xfrm>
            <a:off x="230700" y="1913300"/>
            <a:ext cx="11727600" cy="7497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2" name="Google Shape;622;p30"/>
          <p:cNvSpPr txBox="1"/>
          <p:nvPr/>
        </p:nvSpPr>
        <p:spPr>
          <a:xfrm>
            <a:off x="349775" y="2032350"/>
            <a:ext cx="11310900" cy="5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rPr>
              <a:t>La activación de PPARγ induce la REGRESIÓN de las LESIONES sin suprimir la </a:t>
            </a:r>
            <a:r>
              <a:rPr lang="en-US" sz="1800">
                <a:solidFill>
                  <a:schemeClr val="lt1"/>
                </a:solidFill>
              </a:rPr>
              <a:t>OVULACIÓN.</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1800">
              <a:solidFill>
                <a:schemeClr val="lt1"/>
              </a:solidFill>
            </a:endParaRPr>
          </a:p>
        </p:txBody>
      </p:sp>
      <p:sp>
        <p:nvSpPr>
          <p:cNvPr id="623" name="Google Shape;623;p30"/>
          <p:cNvSpPr/>
          <p:nvPr/>
        </p:nvSpPr>
        <p:spPr>
          <a:xfrm>
            <a:off x="232200" y="2821175"/>
            <a:ext cx="11727600" cy="9501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4" name="Google Shape;624;p30"/>
          <p:cNvSpPr txBox="1"/>
          <p:nvPr/>
        </p:nvSpPr>
        <p:spPr>
          <a:xfrm>
            <a:off x="351275" y="2940225"/>
            <a:ext cx="11310900" cy="5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rPr>
              <a:t>El uso de NANOPARTÍCULAS funcionalizadas con HIALURONATO permite un TARGETING específico hacia las células endometriales ectópicas → internalización celular superior y liberación sostenida del fármaco.</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1800">
              <a:solidFill>
                <a:schemeClr val="lt1"/>
              </a:solidFill>
            </a:endParaRPr>
          </a:p>
        </p:txBody>
      </p:sp>
      <p:sp>
        <p:nvSpPr>
          <p:cNvPr id="625" name="Google Shape;625;p30"/>
          <p:cNvSpPr txBox="1"/>
          <p:nvPr/>
        </p:nvSpPr>
        <p:spPr>
          <a:xfrm>
            <a:off x="434225" y="6110870"/>
            <a:ext cx="114426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500">
                <a:solidFill>
                  <a:srgbClr val="1F3864"/>
                </a:solidFill>
                <a:latin typeface="Calibri"/>
                <a:ea typeface="Calibri"/>
                <a:cs typeface="Calibri"/>
                <a:sym typeface="Calibri"/>
              </a:rPr>
              <a:t>Única solución totalmente compatible con el deseo de EMBARAZO.</a:t>
            </a:r>
            <a:endParaRPr b="1" sz="2500">
              <a:solidFill>
                <a:srgbClr val="1F3864"/>
              </a:solidFill>
              <a:latin typeface="Calibri"/>
              <a:ea typeface="Calibri"/>
              <a:cs typeface="Calibri"/>
              <a:sym typeface="Calibri"/>
            </a:endParaRPr>
          </a:p>
        </p:txBody>
      </p:sp>
      <p:sp>
        <p:nvSpPr>
          <p:cNvPr id="626" name="Google Shape;626;p30"/>
          <p:cNvSpPr/>
          <p:nvPr/>
        </p:nvSpPr>
        <p:spPr>
          <a:xfrm>
            <a:off x="290975" y="3918550"/>
            <a:ext cx="11727600" cy="9501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7" name="Google Shape;627;p30"/>
          <p:cNvSpPr txBox="1"/>
          <p:nvPr/>
        </p:nvSpPr>
        <p:spPr>
          <a:xfrm>
            <a:off x="410050" y="4037600"/>
            <a:ext cx="114426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rPr>
              <a:t>La administración local evita riesgos secundarios graves, eliminando la hepatotoxicidad y toxicidad metabólica de la vía sistémica.</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1800">
              <a:solidFill>
                <a:schemeClr val="lt1"/>
              </a:solidFill>
            </a:endParaRPr>
          </a:p>
        </p:txBody>
      </p:sp>
      <p:sp>
        <p:nvSpPr>
          <p:cNvPr id="628" name="Google Shape;628;p30"/>
          <p:cNvSpPr/>
          <p:nvPr/>
        </p:nvSpPr>
        <p:spPr>
          <a:xfrm>
            <a:off x="292475" y="5070265"/>
            <a:ext cx="11727600" cy="950100"/>
          </a:xfrm>
          <a:prstGeom prst="roundRect">
            <a:avLst>
              <a:gd fmla="val 16667" name="adj"/>
            </a:avLst>
          </a:prstGeom>
          <a:solidFill>
            <a:srgbClr val="0F1F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9" name="Google Shape;629;p30"/>
          <p:cNvSpPr txBox="1"/>
          <p:nvPr/>
        </p:nvSpPr>
        <p:spPr>
          <a:xfrm>
            <a:off x="411550" y="5189315"/>
            <a:ext cx="11310900" cy="5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rPr>
              <a:t>El diseño vaginal optimizado permite una concentración pélvica máxima con una dosis mucho menor que la vía </a:t>
            </a:r>
            <a:r>
              <a:rPr lang="en-US" sz="1800">
                <a:solidFill>
                  <a:schemeClr val="lt1"/>
                </a:solidFill>
              </a:rPr>
              <a:t>oral.</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18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1D3A"/>
        </a:solidFill>
      </p:bgPr>
    </p:bg>
    <p:spTree>
      <p:nvGrpSpPr>
        <p:cNvPr id="634" name="Shape 634"/>
        <p:cNvGrpSpPr/>
        <p:nvPr/>
      </p:nvGrpSpPr>
      <p:grpSpPr>
        <a:xfrm>
          <a:off x="0" y="0"/>
          <a:ext cx="0" cy="0"/>
          <a:chOff x="0" y="0"/>
          <a:chExt cx="0" cy="0"/>
        </a:xfrm>
      </p:grpSpPr>
      <p:sp>
        <p:nvSpPr>
          <p:cNvPr id="635" name="Google Shape;635;p31"/>
          <p:cNvSpPr/>
          <p:nvPr/>
        </p:nvSpPr>
        <p:spPr>
          <a:xfrm>
            <a:off x="0" y="0"/>
            <a:ext cx="12189000" cy="749700"/>
          </a:xfrm>
          <a:prstGeom prst="rect">
            <a:avLst/>
          </a:prstGeom>
          <a:solidFill>
            <a:srgbClr val="0D1D3A"/>
          </a:solidFill>
          <a:ln cap="flat" cmpd="sng" w="12700">
            <a:solidFill>
              <a:srgbClr val="0D1D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1"/>
          <p:cNvSpPr/>
          <p:nvPr/>
        </p:nvSpPr>
        <p:spPr>
          <a:xfrm>
            <a:off x="632550" y="2300300"/>
            <a:ext cx="10923900" cy="2949000"/>
          </a:xfrm>
          <a:prstGeom prst="rect">
            <a:avLst/>
          </a:prstGeom>
          <a:noFill/>
          <a:ln>
            <a:noFill/>
          </a:ln>
        </p:spPr>
        <p:txBody>
          <a:bodyPr anchorCtr="0" anchor="ctr" bIns="45700" lIns="91425" spcFirstLastPara="1" rIns="91425" wrap="square" tIns="45700">
            <a:noAutofit/>
          </a:bodyPr>
          <a:lstStyle/>
          <a:p>
            <a:pPr indent="-304800" lvl="0" marL="457200" marR="0" rtl="0" algn="just">
              <a:spcBef>
                <a:spcPts val="0"/>
              </a:spcBef>
              <a:spcAft>
                <a:spcPts val="0"/>
              </a:spcAft>
              <a:buClr>
                <a:srgbClr val="FFFFFF"/>
              </a:buClr>
              <a:buSzPts val="1200"/>
              <a:buFont typeface="Calibri"/>
              <a:buAutoNum type="arabicPeriod"/>
            </a:pPr>
            <a:r>
              <a:rPr lang="en-US" sz="1200">
                <a:solidFill>
                  <a:srgbClr val="FFFFFF"/>
                </a:solidFill>
                <a:latin typeface="Calibri"/>
                <a:ea typeface="Calibri"/>
                <a:cs typeface="Calibri"/>
                <a:sym typeface="Calibri"/>
              </a:rPr>
              <a:t>Cetera, G. E., Merli, C. E. M., &amp; Vercellini, P. (2025). A multimodal approach to symptomatic endometriosis: A proposed algorithm for clinical management. Reproductive Sciences, 32, 289–299. https://doi.org/10.1007/s43032-024-01736-5 (doi.org in Bing)</a:t>
            </a:r>
            <a:endParaRPr sz="1200">
              <a:solidFill>
                <a:srgbClr val="FFFFFF"/>
              </a:solidFill>
              <a:latin typeface="Calibri"/>
              <a:ea typeface="Calibri"/>
              <a:cs typeface="Calibri"/>
              <a:sym typeface="Calibri"/>
            </a:endParaRPr>
          </a:p>
          <a:p>
            <a:pPr indent="-304800" lvl="0" marL="457200" marR="0" rtl="0" algn="just">
              <a:spcBef>
                <a:spcPts val="0"/>
              </a:spcBef>
              <a:spcAft>
                <a:spcPts val="0"/>
              </a:spcAft>
              <a:buClr>
                <a:srgbClr val="FFFFFF"/>
              </a:buClr>
              <a:buSzPts val="1200"/>
              <a:buFont typeface="Calibri"/>
              <a:buAutoNum type="arabicPeriod"/>
            </a:pPr>
            <a:r>
              <a:rPr lang="en-US" sz="1200">
                <a:solidFill>
                  <a:srgbClr val="FFFFFF"/>
                </a:solidFill>
                <a:latin typeface="Calibri"/>
                <a:ea typeface="Calibri"/>
                <a:cs typeface="Calibri"/>
                <a:sym typeface="Calibri"/>
              </a:rPr>
              <a:t>Chang, H. J., Lee, J. H., Kyung, K. J., Kim, M. R., &amp; Yoo, J. H. (2013). Peroxisome proliferator‑activated receptor γ agonist suppresses human telomerase reverse transcriptase expression and aromatase activity in eutopic endometrial stromal cells from endometriosis. Clinical and Experimental Reproductive Medicine, 40, 67–75.</a:t>
            </a:r>
            <a:endParaRPr sz="1200">
              <a:solidFill>
                <a:srgbClr val="FFFFFF"/>
              </a:solidFill>
              <a:latin typeface="Calibri"/>
              <a:ea typeface="Calibri"/>
              <a:cs typeface="Calibri"/>
              <a:sym typeface="Calibri"/>
            </a:endParaRPr>
          </a:p>
          <a:p>
            <a:pPr indent="-304800" lvl="0" marL="457200" marR="0" rtl="0" algn="just">
              <a:spcBef>
                <a:spcPts val="0"/>
              </a:spcBef>
              <a:spcAft>
                <a:spcPts val="0"/>
              </a:spcAft>
              <a:buClr>
                <a:srgbClr val="FFFFFF"/>
              </a:buClr>
              <a:buSzPts val="1200"/>
              <a:buFont typeface="Calibri"/>
              <a:buAutoNum type="arabicPeriod"/>
            </a:pPr>
            <a:r>
              <a:rPr lang="en-US" sz="1200">
                <a:solidFill>
                  <a:srgbClr val="FFFFFF"/>
                </a:solidFill>
                <a:latin typeface="Calibri"/>
                <a:ea typeface="Calibri"/>
                <a:cs typeface="Calibri"/>
                <a:sym typeface="Calibri"/>
              </a:rPr>
              <a:t>Gilabert‑Estellés, J., &amp; Rodríguez‑Tabernero, L. (2023). Controversias en el tratamiento de la endometriosis en la mujer estéril. Clínica e Investigación en Ginecología y Obstetricia, 50(3), 100890. https://doi.org/10.1016/j.gine.2023.100890</a:t>
            </a:r>
            <a:endParaRPr sz="1200">
              <a:solidFill>
                <a:srgbClr val="FFFFFF"/>
              </a:solidFill>
              <a:latin typeface="Calibri"/>
              <a:ea typeface="Calibri"/>
              <a:cs typeface="Calibri"/>
              <a:sym typeface="Calibri"/>
            </a:endParaRPr>
          </a:p>
          <a:p>
            <a:pPr indent="-304800" lvl="0" marL="457200" marR="0" rtl="0" algn="just">
              <a:spcBef>
                <a:spcPts val="0"/>
              </a:spcBef>
              <a:spcAft>
                <a:spcPts val="0"/>
              </a:spcAft>
              <a:buClr>
                <a:srgbClr val="FFFFFF"/>
              </a:buClr>
              <a:buSzPts val="1200"/>
              <a:buFont typeface="Calibri"/>
              <a:buAutoNum type="arabicPeriod"/>
            </a:pPr>
            <a:r>
              <a:rPr lang="en-US" sz="1200">
                <a:solidFill>
                  <a:srgbClr val="FFFFFF"/>
                </a:solidFill>
                <a:latin typeface="Calibri"/>
                <a:ea typeface="Calibri"/>
                <a:cs typeface="Calibri"/>
                <a:sym typeface="Calibri"/>
              </a:rPr>
              <a:t>González‑Ramos, R., Van Langendonckt, A., Defrère, S., Lousse, J.‑C., Colette, S., Devoto, L., &amp; Donnez, J. (2010). Involvement of the nuclear factor‑κB pathway in the pathogenesis of endometriosis. Fertility and Sterility, 94(6), 1985–1994. https://doi.org/10.1016/j.fertnstert.2010.01.013</a:t>
            </a:r>
            <a:endParaRPr sz="1200">
              <a:solidFill>
                <a:srgbClr val="FFFFFF"/>
              </a:solidFill>
              <a:latin typeface="Calibri"/>
              <a:ea typeface="Calibri"/>
              <a:cs typeface="Calibri"/>
              <a:sym typeface="Calibri"/>
            </a:endParaRPr>
          </a:p>
          <a:p>
            <a:pPr indent="-304800" lvl="0" marL="457200" marR="0" rtl="0" algn="just">
              <a:spcBef>
                <a:spcPts val="0"/>
              </a:spcBef>
              <a:spcAft>
                <a:spcPts val="0"/>
              </a:spcAft>
              <a:buClr>
                <a:srgbClr val="FFFFFF"/>
              </a:buClr>
              <a:buSzPts val="1200"/>
              <a:buFont typeface="Calibri"/>
              <a:buAutoNum type="arabicPeriod"/>
            </a:pPr>
            <a:r>
              <a:rPr lang="en-US" sz="1200">
                <a:solidFill>
                  <a:srgbClr val="FFFFFF"/>
                </a:solidFill>
                <a:latin typeface="Calibri"/>
                <a:ea typeface="Calibri"/>
                <a:cs typeface="Calibri"/>
                <a:sym typeface="Calibri"/>
              </a:rPr>
              <a:t>Kavoussi, S. K., Witz, C. A., Binkley, P. A., Nair, A. S., &amp; Lebovic, D. I. (2009). Peroxisome‑proliferator activator receptor‑gamma activation decreases attachment of endometrial cells to peritoneal mesothelial cells in an in vitro model of the early endometriotic lesion. Molecular Human Reproduction, 15, 687–692.</a:t>
            </a:r>
            <a:endParaRPr sz="1200">
              <a:solidFill>
                <a:srgbClr val="FFFFFF"/>
              </a:solidFill>
              <a:latin typeface="Calibri"/>
              <a:ea typeface="Calibri"/>
              <a:cs typeface="Calibri"/>
              <a:sym typeface="Calibri"/>
            </a:endParaRPr>
          </a:p>
          <a:p>
            <a:pPr indent="-304800" lvl="0" marL="457200" marR="0" rtl="0" algn="just">
              <a:spcBef>
                <a:spcPts val="0"/>
              </a:spcBef>
              <a:spcAft>
                <a:spcPts val="0"/>
              </a:spcAft>
              <a:buClr>
                <a:srgbClr val="FFFFFF"/>
              </a:buClr>
              <a:buSzPts val="1200"/>
              <a:buFont typeface="Calibri"/>
              <a:buAutoNum type="arabicPeriod"/>
            </a:pPr>
            <a:r>
              <a:rPr lang="en-US" sz="1200">
                <a:solidFill>
                  <a:srgbClr val="FFFFFF"/>
                </a:solidFill>
                <a:latin typeface="Calibri"/>
                <a:ea typeface="Calibri"/>
                <a:cs typeface="Calibri"/>
                <a:sym typeface="Calibri"/>
              </a:rPr>
              <a:t>Mariadas, H., Chen, J.‑H., &amp; Chen, K.‑H. (2025). The molecular and cellular mechanisms of endometriosis: From basic pathophysiology to clinical implications. International Journal of Molecular Sciences, 26(6), 2458. https://doi.org/10.3390/ijms26062458</a:t>
            </a:r>
            <a:endParaRPr sz="1200">
              <a:solidFill>
                <a:srgbClr val="FFFFFF"/>
              </a:solidFill>
              <a:latin typeface="Calibri"/>
              <a:ea typeface="Calibri"/>
              <a:cs typeface="Calibri"/>
              <a:sym typeface="Calibri"/>
            </a:endParaRPr>
          </a:p>
          <a:p>
            <a:pPr indent="-304800" lvl="0" marL="457200" marR="0" rtl="0" algn="just">
              <a:spcBef>
                <a:spcPts val="0"/>
              </a:spcBef>
              <a:spcAft>
                <a:spcPts val="0"/>
              </a:spcAft>
              <a:buClr>
                <a:srgbClr val="FFFFFF"/>
              </a:buClr>
              <a:buSzPts val="1200"/>
              <a:buFont typeface="Calibri"/>
              <a:buAutoNum type="arabicPeriod"/>
            </a:pPr>
            <a:r>
              <a:rPr lang="en-US" sz="1200">
                <a:solidFill>
                  <a:srgbClr val="FFFFFF"/>
                </a:solidFill>
                <a:latin typeface="Calibri"/>
                <a:ea typeface="Calibri"/>
                <a:cs typeface="Calibri"/>
                <a:sym typeface="Calibri"/>
              </a:rPr>
              <a:t>Ohama, Y., Harada, T., Iwabe, T., Taniguchi, F., Takenaka, Y., &amp; Terakawa, N. (2008). Peroxisome proliferator‑activated receptor‑γ ligand reduced tumor necrosis factor‑α‑induced interleukin‑8 production and growth in endometriotic stromal cells. Fertility and Sterility, 89, 311–317.</a:t>
            </a:r>
            <a:endParaRPr sz="1200">
              <a:solidFill>
                <a:srgbClr val="FFFFFF"/>
              </a:solidFill>
              <a:latin typeface="Calibri"/>
              <a:ea typeface="Calibri"/>
              <a:cs typeface="Calibri"/>
              <a:sym typeface="Calibri"/>
            </a:endParaRPr>
          </a:p>
          <a:p>
            <a:pPr indent="-304800" lvl="0" marL="457200" marR="0" rtl="0" algn="just">
              <a:spcBef>
                <a:spcPts val="0"/>
              </a:spcBef>
              <a:spcAft>
                <a:spcPts val="0"/>
              </a:spcAft>
              <a:buClr>
                <a:srgbClr val="FFFFFF"/>
              </a:buClr>
              <a:buSzPts val="1200"/>
              <a:buFont typeface="Calibri"/>
              <a:buAutoNum type="arabicPeriod"/>
            </a:pPr>
            <a:r>
              <a:rPr lang="en-US" sz="1200">
                <a:solidFill>
                  <a:srgbClr val="FFFFFF"/>
                </a:solidFill>
                <a:latin typeface="Calibri"/>
                <a:ea typeface="Calibri"/>
                <a:cs typeface="Calibri"/>
                <a:sym typeface="Calibri"/>
              </a:rPr>
              <a:t>Olivares, C., Ricci, A., Bilotas, M., Barañao, R. I., &amp; Meresman, G. (2011). The inhibitory effect of celecoxib and rosiglitazone on experimental endometriosis. Fertility and Sterility, 96, 428–433.</a:t>
            </a:r>
            <a:endParaRPr sz="1200">
              <a:solidFill>
                <a:srgbClr val="FFFFFF"/>
              </a:solidFill>
              <a:latin typeface="Calibri"/>
              <a:ea typeface="Calibri"/>
              <a:cs typeface="Calibri"/>
              <a:sym typeface="Calibri"/>
            </a:endParaRPr>
          </a:p>
          <a:p>
            <a:pPr indent="-304800" lvl="0" marL="457200" marR="0" rtl="0" algn="just">
              <a:spcBef>
                <a:spcPts val="0"/>
              </a:spcBef>
              <a:spcAft>
                <a:spcPts val="0"/>
              </a:spcAft>
              <a:buClr>
                <a:srgbClr val="FFFFFF"/>
              </a:buClr>
              <a:buSzPts val="1200"/>
              <a:buFont typeface="Calibri"/>
              <a:buAutoNum type="arabicPeriod"/>
            </a:pPr>
            <a:r>
              <a:rPr lang="en-US" sz="1200">
                <a:solidFill>
                  <a:srgbClr val="FFFFFF"/>
                </a:solidFill>
                <a:latin typeface="Calibri"/>
                <a:ea typeface="Calibri"/>
                <a:cs typeface="Calibri"/>
                <a:sym typeface="Calibri"/>
              </a:rPr>
              <a:t>Pastorelli, S., Silvestri, A., &amp; Sarpietro, M. G. (2017). Chitosan‑based nanoparticles for drug delivery: A physicochemical and biological characterization. European Journal of Pharmaceutical Sciences, 96, 1–10. https://doi.org/10.1016/j.ejps.2016.10.028 (doi.org in Bing)</a:t>
            </a:r>
            <a:endParaRPr sz="1200">
              <a:solidFill>
                <a:srgbClr val="FFFFFF"/>
              </a:solidFill>
              <a:latin typeface="Calibri"/>
              <a:ea typeface="Calibri"/>
              <a:cs typeface="Calibri"/>
              <a:sym typeface="Calibri"/>
            </a:endParaRPr>
          </a:p>
          <a:p>
            <a:pPr indent="-304800" lvl="0" marL="457200" marR="0" rtl="0" algn="just">
              <a:spcBef>
                <a:spcPts val="0"/>
              </a:spcBef>
              <a:spcAft>
                <a:spcPts val="0"/>
              </a:spcAft>
              <a:buClr>
                <a:srgbClr val="FFFFFF"/>
              </a:buClr>
              <a:buSzPts val="1200"/>
              <a:buFont typeface="Calibri"/>
              <a:buAutoNum type="arabicPeriod"/>
            </a:pPr>
            <a:r>
              <a:rPr lang="en-US" sz="1200">
                <a:solidFill>
                  <a:srgbClr val="FFFFFF"/>
                </a:solidFill>
                <a:latin typeface="Calibri"/>
                <a:ea typeface="Calibri"/>
                <a:cs typeface="Calibri"/>
                <a:sym typeface="Calibri"/>
              </a:rPr>
              <a:t>Peeters, L. L. H., Vigne, J. L., Tee, M. K., Zhao, D., Waite, L. L., &amp; Taylor, R. N. (2005). PPARγ represses VEGF expression in human endometrial cells: Implications for uterine angiogenesis. Angiogenesis, 8, 373–379.</a:t>
            </a:r>
            <a:endParaRPr sz="1200">
              <a:solidFill>
                <a:srgbClr val="FFFFFF"/>
              </a:solidFill>
              <a:latin typeface="Calibri"/>
              <a:ea typeface="Calibri"/>
              <a:cs typeface="Calibri"/>
              <a:sym typeface="Calibri"/>
            </a:endParaRPr>
          </a:p>
          <a:p>
            <a:pPr indent="-304800" lvl="0" marL="457200" marR="0" rtl="0" algn="just">
              <a:spcBef>
                <a:spcPts val="0"/>
              </a:spcBef>
              <a:spcAft>
                <a:spcPts val="0"/>
              </a:spcAft>
              <a:buClr>
                <a:srgbClr val="FFFFFF"/>
              </a:buClr>
              <a:buSzPts val="1200"/>
              <a:buFont typeface="Calibri"/>
              <a:buAutoNum type="arabicPeriod"/>
            </a:pPr>
            <a:r>
              <a:rPr lang="en-US" sz="1200">
                <a:solidFill>
                  <a:srgbClr val="FFFFFF"/>
                </a:solidFill>
                <a:latin typeface="Calibri"/>
                <a:ea typeface="Calibri"/>
                <a:cs typeface="Calibri"/>
                <a:sym typeface="Calibri"/>
              </a:rPr>
              <a:t>Saloman, J. L., Jefferson, B., Han, S., Fisher, W. E., Fogel, E. L., Hart, P. A., Li, L., Park, W. G., Vege, S. S., Yadav, D., Topazian, M. D., &amp; Conwell, D. L. (2025). Prostaglandin E2 as a mechanistic biomarker of chronic pancreatitis. Clinical and Translational Gastroenterology, 16(10), e00897. https://doi.org/10.14309/ctg.0000000000000897</a:t>
            </a:r>
            <a:endParaRPr sz="1200">
              <a:solidFill>
                <a:srgbClr val="FFFFFF"/>
              </a:solidFill>
              <a:latin typeface="Calibri"/>
              <a:ea typeface="Calibri"/>
              <a:cs typeface="Calibri"/>
              <a:sym typeface="Calibri"/>
            </a:endParaRPr>
          </a:p>
          <a:p>
            <a:pPr indent="-304800" lvl="0" marL="457200" marR="0" rtl="0" algn="just">
              <a:spcBef>
                <a:spcPts val="0"/>
              </a:spcBef>
              <a:spcAft>
                <a:spcPts val="0"/>
              </a:spcAft>
              <a:buClr>
                <a:srgbClr val="FFFFFF"/>
              </a:buClr>
              <a:buSzPts val="1200"/>
              <a:buFont typeface="Calibri"/>
              <a:buAutoNum type="arabicPeriod"/>
            </a:pPr>
            <a:r>
              <a:rPr lang="en-US" sz="1200">
                <a:solidFill>
                  <a:srgbClr val="FFFFFF"/>
                </a:solidFill>
                <a:latin typeface="Calibri"/>
                <a:ea typeface="Calibri"/>
                <a:cs typeface="Calibri"/>
                <a:sym typeface="Calibri"/>
              </a:rPr>
              <a:t>Sharma, V., &amp; Patial, V. (2022). Peroxisome proliferator‑activated receptor gamma and its natural agonists in the treatment of kidney diseases. Frontiers in Pharmacology, 13. https://doi.org/10.3389/fphar.2022.991059</a:t>
            </a:r>
            <a:endParaRPr sz="1200">
              <a:solidFill>
                <a:srgbClr val="FFFFFF"/>
              </a:solidFill>
              <a:latin typeface="Calibri"/>
              <a:ea typeface="Calibri"/>
              <a:cs typeface="Calibri"/>
              <a:sym typeface="Calibri"/>
            </a:endParaRPr>
          </a:p>
          <a:p>
            <a:pPr indent="-304800" lvl="0" marL="457200" marR="0" rtl="0" algn="just">
              <a:spcBef>
                <a:spcPts val="0"/>
              </a:spcBef>
              <a:spcAft>
                <a:spcPts val="0"/>
              </a:spcAft>
              <a:buClr>
                <a:srgbClr val="FFFFFF"/>
              </a:buClr>
              <a:buSzPts val="1200"/>
              <a:buFont typeface="Calibri"/>
              <a:buAutoNum type="arabicPeriod"/>
            </a:pPr>
            <a:r>
              <a:rPr lang="en-US" sz="1200">
                <a:solidFill>
                  <a:srgbClr val="FFFFFF"/>
                </a:solidFill>
                <a:latin typeface="Calibri"/>
                <a:ea typeface="Calibri"/>
                <a:cs typeface="Calibri"/>
                <a:sym typeface="Calibri"/>
              </a:rPr>
              <a:t>Teworte, S., Aleandri, S., Weber, J., Carone, M., &amp; Luciani, P. (2023). Mucoadhesive 3D printed vaginal ovules to treat endometriosis and fibrotic uterine diseases. European Journal of Pharmaceutical Sciences, 106501. https://doi.org/10.1016/j.ejps.2023.106501 (doi.org in Bing)</a:t>
            </a:r>
            <a:endParaRPr sz="1200">
              <a:solidFill>
                <a:srgbClr val="FFFFFF"/>
              </a:solidFill>
              <a:latin typeface="Calibri"/>
              <a:ea typeface="Calibri"/>
              <a:cs typeface="Calibri"/>
              <a:sym typeface="Calibri"/>
            </a:endParaRPr>
          </a:p>
        </p:txBody>
      </p:sp>
      <p:cxnSp>
        <p:nvCxnSpPr>
          <p:cNvPr id="637" name="Google Shape;637;p31"/>
          <p:cNvCxnSpPr/>
          <p:nvPr/>
        </p:nvCxnSpPr>
        <p:spPr>
          <a:xfrm>
            <a:off x="632549" y="1104105"/>
            <a:ext cx="10923900" cy="23700"/>
          </a:xfrm>
          <a:prstGeom prst="straightConnector1">
            <a:avLst/>
          </a:prstGeom>
          <a:noFill/>
          <a:ln cap="flat" cmpd="sng" w="38100">
            <a:solidFill>
              <a:srgbClr val="7030A0"/>
            </a:solidFill>
            <a:prstDash val="solid"/>
            <a:miter lim="800000"/>
            <a:headEnd len="sm" w="sm" type="none"/>
            <a:tailEnd len="sm" w="sm" type="none"/>
          </a:ln>
        </p:spPr>
      </p:cxnSp>
      <p:sp>
        <p:nvSpPr>
          <p:cNvPr id="638" name="Google Shape;638;p31"/>
          <p:cNvSpPr txBox="1"/>
          <p:nvPr/>
        </p:nvSpPr>
        <p:spPr>
          <a:xfrm>
            <a:off x="956125" y="370796"/>
            <a:ext cx="10494000" cy="749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000"/>
              </a:spcBef>
              <a:spcAft>
                <a:spcPts val="0"/>
              </a:spcAft>
              <a:buNone/>
            </a:pPr>
            <a:r>
              <a:rPr lang="en-US" sz="3000">
                <a:solidFill>
                  <a:schemeClr val="lt1"/>
                </a:solidFill>
                <a:latin typeface="Calibri"/>
                <a:ea typeface="Calibri"/>
                <a:cs typeface="Calibri"/>
                <a:sym typeface="Calibri"/>
              </a:rPr>
              <a:t>Bibliografía</a:t>
            </a:r>
            <a:endParaRPr sz="30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5"/>
          <p:cNvSpPr/>
          <p:nvPr/>
        </p:nvSpPr>
        <p:spPr>
          <a:xfrm>
            <a:off x="0" y="0"/>
            <a:ext cx="12189000" cy="749700"/>
          </a:xfrm>
          <a:prstGeom prst="rect">
            <a:avLst/>
          </a:prstGeom>
          <a:solidFill>
            <a:srgbClr val="0D1D3A"/>
          </a:solidFill>
          <a:ln cap="flat" cmpd="sng" w="12700">
            <a:solidFill>
              <a:srgbClr val="0D1D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31" name="Google Shape;31;p5"/>
          <p:cNvPicPr preferRelativeResize="0"/>
          <p:nvPr/>
        </p:nvPicPr>
        <p:blipFill rotWithShape="1">
          <a:blip r:embed="rId3">
            <a:alphaModFix/>
          </a:blip>
          <a:srcRect b="0" l="0" r="0" t="0"/>
          <a:stretch/>
        </p:blipFill>
        <p:spPr>
          <a:xfrm>
            <a:off x="0" y="-4"/>
            <a:ext cx="1124675" cy="749801"/>
          </a:xfrm>
          <a:prstGeom prst="rect">
            <a:avLst/>
          </a:prstGeom>
          <a:noFill/>
          <a:ln>
            <a:noFill/>
          </a:ln>
        </p:spPr>
      </p:pic>
      <p:sp>
        <p:nvSpPr>
          <p:cNvPr id="32" name="Google Shape;32;p5"/>
          <p:cNvSpPr/>
          <p:nvPr/>
        </p:nvSpPr>
        <p:spPr>
          <a:xfrm>
            <a:off x="1188725" y="146300"/>
            <a:ext cx="79554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2800"/>
              <a:buFont typeface="Calibri"/>
              <a:buNone/>
            </a:pPr>
            <a:r>
              <a:rPr b="1" lang="en-US" sz="2800">
                <a:solidFill>
                  <a:srgbClr val="FFFFFF"/>
                </a:solidFill>
                <a:latin typeface="Calibri"/>
                <a:ea typeface="Calibri"/>
                <a:cs typeface="Calibri"/>
                <a:sym typeface="Calibri"/>
              </a:rPr>
              <a:t>Introducción</a:t>
            </a:r>
            <a:endParaRPr sz="2800">
              <a:solidFill>
                <a:schemeClr val="dk1"/>
              </a:solidFill>
              <a:latin typeface="Calibri"/>
              <a:ea typeface="Calibri"/>
              <a:cs typeface="Calibri"/>
              <a:sym typeface="Calibri"/>
            </a:endParaRPr>
          </a:p>
        </p:txBody>
      </p:sp>
      <p:sp>
        <p:nvSpPr>
          <p:cNvPr id="33" name="Google Shape;33;p5"/>
          <p:cNvSpPr/>
          <p:nvPr/>
        </p:nvSpPr>
        <p:spPr>
          <a:xfrm>
            <a:off x="7543797" y="201174"/>
            <a:ext cx="4526400" cy="4023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B9C3D6"/>
              </a:buClr>
              <a:buSzPts val="1600"/>
              <a:buFont typeface="Calibri"/>
              <a:buNone/>
            </a:pPr>
            <a:r>
              <a:rPr lang="en-US" sz="2000">
                <a:solidFill>
                  <a:schemeClr val="lt1"/>
                </a:solidFill>
                <a:latin typeface="Calibri"/>
                <a:ea typeface="Calibri"/>
                <a:cs typeface="Calibri"/>
                <a:sym typeface="Calibri"/>
              </a:rPr>
              <a:t>Endometriosis</a:t>
            </a:r>
            <a:endParaRPr sz="2000">
              <a:solidFill>
                <a:schemeClr val="lt1"/>
              </a:solidFill>
              <a:latin typeface="Calibri"/>
              <a:ea typeface="Calibri"/>
              <a:cs typeface="Calibri"/>
              <a:sym typeface="Calibri"/>
            </a:endParaRPr>
          </a:p>
        </p:txBody>
      </p:sp>
      <p:sp>
        <p:nvSpPr>
          <p:cNvPr id="34" name="Google Shape;34;p5"/>
          <p:cNvSpPr/>
          <p:nvPr/>
        </p:nvSpPr>
        <p:spPr>
          <a:xfrm>
            <a:off x="346595" y="1051560"/>
            <a:ext cx="6492300" cy="5394900"/>
          </a:xfrm>
          <a:prstGeom prst="roundRect">
            <a:avLst>
              <a:gd fmla="val 16667" name="adj"/>
            </a:avLst>
          </a:prstGeom>
          <a:solidFill>
            <a:srgbClr val="101B3A"/>
          </a:solidFill>
          <a:ln cap="flat" cmpd="sng" w="12700">
            <a:solidFill>
              <a:srgbClr val="2A3560"/>
            </a:solidFill>
            <a:prstDash val="solid"/>
            <a:round/>
            <a:headEnd len="sm" w="sm" type="none"/>
            <a:tailEnd len="sm" w="sm" type="none"/>
          </a:ln>
          <a:effectLst>
            <a:outerShdw blurRad="38100" rotWithShape="0" algn="bl" dir="2700000" dist="25400">
              <a:srgbClr val="000000">
                <a:alpha val="25099"/>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a:off x="700347" y="5249671"/>
            <a:ext cx="5760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E3C2"/>
              </a:buClr>
              <a:buSzPts val="2400"/>
              <a:buFont typeface="Calibri"/>
              <a:buNone/>
            </a:pPr>
            <a:r>
              <a:rPr b="1" lang="en-US" sz="2400">
                <a:solidFill>
                  <a:srgbClr val="3FE3C2"/>
                </a:solidFill>
                <a:latin typeface="Calibri"/>
                <a:ea typeface="Calibri"/>
                <a:cs typeface="Calibri"/>
                <a:sym typeface="Calibri"/>
              </a:rPr>
              <a:t>190 M de mujeres en edad reproductiva</a:t>
            </a:r>
            <a:endParaRPr sz="2400">
              <a:solidFill>
                <a:schemeClr val="dk1"/>
              </a:solidFill>
              <a:latin typeface="Calibri"/>
              <a:ea typeface="Calibri"/>
              <a:cs typeface="Calibri"/>
              <a:sym typeface="Calibri"/>
            </a:endParaRPr>
          </a:p>
        </p:txBody>
      </p:sp>
      <p:sp>
        <p:nvSpPr>
          <p:cNvPr id="36" name="Google Shape;36;p5"/>
          <p:cNvSpPr/>
          <p:nvPr/>
        </p:nvSpPr>
        <p:spPr>
          <a:xfrm>
            <a:off x="654600" y="2670586"/>
            <a:ext cx="5852100" cy="2579100"/>
          </a:xfrm>
          <a:prstGeom prst="rect">
            <a:avLst/>
          </a:prstGeom>
          <a:noFill/>
          <a:ln>
            <a:noFill/>
          </a:ln>
        </p:spPr>
        <p:txBody>
          <a:bodyPr anchorCtr="0" anchor="t" bIns="45700" lIns="91425" spcFirstLastPara="1" rIns="91425" wrap="square" tIns="45700">
            <a:noAutofit/>
          </a:bodyPr>
          <a:lstStyle/>
          <a:p>
            <a:pPr indent="-355600" lvl="0" marL="457200" rtl="0" algn="just">
              <a:lnSpc>
                <a:spcPct val="150000"/>
              </a:lnSpc>
              <a:spcBef>
                <a:spcPts val="0"/>
              </a:spcBef>
              <a:spcAft>
                <a:spcPts val="0"/>
              </a:spcAft>
              <a:buClr>
                <a:schemeClr val="lt1"/>
              </a:buClr>
              <a:buSzPts val="2000"/>
              <a:buChar char="•"/>
            </a:pPr>
            <a:r>
              <a:rPr lang="en-US" sz="2000">
                <a:solidFill>
                  <a:schemeClr val="lt1"/>
                </a:solidFill>
                <a:latin typeface="Calibri"/>
                <a:ea typeface="Calibri"/>
                <a:cs typeface="Calibri"/>
                <a:sym typeface="Calibri"/>
              </a:rPr>
              <a:t>Crecimiento de tejido endometrial fuera de la cavidad uterina</a:t>
            </a:r>
            <a:endParaRPr sz="2000">
              <a:solidFill>
                <a:schemeClr val="lt1"/>
              </a:solidFill>
              <a:latin typeface="Calibri"/>
              <a:ea typeface="Calibri"/>
              <a:cs typeface="Calibri"/>
              <a:sym typeface="Calibri"/>
            </a:endParaRPr>
          </a:p>
          <a:p>
            <a:pPr indent="-355600" lvl="0" marL="457200" rtl="0" algn="just">
              <a:lnSpc>
                <a:spcPct val="150000"/>
              </a:lnSpc>
              <a:spcBef>
                <a:spcPts val="0"/>
              </a:spcBef>
              <a:spcAft>
                <a:spcPts val="0"/>
              </a:spcAft>
              <a:buClr>
                <a:schemeClr val="lt1"/>
              </a:buClr>
              <a:buSzPts val="2000"/>
              <a:buChar char="•"/>
            </a:pPr>
            <a:r>
              <a:rPr lang="en-US" sz="2000">
                <a:solidFill>
                  <a:schemeClr val="lt1"/>
                </a:solidFill>
                <a:latin typeface="Calibri"/>
                <a:ea typeface="Calibri"/>
                <a:cs typeface="Calibri"/>
                <a:sym typeface="Calibri"/>
              </a:rPr>
              <a:t>Dolor incapacitante y deterioro de calidad de vida</a:t>
            </a:r>
            <a:endParaRPr sz="2000">
              <a:solidFill>
                <a:schemeClr val="lt1"/>
              </a:solidFill>
              <a:latin typeface="Calibri"/>
              <a:ea typeface="Calibri"/>
              <a:cs typeface="Calibri"/>
              <a:sym typeface="Calibri"/>
            </a:endParaRPr>
          </a:p>
          <a:p>
            <a:pPr indent="-355600" lvl="0" marL="457200" rtl="0" algn="just">
              <a:lnSpc>
                <a:spcPct val="150000"/>
              </a:lnSpc>
              <a:spcBef>
                <a:spcPts val="0"/>
              </a:spcBef>
              <a:spcAft>
                <a:spcPts val="0"/>
              </a:spcAft>
              <a:buClr>
                <a:schemeClr val="lt1"/>
              </a:buClr>
              <a:buSzPts val="2000"/>
              <a:buChar char="•"/>
            </a:pPr>
            <a:r>
              <a:rPr lang="en-US" sz="2000">
                <a:solidFill>
                  <a:schemeClr val="lt1"/>
                </a:solidFill>
                <a:latin typeface="Calibri"/>
                <a:ea typeface="Calibri"/>
                <a:cs typeface="Calibri"/>
                <a:sym typeface="Calibri"/>
              </a:rPr>
              <a:t>30–50% presentan infertilidad</a:t>
            </a:r>
            <a:endParaRPr sz="2000">
              <a:solidFill>
                <a:schemeClr val="lt1"/>
              </a:solidFill>
              <a:latin typeface="Calibri"/>
              <a:ea typeface="Calibri"/>
              <a:cs typeface="Calibri"/>
              <a:sym typeface="Calibri"/>
            </a:endParaRPr>
          </a:p>
          <a:p>
            <a:pPr indent="-355600" lvl="0" marL="457200" rtl="0" algn="just">
              <a:lnSpc>
                <a:spcPct val="150000"/>
              </a:lnSpc>
              <a:spcBef>
                <a:spcPts val="0"/>
              </a:spcBef>
              <a:spcAft>
                <a:spcPts val="0"/>
              </a:spcAft>
              <a:buClr>
                <a:schemeClr val="lt1"/>
              </a:buClr>
              <a:buSzPts val="2000"/>
              <a:buChar char="•"/>
            </a:pPr>
            <a:r>
              <a:rPr lang="en-US" sz="2000">
                <a:solidFill>
                  <a:schemeClr val="lt1"/>
                </a:solidFill>
                <a:latin typeface="Calibri"/>
                <a:ea typeface="Calibri"/>
                <a:cs typeface="Calibri"/>
                <a:sym typeface="Calibri"/>
              </a:rPr>
              <a:t>Retraso diagnóstico medio: 7–10 años</a:t>
            </a:r>
            <a:endParaRPr sz="2000">
              <a:solidFill>
                <a:schemeClr val="lt1"/>
              </a:solidFill>
              <a:latin typeface="Calibri"/>
              <a:ea typeface="Calibri"/>
              <a:cs typeface="Calibri"/>
              <a:sym typeface="Calibri"/>
            </a:endParaRPr>
          </a:p>
          <a:p>
            <a:pPr indent="0" lvl="0" marL="0" marR="0" rtl="0" algn="just">
              <a:lnSpc>
                <a:spcPct val="150000"/>
              </a:lnSpc>
              <a:spcBef>
                <a:spcPts val="0"/>
              </a:spcBef>
              <a:spcAft>
                <a:spcPts val="0"/>
              </a:spcAft>
              <a:buNone/>
            </a:pPr>
            <a:r>
              <a:t/>
            </a:r>
            <a:endParaRPr sz="1800">
              <a:solidFill>
                <a:srgbClr val="B9C3D6"/>
              </a:solidFill>
              <a:latin typeface="Calibri"/>
              <a:ea typeface="Calibri"/>
              <a:cs typeface="Calibri"/>
              <a:sym typeface="Calibri"/>
            </a:endParaRPr>
          </a:p>
        </p:txBody>
      </p:sp>
      <p:sp>
        <p:nvSpPr>
          <p:cNvPr id="37" name="Google Shape;37;p5"/>
          <p:cNvSpPr/>
          <p:nvPr/>
        </p:nvSpPr>
        <p:spPr>
          <a:xfrm>
            <a:off x="668630" y="1532602"/>
            <a:ext cx="5760600" cy="749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800"/>
              <a:buFont typeface="Calibri"/>
              <a:buNone/>
            </a:pPr>
            <a:r>
              <a:rPr b="1" lang="en-US" sz="2800">
                <a:solidFill>
                  <a:srgbClr val="FFFFFF"/>
                </a:solidFill>
                <a:latin typeface="Calibri"/>
                <a:ea typeface="Calibri"/>
                <a:cs typeface="Calibri"/>
                <a:sym typeface="Calibri"/>
              </a:rPr>
              <a:t>Enfermedad inflamatoria crónica dependiente de estrógenos </a:t>
            </a:r>
            <a:endParaRPr sz="2800">
              <a:solidFill>
                <a:schemeClr val="dk1"/>
              </a:solidFill>
              <a:latin typeface="Calibri"/>
              <a:ea typeface="Calibri"/>
              <a:cs typeface="Calibri"/>
              <a:sym typeface="Calibri"/>
            </a:endParaRPr>
          </a:p>
        </p:txBody>
      </p:sp>
      <p:sp>
        <p:nvSpPr>
          <p:cNvPr id="38" name="Google Shape;38;p5"/>
          <p:cNvSpPr/>
          <p:nvPr/>
        </p:nvSpPr>
        <p:spPr>
          <a:xfrm>
            <a:off x="7152200" y="1060876"/>
            <a:ext cx="4647000" cy="3250500"/>
          </a:xfrm>
          <a:prstGeom prst="roundRect">
            <a:avLst>
              <a:gd fmla="val 16667" name="adj"/>
            </a:avLst>
          </a:prstGeom>
          <a:solidFill>
            <a:srgbClr val="101B3A"/>
          </a:solidFill>
          <a:ln cap="flat" cmpd="sng" w="12700">
            <a:solidFill>
              <a:srgbClr val="2A3560"/>
            </a:solidFill>
            <a:prstDash val="solid"/>
            <a:round/>
            <a:headEnd len="sm" w="sm" type="none"/>
            <a:tailEnd len="sm" w="sm" type="none"/>
          </a:ln>
          <a:effectLst>
            <a:outerShdw blurRad="38100" rotWithShape="0" algn="bl" dir="2700000" dist="25400">
              <a:srgbClr val="000000">
                <a:alpha val="25099"/>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7419700" y="1853276"/>
            <a:ext cx="4280100" cy="2457900"/>
          </a:xfrm>
          <a:prstGeom prst="rect">
            <a:avLst/>
          </a:prstGeom>
          <a:noFill/>
          <a:ln>
            <a:noFill/>
          </a:ln>
        </p:spPr>
        <p:txBody>
          <a:bodyPr anchorCtr="0" anchor="t" bIns="45700" lIns="91425" spcFirstLastPara="1" rIns="91425" wrap="square" tIns="45700">
            <a:noAutofit/>
          </a:bodyPr>
          <a:lstStyle/>
          <a:p>
            <a:pPr indent="-355600" lvl="0" marL="457200" rtl="0" algn="just">
              <a:lnSpc>
                <a:spcPct val="150000"/>
              </a:lnSpc>
              <a:spcBef>
                <a:spcPts val="0"/>
              </a:spcBef>
              <a:spcAft>
                <a:spcPts val="0"/>
              </a:spcAft>
              <a:buClr>
                <a:schemeClr val="lt1"/>
              </a:buClr>
              <a:buSzPts val="2000"/>
              <a:buChar char="•"/>
            </a:pPr>
            <a:r>
              <a:rPr lang="en-US" sz="2000">
                <a:solidFill>
                  <a:schemeClr val="lt1"/>
                </a:solidFill>
                <a:latin typeface="Calibri"/>
                <a:ea typeface="Calibri"/>
                <a:cs typeface="Calibri"/>
                <a:sym typeface="Calibri"/>
              </a:rPr>
              <a:t>Alivio temporal</a:t>
            </a:r>
            <a:endParaRPr sz="2000">
              <a:solidFill>
                <a:schemeClr val="lt1"/>
              </a:solidFill>
              <a:latin typeface="Calibri"/>
              <a:ea typeface="Calibri"/>
              <a:cs typeface="Calibri"/>
              <a:sym typeface="Calibri"/>
            </a:endParaRPr>
          </a:p>
          <a:p>
            <a:pPr indent="-406400" lvl="0" marL="457200" rtl="0" algn="just">
              <a:lnSpc>
                <a:spcPct val="150000"/>
              </a:lnSpc>
              <a:spcBef>
                <a:spcPts val="0"/>
              </a:spcBef>
              <a:spcAft>
                <a:spcPts val="0"/>
              </a:spcAft>
              <a:buClr>
                <a:schemeClr val="lt1"/>
              </a:buClr>
              <a:buSzPts val="2800"/>
              <a:buFont typeface="Calibri"/>
              <a:buChar char="•"/>
            </a:pPr>
            <a:r>
              <a:rPr lang="en-US" sz="2000">
                <a:solidFill>
                  <a:schemeClr val="lt1"/>
                </a:solidFill>
                <a:latin typeface="Calibri"/>
                <a:ea typeface="Calibri"/>
                <a:cs typeface="Calibri"/>
                <a:sym typeface="Calibri"/>
              </a:rPr>
              <a:t>Resistencia y recurrencia</a:t>
            </a:r>
            <a:endParaRPr sz="2800">
              <a:solidFill>
                <a:schemeClr val="lt1"/>
              </a:solidFill>
              <a:latin typeface="Calibri"/>
              <a:ea typeface="Calibri"/>
              <a:cs typeface="Calibri"/>
              <a:sym typeface="Calibri"/>
            </a:endParaRPr>
          </a:p>
          <a:p>
            <a:pPr indent="-355600" lvl="0" marL="457200" rtl="0" algn="just">
              <a:lnSpc>
                <a:spcPct val="15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Efectos secundarios severos</a:t>
            </a:r>
            <a:endParaRPr sz="2000">
              <a:solidFill>
                <a:schemeClr val="lt1"/>
              </a:solidFill>
              <a:latin typeface="Calibri"/>
              <a:ea typeface="Calibri"/>
              <a:cs typeface="Calibri"/>
              <a:sym typeface="Calibri"/>
            </a:endParaRPr>
          </a:p>
          <a:p>
            <a:pPr indent="-355600" lvl="0" marL="457200" rtl="0" algn="just">
              <a:lnSpc>
                <a:spcPct val="15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Incompatibilidad con el deseo de embarazo</a:t>
            </a:r>
            <a:endParaRPr sz="2000">
              <a:solidFill>
                <a:schemeClr val="lt1"/>
              </a:solidFill>
              <a:latin typeface="Calibri"/>
              <a:ea typeface="Calibri"/>
              <a:cs typeface="Calibri"/>
              <a:sym typeface="Calibri"/>
            </a:endParaRPr>
          </a:p>
          <a:p>
            <a:pPr indent="0" lvl="0" marL="0" marR="0" rtl="0" algn="just">
              <a:lnSpc>
                <a:spcPct val="150000"/>
              </a:lnSpc>
              <a:spcBef>
                <a:spcPts val="0"/>
              </a:spcBef>
              <a:spcAft>
                <a:spcPts val="0"/>
              </a:spcAft>
              <a:buNone/>
            </a:pPr>
            <a:r>
              <a:t/>
            </a:r>
            <a:endParaRPr sz="1800">
              <a:solidFill>
                <a:srgbClr val="B9C3D6"/>
              </a:solidFill>
              <a:latin typeface="Calibri"/>
              <a:ea typeface="Calibri"/>
              <a:cs typeface="Calibri"/>
              <a:sym typeface="Calibri"/>
            </a:endParaRPr>
          </a:p>
        </p:txBody>
      </p:sp>
      <p:sp>
        <p:nvSpPr>
          <p:cNvPr id="40" name="Google Shape;40;p5"/>
          <p:cNvSpPr/>
          <p:nvPr/>
        </p:nvSpPr>
        <p:spPr>
          <a:xfrm>
            <a:off x="7387735" y="1166699"/>
            <a:ext cx="4213200" cy="749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800"/>
              <a:buFont typeface="Calibri"/>
              <a:buNone/>
            </a:pPr>
            <a:r>
              <a:rPr b="1" lang="en-US" sz="2800">
                <a:solidFill>
                  <a:srgbClr val="FFFFFF"/>
                </a:solidFill>
                <a:latin typeface="Calibri"/>
                <a:ea typeface="Calibri"/>
                <a:cs typeface="Calibri"/>
                <a:sym typeface="Calibri"/>
              </a:rPr>
              <a:t>Tratamientos</a:t>
            </a:r>
            <a:endParaRPr sz="2800">
              <a:solidFill>
                <a:schemeClr val="dk1"/>
              </a:solidFill>
              <a:latin typeface="Calibri"/>
              <a:ea typeface="Calibri"/>
              <a:cs typeface="Calibri"/>
              <a:sym typeface="Calibri"/>
            </a:endParaRPr>
          </a:p>
        </p:txBody>
      </p:sp>
      <p:pic>
        <p:nvPicPr>
          <p:cNvPr id="41" name="Google Shape;41;p5"/>
          <p:cNvPicPr preferRelativeResize="0"/>
          <p:nvPr/>
        </p:nvPicPr>
        <p:blipFill>
          <a:blip r:embed="rId4">
            <a:alphaModFix/>
          </a:blip>
          <a:stretch>
            <a:fillRect/>
          </a:stretch>
        </p:blipFill>
        <p:spPr>
          <a:xfrm>
            <a:off x="6965742" y="603475"/>
            <a:ext cx="1254534" cy="1249800"/>
          </a:xfrm>
          <a:prstGeom prst="rect">
            <a:avLst/>
          </a:prstGeom>
          <a:noFill/>
          <a:ln>
            <a:noFill/>
          </a:ln>
        </p:spPr>
      </p:pic>
      <p:pic>
        <p:nvPicPr>
          <p:cNvPr id="42" name="Google Shape;42;p5" title="endometriosis.jpeg"/>
          <p:cNvPicPr preferRelativeResize="0"/>
          <p:nvPr/>
        </p:nvPicPr>
        <p:blipFill>
          <a:blip r:embed="rId5">
            <a:alphaModFix/>
          </a:blip>
          <a:stretch>
            <a:fillRect/>
          </a:stretch>
        </p:blipFill>
        <p:spPr>
          <a:xfrm>
            <a:off x="8104832" y="4382109"/>
            <a:ext cx="2741728" cy="1993114"/>
          </a:xfrm>
          <a:prstGeom prst="rect">
            <a:avLst/>
          </a:prstGeom>
          <a:noFill/>
          <a:ln>
            <a:noFill/>
          </a:ln>
        </p:spPr>
      </p:pic>
      <p:sp>
        <p:nvSpPr>
          <p:cNvPr id="43" name="Google Shape;43;p5"/>
          <p:cNvSpPr txBox="1"/>
          <p:nvPr/>
        </p:nvSpPr>
        <p:spPr>
          <a:xfrm>
            <a:off x="7543800" y="6375225"/>
            <a:ext cx="4030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700">
                <a:solidFill>
                  <a:schemeClr val="dk1"/>
                </a:solidFill>
              </a:rPr>
              <a:t>Gilabert‑Estelles, J., &amp; Rodríguez‑Tabernero, L.</a:t>
            </a:r>
            <a:r>
              <a:rPr lang="en-US" sz="700">
                <a:solidFill>
                  <a:schemeClr val="dk1"/>
                </a:solidFill>
              </a:rPr>
              <a:t> (2023). </a:t>
            </a:r>
            <a:r>
              <a:rPr i="1" lang="en-US" sz="700">
                <a:solidFill>
                  <a:schemeClr val="dk1"/>
                </a:solidFill>
              </a:rPr>
              <a:t>Controversias en el tratamiento de la endometriosis en la mujer estéril</a:t>
            </a:r>
            <a:r>
              <a:rPr lang="en-US" sz="700">
                <a:solidFill>
                  <a:schemeClr val="dk1"/>
                </a:solidFill>
              </a:rPr>
              <a:t>. </a:t>
            </a:r>
            <a:r>
              <a:rPr i="1" lang="en-US" sz="700">
                <a:solidFill>
                  <a:schemeClr val="dk1"/>
                </a:solidFill>
              </a:rPr>
              <a:t>Clínica e Investigación en Ginecología y Obstetricia, 50</a:t>
            </a:r>
            <a:r>
              <a:rPr lang="en-US" sz="700">
                <a:solidFill>
                  <a:schemeClr val="dk1"/>
                </a:solidFill>
              </a:rPr>
              <a:t>(3), 100890.https://doi.org/10.1016/j.gine.2023.100890</a:t>
            </a:r>
            <a:endParaRPr sz="7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F3B"/>
        </a:solidFill>
      </p:bgPr>
    </p:bg>
    <p:spTree>
      <p:nvGrpSpPr>
        <p:cNvPr id="643" name="Shape 643"/>
        <p:cNvGrpSpPr/>
        <p:nvPr/>
      </p:nvGrpSpPr>
      <p:grpSpPr>
        <a:xfrm>
          <a:off x="0" y="0"/>
          <a:ext cx="0" cy="0"/>
          <a:chOff x="0" y="0"/>
          <a:chExt cx="0" cy="0"/>
        </a:xfrm>
      </p:grpSpPr>
      <p:pic>
        <p:nvPicPr>
          <p:cNvPr descr="/mnt/data/a_digital_vector_logo_for_endo_signal_lab_is_set.png" id="644" name="Google Shape;644;p32"/>
          <p:cNvPicPr preferRelativeResize="0"/>
          <p:nvPr/>
        </p:nvPicPr>
        <p:blipFill rotWithShape="1">
          <a:blip r:embed="rId3">
            <a:alphaModFix/>
          </a:blip>
          <a:srcRect b="30874" l="0" r="0" t="27994"/>
          <a:stretch/>
        </p:blipFill>
        <p:spPr>
          <a:xfrm>
            <a:off x="0" y="3052860"/>
            <a:ext cx="12192000" cy="3343322"/>
          </a:xfrm>
          <a:prstGeom prst="rect">
            <a:avLst/>
          </a:prstGeom>
          <a:noFill/>
          <a:ln>
            <a:noFill/>
          </a:ln>
        </p:spPr>
      </p:pic>
      <p:cxnSp>
        <p:nvCxnSpPr>
          <p:cNvPr id="645" name="Google Shape;645;p32"/>
          <p:cNvCxnSpPr/>
          <p:nvPr/>
        </p:nvCxnSpPr>
        <p:spPr>
          <a:xfrm>
            <a:off x="590424" y="2845305"/>
            <a:ext cx="10923900" cy="23700"/>
          </a:xfrm>
          <a:prstGeom prst="straightConnector1">
            <a:avLst/>
          </a:prstGeom>
          <a:noFill/>
          <a:ln cap="flat" cmpd="sng" w="38100">
            <a:solidFill>
              <a:srgbClr val="7030A0"/>
            </a:solidFill>
            <a:prstDash val="solid"/>
            <a:miter lim="800000"/>
            <a:headEnd len="sm" w="sm" type="none"/>
            <a:tailEnd len="sm" w="sm" type="none"/>
          </a:ln>
        </p:spPr>
      </p:cxnSp>
      <p:sp>
        <p:nvSpPr>
          <p:cNvPr id="646" name="Google Shape;646;p32"/>
          <p:cNvSpPr txBox="1"/>
          <p:nvPr/>
        </p:nvSpPr>
        <p:spPr>
          <a:xfrm>
            <a:off x="849000" y="1741987"/>
            <a:ext cx="10494000" cy="708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0"/>
              </a:spcBef>
              <a:spcAft>
                <a:spcPts val="0"/>
              </a:spcAft>
              <a:buNone/>
            </a:pPr>
            <a:r>
              <a:rPr lang="en-US" sz="5000">
                <a:solidFill>
                  <a:schemeClr val="lt1"/>
                </a:solidFill>
                <a:latin typeface="Calibri"/>
                <a:ea typeface="Calibri"/>
                <a:cs typeface="Calibri"/>
                <a:sym typeface="Calibri"/>
              </a:rPr>
              <a:t>MUCHAS GRACIAS POR SU ATENCIÓN</a:t>
            </a:r>
            <a:endParaRPr sz="50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6"/>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50" name="Google Shape;50;p6"/>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51" name="Google Shape;51;p6"/>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Introducción</a:t>
            </a:r>
            <a:endParaRPr sz="2800">
              <a:solidFill>
                <a:schemeClr val="dk1"/>
              </a:solidFill>
              <a:latin typeface="Calibri"/>
              <a:ea typeface="Calibri"/>
              <a:cs typeface="Calibri"/>
              <a:sym typeface="Calibri"/>
            </a:endParaRPr>
          </a:p>
        </p:txBody>
      </p:sp>
      <p:pic>
        <p:nvPicPr>
          <p:cNvPr id="52" name="Google Shape;52;p6"/>
          <p:cNvPicPr preferRelativeResize="0"/>
          <p:nvPr/>
        </p:nvPicPr>
        <p:blipFill rotWithShape="1">
          <a:blip r:embed="rId4">
            <a:alphaModFix/>
          </a:blip>
          <a:srcRect b="0" l="0" r="0" t="21789"/>
          <a:stretch/>
        </p:blipFill>
        <p:spPr>
          <a:xfrm>
            <a:off x="1757175" y="749700"/>
            <a:ext cx="8677650" cy="5565076"/>
          </a:xfrm>
          <a:prstGeom prst="rect">
            <a:avLst/>
          </a:prstGeom>
          <a:noFill/>
          <a:ln>
            <a:noFill/>
          </a:ln>
        </p:spPr>
      </p:pic>
      <p:sp>
        <p:nvSpPr>
          <p:cNvPr id="53" name="Google Shape;53;p6"/>
          <p:cNvSpPr/>
          <p:nvPr/>
        </p:nvSpPr>
        <p:spPr>
          <a:xfrm>
            <a:off x="246388" y="1438033"/>
            <a:ext cx="382200" cy="402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 name="Google Shape;54;p6"/>
          <p:cNvSpPr/>
          <p:nvPr/>
        </p:nvSpPr>
        <p:spPr>
          <a:xfrm>
            <a:off x="246388" y="3201308"/>
            <a:ext cx="382200" cy="402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6"/>
          <p:cNvSpPr/>
          <p:nvPr/>
        </p:nvSpPr>
        <p:spPr>
          <a:xfrm>
            <a:off x="246388" y="3870508"/>
            <a:ext cx="382200" cy="402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6"/>
          <p:cNvSpPr txBox="1"/>
          <p:nvPr/>
        </p:nvSpPr>
        <p:spPr>
          <a:xfrm>
            <a:off x="1770050" y="6357925"/>
            <a:ext cx="86520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100">
                <a:solidFill>
                  <a:schemeClr val="dk1"/>
                </a:solidFill>
              </a:rPr>
              <a:t>Sharma, V., &amp; Patial, V.</a:t>
            </a:r>
            <a:r>
              <a:rPr lang="en-US" sz="1100">
                <a:solidFill>
                  <a:schemeClr val="dk1"/>
                </a:solidFill>
              </a:rPr>
              <a:t> (2022). </a:t>
            </a:r>
            <a:r>
              <a:rPr i="1" lang="en-US" sz="1100">
                <a:solidFill>
                  <a:schemeClr val="dk1"/>
                </a:solidFill>
              </a:rPr>
              <a:t>Peroxisome proliferator‑activated receptor gamma and its natural agonists in the treatment of kidney diseases</a:t>
            </a:r>
            <a:r>
              <a:rPr lang="en-US" sz="1100">
                <a:solidFill>
                  <a:schemeClr val="dk1"/>
                </a:solidFill>
              </a:rPr>
              <a:t>. </a:t>
            </a:r>
            <a:r>
              <a:rPr i="1" lang="en-US" sz="1100">
                <a:solidFill>
                  <a:schemeClr val="dk1"/>
                </a:solidFill>
              </a:rPr>
              <a:t>Frontiers in Pharmacology, 13</a:t>
            </a:r>
            <a:r>
              <a:rPr lang="en-US" sz="1100">
                <a:solidFill>
                  <a:schemeClr val="dk1"/>
                </a:solidFill>
              </a:rPr>
              <a:t>. https://doi.org/10.3389/fphar.2022.991059</a:t>
            </a:r>
            <a:endParaRPr/>
          </a:p>
        </p:txBody>
      </p:sp>
      <p:sp>
        <p:nvSpPr>
          <p:cNvPr id="57" name="Google Shape;57;p6"/>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Receptor gamma activado por el proliferador de peroxisoma (PPARγ)</a:t>
            </a:r>
            <a:endParaRPr sz="2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7"/>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64" name="Google Shape;64;p7"/>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65" name="Google Shape;65;p7"/>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b="1" lang="en-US" sz="2800">
                <a:solidFill>
                  <a:schemeClr val="lt1"/>
                </a:solidFill>
                <a:latin typeface="Calibri"/>
                <a:ea typeface="Calibri"/>
                <a:cs typeface="Calibri"/>
                <a:sym typeface="Calibri"/>
              </a:rPr>
              <a:t>Introducción</a:t>
            </a:r>
            <a:endParaRPr sz="2200">
              <a:solidFill>
                <a:schemeClr val="dk1"/>
              </a:solidFill>
              <a:latin typeface="Calibri"/>
              <a:ea typeface="Calibri"/>
              <a:cs typeface="Calibri"/>
              <a:sym typeface="Calibri"/>
            </a:endParaRPr>
          </a:p>
        </p:txBody>
      </p:sp>
      <p:sp>
        <p:nvSpPr>
          <p:cNvPr id="66" name="Google Shape;66;p7"/>
          <p:cNvSpPr/>
          <p:nvPr/>
        </p:nvSpPr>
        <p:spPr>
          <a:xfrm>
            <a:off x="420675" y="6442725"/>
            <a:ext cx="116826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Calibri"/>
                <a:ea typeface="Calibri"/>
                <a:cs typeface="Calibri"/>
                <a:sym typeface="Calibri"/>
              </a:rPr>
              <a:t>Mariadas, H., Chen, J.-H., &amp; Chen, K.-H. (2025). </a:t>
            </a:r>
            <a:r>
              <a:rPr i="1" lang="en-US" sz="1000">
                <a:solidFill>
                  <a:schemeClr val="dk1"/>
                </a:solidFill>
                <a:latin typeface="Calibri"/>
                <a:ea typeface="Calibri"/>
                <a:cs typeface="Calibri"/>
                <a:sym typeface="Calibri"/>
              </a:rPr>
              <a:t>The Molecular and Cellular Mechanisms of Endometriosis: From Basic Pathophysiology to Clinical Implications</a:t>
            </a:r>
            <a:r>
              <a:rPr lang="en-US" sz="1000">
                <a:solidFill>
                  <a:schemeClr val="dk1"/>
                </a:solidFill>
                <a:latin typeface="Calibri"/>
                <a:ea typeface="Calibri"/>
                <a:cs typeface="Calibri"/>
                <a:sym typeface="Calibri"/>
              </a:rPr>
              <a:t>. International Journal of Molecular Sciences, 26(6), 2458. https://doi.org/10.3390/ijms26062458</a:t>
            </a:r>
            <a:endParaRPr sz="1000">
              <a:solidFill>
                <a:schemeClr val="dk1"/>
              </a:solidFill>
              <a:latin typeface="Calibri"/>
              <a:ea typeface="Calibri"/>
              <a:cs typeface="Calibri"/>
              <a:sym typeface="Calibri"/>
            </a:endParaRPr>
          </a:p>
        </p:txBody>
      </p:sp>
      <p:pic>
        <p:nvPicPr>
          <p:cNvPr id="67" name="Google Shape;67;p7"/>
          <p:cNvPicPr preferRelativeResize="0"/>
          <p:nvPr/>
        </p:nvPicPr>
        <p:blipFill>
          <a:blip r:embed="rId4">
            <a:alphaModFix/>
          </a:blip>
          <a:stretch>
            <a:fillRect/>
          </a:stretch>
        </p:blipFill>
        <p:spPr>
          <a:xfrm>
            <a:off x="1889125" y="1220050"/>
            <a:ext cx="8443674" cy="5261225"/>
          </a:xfrm>
          <a:prstGeom prst="rect">
            <a:avLst/>
          </a:prstGeom>
          <a:noFill/>
          <a:ln>
            <a:noFill/>
          </a:ln>
        </p:spPr>
      </p:pic>
      <p:sp>
        <p:nvSpPr>
          <p:cNvPr id="68" name="Google Shape;68;p7"/>
          <p:cNvSpPr/>
          <p:nvPr/>
        </p:nvSpPr>
        <p:spPr>
          <a:xfrm>
            <a:off x="2401500" y="749700"/>
            <a:ext cx="7389000" cy="457200"/>
          </a:xfrm>
          <a:prstGeom prst="roundRect">
            <a:avLst>
              <a:gd fmla="val 16667" name="adj"/>
            </a:avLst>
          </a:prstGeom>
          <a:solidFill>
            <a:srgbClr val="8B7CFF">
              <a:alpha val="85100"/>
            </a:srgbClr>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9" name="Google Shape;69;p7"/>
          <p:cNvSpPr/>
          <p:nvPr/>
        </p:nvSpPr>
        <p:spPr>
          <a:xfrm>
            <a:off x="2401500" y="817675"/>
            <a:ext cx="7389000" cy="5145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1100"/>
              <a:buNone/>
            </a:pPr>
            <a:r>
              <a:rPr b="1" lang="en-US" sz="1900">
                <a:solidFill>
                  <a:srgbClr val="1F3864"/>
                </a:solidFill>
                <a:latin typeface="Calibri"/>
                <a:ea typeface="Calibri"/>
                <a:cs typeface="Calibri"/>
                <a:sym typeface="Calibri"/>
              </a:rPr>
              <a:t>Hay un </a:t>
            </a:r>
            <a:r>
              <a:rPr b="1" lang="en-US" sz="1900">
                <a:solidFill>
                  <a:srgbClr val="1F3864"/>
                </a:solidFill>
                <a:latin typeface="Calibri"/>
                <a:ea typeface="Calibri"/>
                <a:cs typeface="Calibri"/>
                <a:sym typeface="Calibri"/>
              </a:rPr>
              <a:t>desequilibrio entre la señalización de estrógenos y progesterona</a:t>
            </a:r>
            <a:endParaRPr b="1" sz="1900">
              <a:solidFill>
                <a:srgbClr val="1F3864"/>
              </a:solidFill>
              <a:latin typeface="Calibri"/>
              <a:ea typeface="Calibri"/>
              <a:cs typeface="Calibri"/>
              <a:sym typeface="Calibri"/>
            </a:endParaRPr>
          </a:p>
        </p:txBody>
      </p:sp>
      <p:sp>
        <p:nvSpPr>
          <p:cNvPr id="70" name="Google Shape;70;p7"/>
          <p:cNvSpPr/>
          <p:nvPr/>
        </p:nvSpPr>
        <p:spPr>
          <a:xfrm>
            <a:off x="8964600" y="4931575"/>
            <a:ext cx="412800" cy="222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endParaRPr>
          </a:p>
        </p:txBody>
      </p:sp>
      <p:sp>
        <p:nvSpPr>
          <p:cNvPr id="71" name="Google Shape;71;p7"/>
          <p:cNvSpPr txBox="1"/>
          <p:nvPr/>
        </p:nvSpPr>
        <p:spPr>
          <a:xfrm>
            <a:off x="10433050" y="3268863"/>
            <a:ext cx="651000" cy="457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1F3864"/>
                </a:solidFill>
                <a:latin typeface="Calibri"/>
                <a:ea typeface="Calibri"/>
                <a:cs typeface="Calibri"/>
                <a:sym typeface="Calibri"/>
              </a:rPr>
              <a:t>  </a:t>
            </a:r>
            <a:r>
              <a:rPr b="1" lang="en-US">
                <a:solidFill>
                  <a:srgbClr val="1F3864"/>
                </a:solidFill>
                <a:latin typeface="Calibri"/>
                <a:ea typeface="Calibri"/>
                <a:cs typeface="Calibri"/>
                <a:sym typeface="Calibri"/>
              </a:rPr>
              <a:t>VEGF</a:t>
            </a:r>
            <a:endParaRPr b="1">
              <a:solidFill>
                <a:srgbClr val="1F3864"/>
              </a:solidFill>
              <a:latin typeface="Calibri"/>
              <a:ea typeface="Calibri"/>
              <a:cs typeface="Calibri"/>
              <a:sym typeface="Calibri"/>
            </a:endParaRPr>
          </a:p>
        </p:txBody>
      </p:sp>
      <p:cxnSp>
        <p:nvCxnSpPr>
          <p:cNvPr id="72" name="Google Shape;72;p7"/>
          <p:cNvCxnSpPr/>
          <p:nvPr/>
        </p:nvCxnSpPr>
        <p:spPr>
          <a:xfrm rot="10800000">
            <a:off x="10511875" y="3322638"/>
            <a:ext cx="3300" cy="212700"/>
          </a:xfrm>
          <a:prstGeom prst="straightConnector1">
            <a:avLst/>
          </a:prstGeom>
          <a:noFill/>
          <a:ln cap="flat" cmpd="sng" w="9525">
            <a:solidFill>
              <a:srgbClr val="FF0000"/>
            </a:solidFill>
            <a:prstDash val="solid"/>
            <a:round/>
            <a:headEnd len="med" w="med" type="none"/>
            <a:tailEnd len="med" w="med" type="triangle"/>
          </a:ln>
        </p:spPr>
      </p:cxnSp>
      <p:sp>
        <p:nvSpPr>
          <p:cNvPr id="73" name="Google Shape;73;p7"/>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Fisiopatología</a:t>
            </a:r>
            <a:endParaRPr sz="20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8"/>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80" name="Google Shape;80;p8"/>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81" name="Google Shape;81;p8"/>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b="1" lang="en-US" sz="2800">
                <a:solidFill>
                  <a:schemeClr val="lt1"/>
                </a:solidFill>
                <a:latin typeface="Calibri"/>
                <a:ea typeface="Calibri"/>
                <a:cs typeface="Calibri"/>
                <a:sym typeface="Calibri"/>
              </a:rPr>
              <a:t>Fisiopatología: Células endometriales </a:t>
            </a:r>
            <a:endParaRPr sz="2200">
              <a:solidFill>
                <a:schemeClr val="dk1"/>
              </a:solidFill>
              <a:latin typeface="Calibri"/>
              <a:ea typeface="Calibri"/>
              <a:cs typeface="Calibri"/>
              <a:sym typeface="Calibri"/>
            </a:endParaRPr>
          </a:p>
        </p:txBody>
      </p:sp>
      <p:pic>
        <p:nvPicPr>
          <p:cNvPr id="82" name="Google Shape;82;p8"/>
          <p:cNvPicPr preferRelativeResize="0"/>
          <p:nvPr/>
        </p:nvPicPr>
        <p:blipFill rotWithShape="1">
          <a:blip r:embed="rId4">
            <a:alphaModFix/>
          </a:blip>
          <a:srcRect b="66604" l="18953" r="36545" t="0"/>
          <a:stretch/>
        </p:blipFill>
        <p:spPr>
          <a:xfrm>
            <a:off x="620900" y="4323658"/>
            <a:ext cx="4047115" cy="1892472"/>
          </a:xfrm>
          <a:prstGeom prst="rect">
            <a:avLst/>
          </a:prstGeom>
          <a:noFill/>
          <a:ln>
            <a:noFill/>
          </a:ln>
        </p:spPr>
      </p:pic>
      <p:grpSp>
        <p:nvGrpSpPr>
          <p:cNvPr id="83" name="Google Shape;83;p8"/>
          <p:cNvGrpSpPr/>
          <p:nvPr/>
        </p:nvGrpSpPr>
        <p:grpSpPr>
          <a:xfrm>
            <a:off x="5139267" y="3737637"/>
            <a:ext cx="3025274" cy="2344347"/>
            <a:chOff x="234400" y="1544700"/>
            <a:chExt cx="4887357" cy="3787925"/>
          </a:xfrm>
        </p:grpSpPr>
        <p:sp>
          <p:nvSpPr>
            <p:cNvPr id="84" name="Google Shape;84;p8"/>
            <p:cNvSpPr/>
            <p:nvPr/>
          </p:nvSpPr>
          <p:spPr>
            <a:xfrm>
              <a:off x="2999557" y="4902880"/>
              <a:ext cx="2122200" cy="402300"/>
            </a:xfrm>
            <a:prstGeom prst="rect">
              <a:avLst/>
            </a:prstGeom>
            <a:noFill/>
            <a:ln>
              <a:noFill/>
            </a:ln>
          </p:spPr>
          <p:txBody>
            <a:bodyPr anchorCtr="0" anchor="t" bIns="28275" lIns="56600" spcFirstLastPara="1" rIns="56600" wrap="square" tIns="28275">
              <a:noAutofit/>
            </a:bodyPr>
            <a:lstStyle/>
            <a:p>
              <a:pPr indent="0" lvl="0" marL="0" marR="0" rtl="0" algn="ctr">
                <a:spcBef>
                  <a:spcPts val="0"/>
                </a:spcBef>
                <a:spcAft>
                  <a:spcPts val="0"/>
                </a:spcAft>
                <a:buNone/>
              </a:pPr>
              <a:r>
                <a:rPr b="1" lang="en-US" sz="1237">
                  <a:solidFill>
                    <a:srgbClr val="1F3864"/>
                  </a:solidFill>
                  <a:latin typeface="Calibri"/>
                  <a:ea typeface="Calibri"/>
                  <a:cs typeface="Calibri"/>
                  <a:sym typeface="Calibri"/>
                </a:rPr>
                <a:t>1</a:t>
              </a:r>
              <a:endParaRPr b="1" sz="1237">
                <a:solidFill>
                  <a:srgbClr val="1F3864"/>
                </a:solidFill>
                <a:latin typeface="Calibri"/>
                <a:ea typeface="Calibri"/>
                <a:cs typeface="Calibri"/>
                <a:sym typeface="Calibri"/>
              </a:endParaRPr>
            </a:p>
          </p:txBody>
        </p:sp>
        <p:pic>
          <p:nvPicPr>
            <p:cNvPr id="85" name="Google Shape;85;p8"/>
            <p:cNvPicPr preferRelativeResize="0"/>
            <p:nvPr/>
          </p:nvPicPr>
          <p:blipFill>
            <a:blip r:embed="rId5">
              <a:alphaModFix/>
            </a:blip>
            <a:stretch>
              <a:fillRect/>
            </a:stretch>
          </p:blipFill>
          <p:spPr>
            <a:xfrm>
              <a:off x="234400" y="1544700"/>
              <a:ext cx="4526400" cy="3627429"/>
            </a:xfrm>
            <a:prstGeom prst="rect">
              <a:avLst/>
            </a:prstGeom>
            <a:noFill/>
            <a:ln>
              <a:noFill/>
            </a:ln>
          </p:spPr>
        </p:pic>
        <p:sp>
          <p:nvSpPr>
            <p:cNvPr id="86" name="Google Shape;86;p8"/>
            <p:cNvSpPr/>
            <p:nvPr/>
          </p:nvSpPr>
          <p:spPr>
            <a:xfrm>
              <a:off x="234675" y="1684125"/>
              <a:ext cx="310500" cy="402300"/>
            </a:xfrm>
            <a:prstGeom prst="rect">
              <a:avLst/>
            </a:prstGeom>
            <a:solidFill>
              <a:schemeClr val="lt1"/>
            </a:solidFill>
            <a:ln cap="flat" cmpd="sng" w="5900">
              <a:solidFill>
                <a:schemeClr val="lt1"/>
              </a:solidFill>
              <a:prstDash val="solid"/>
              <a:round/>
              <a:headEnd len="sm" w="sm" type="none"/>
              <a:tailEnd len="sm" w="sm" type="none"/>
            </a:ln>
          </p:spPr>
          <p:txBody>
            <a:bodyPr anchorCtr="0" anchor="ctr" bIns="56600" lIns="56600" spcFirstLastPara="1" rIns="56600" wrap="square" tIns="56600">
              <a:noAutofit/>
            </a:bodyPr>
            <a:lstStyle/>
            <a:p>
              <a:pPr indent="0" lvl="0" marL="0" rtl="0" algn="ctr">
                <a:spcBef>
                  <a:spcPts val="0"/>
                </a:spcBef>
                <a:spcAft>
                  <a:spcPts val="0"/>
                </a:spcAft>
                <a:buNone/>
              </a:pPr>
              <a:r>
                <a:t/>
              </a:r>
              <a:endParaRPr sz="866"/>
            </a:p>
          </p:txBody>
        </p:sp>
        <p:sp>
          <p:nvSpPr>
            <p:cNvPr id="87" name="Google Shape;87;p8"/>
            <p:cNvSpPr/>
            <p:nvPr/>
          </p:nvSpPr>
          <p:spPr>
            <a:xfrm>
              <a:off x="234675" y="4930325"/>
              <a:ext cx="310500" cy="402300"/>
            </a:xfrm>
            <a:prstGeom prst="rect">
              <a:avLst/>
            </a:prstGeom>
            <a:solidFill>
              <a:schemeClr val="lt1"/>
            </a:solidFill>
            <a:ln cap="flat" cmpd="sng" w="5900">
              <a:solidFill>
                <a:schemeClr val="lt1"/>
              </a:solidFill>
              <a:prstDash val="solid"/>
              <a:round/>
              <a:headEnd len="sm" w="sm" type="none"/>
              <a:tailEnd len="sm" w="sm" type="none"/>
            </a:ln>
          </p:spPr>
          <p:txBody>
            <a:bodyPr anchorCtr="0" anchor="ctr" bIns="56600" lIns="56600" spcFirstLastPara="1" rIns="56600" wrap="square" tIns="56600">
              <a:noAutofit/>
            </a:bodyPr>
            <a:lstStyle/>
            <a:p>
              <a:pPr indent="0" lvl="0" marL="0" rtl="0" algn="ctr">
                <a:spcBef>
                  <a:spcPts val="0"/>
                </a:spcBef>
                <a:spcAft>
                  <a:spcPts val="0"/>
                </a:spcAft>
                <a:buNone/>
              </a:pPr>
              <a:r>
                <a:t/>
              </a:r>
              <a:endParaRPr sz="866"/>
            </a:p>
          </p:txBody>
        </p:sp>
        <p:sp>
          <p:nvSpPr>
            <p:cNvPr id="88" name="Google Shape;88;p8"/>
            <p:cNvSpPr/>
            <p:nvPr/>
          </p:nvSpPr>
          <p:spPr>
            <a:xfrm>
              <a:off x="3990025" y="4930325"/>
              <a:ext cx="310500" cy="402300"/>
            </a:xfrm>
            <a:prstGeom prst="rect">
              <a:avLst/>
            </a:prstGeom>
            <a:solidFill>
              <a:schemeClr val="lt1"/>
            </a:solidFill>
            <a:ln cap="flat" cmpd="sng" w="5900">
              <a:solidFill>
                <a:schemeClr val="lt1"/>
              </a:solidFill>
              <a:prstDash val="solid"/>
              <a:round/>
              <a:headEnd len="sm" w="sm" type="none"/>
              <a:tailEnd len="sm" w="sm" type="none"/>
            </a:ln>
          </p:spPr>
          <p:txBody>
            <a:bodyPr anchorCtr="0" anchor="ctr" bIns="56600" lIns="56600" spcFirstLastPara="1" rIns="56600" wrap="square" tIns="56600">
              <a:noAutofit/>
            </a:bodyPr>
            <a:lstStyle/>
            <a:p>
              <a:pPr indent="0" lvl="0" marL="0" rtl="0" algn="ctr">
                <a:spcBef>
                  <a:spcPts val="0"/>
                </a:spcBef>
                <a:spcAft>
                  <a:spcPts val="0"/>
                </a:spcAft>
                <a:buNone/>
              </a:pPr>
              <a:r>
                <a:t/>
              </a:r>
              <a:endParaRPr sz="866"/>
            </a:p>
          </p:txBody>
        </p:sp>
      </p:grpSp>
      <p:pic>
        <p:nvPicPr>
          <p:cNvPr id="89" name="Google Shape;89;p8"/>
          <p:cNvPicPr preferRelativeResize="0"/>
          <p:nvPr/>
        </p:nvPicPr>
        <p:blipFill>
          <a:blip r:embed="rId6">
            <a:alphaModFix/>
          </a:blip>
          <a:stretch>
            <a:fillRect/>
          </a:stretch>
        </p:blipFill>
        <p:spPr>
          <a:xfrm>
            <a:off x="8328123" y="3611502"/>
            <a:ext cx="3372978" cy="2597085"/>
          </a:xfrm>
          <a:prstGeom prst="rect">
            <a:avLst/>
          </a:prstGeom>
          <a:noFill/>
          <a:ln>
            <a:noFill/>
          </a:ln>
        </p:spPr>
      </p:pic>
      <p:pic>
        <p:nvPicPr>
          <p:cNvPr id="90" name="Google Shape;90;p8"/>
          <p:cNvPicPr preferRelativeResize="0"/>
          <p:nvPr/>
        </p:nvPicPr>
        <p:blipFill>
          <a:blip r:embed="rId7">
            <a:alphaModFix/>
          </a:blip>
          <a:stretch>
            <a:fillRect/>
          </a:stretch>
        </p:blipFill>
        <p:spPr>
          <a:xfrm>
            <a:off x="620900" y="827025"/>
            <a:ext cx="4047103" cy="2837726"/>
          </a:xfrm>
          <a:prstGeom prst="rect">
            <a:avLst/>
          </a:prstGeom>
          <a:noFill/>
          <a:ln>
            <a:noFill/>
          </a:ln>
        </p:spPr>
      </p:pic>
      <p:pic>
        <p:nvPicPr>
          <p:cNvPr id="91" name="Google Shape;91;p8"/>
          <p:cNvPicPr preferRelativeResize="0"/>
          <p:nvPr/>
        </p:nvPicPr>
        <p:blipFill rotWithShape="1">
          <a:blip r:embed="rId8">
            <a:alphaModFix/>
          </a:blip>
          <a:srcRect b="0" l="0" r="51423" t="0"/>
          <a:stretch/>
        </p:blipFill>
        <p:spPr>
          <a:xfrm>
            <a:off x="5124452" y="922829"/>
            <a:ext cx="3095039" cy="2344624"/>
          </a:xfrm>
          <a:prstGeom prst="rect">
            <a:avLst/>
          </a:prstGeom>
          <a:noFill/>
          <a:ln>
            <a:noFill/>
          </a:ln>
        </p:spPr>
      </p:pic>
      <p:pic>
        <p:nvPicPr>
          <p:cNvPr id="92" name="Google Shape;92;p8"/>
          <p:cNvPicPr preferRelativeResize="0"/>
          <p:nvPr/>
        </p:nvPicPr>
        <p:blipFill>
          <a:blip r:embed="rId9">
            <a:alphaModFix/>
          </a:blip>
          <a:stretch>
            <a:fillRect/>
          </a:stretch>
        </p:blipFill>
        <p:spPr>
          <a:xfrm>
            <a:off x="8675955" y="930418"/>
            <a:ext cx="3025138" cy="2444030"/>
          </a:xfrm>
          <a:prstGeom prst="rect">
            <a:avLst/>
          </a:prstGeom>
          <a:noFill/>
          <a:ln>
            <a:noFill/>
          </a:ln>
        </p:spPr>
      </p:pic>
      <p:sp>
        <p:nvSpPr>
          <p:cNvPr id="93" name="Google Shape;93;p8"/>
          <p:cNvSpPr txBox="1"/>
          <p:nvPr/>
        </p:nvSpPr>
        <p:spPr>
          <a:xfrm>
            <a:off x="0" y="3664750"/>
            <a:ext cx="5139300" cy="5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solidFill>
                  <a:schemeClr val="dk1"/>
                </a:solidFill>
              </a:rPr>
              <a:t>Saloman, J. L., Jefferson, B., Han, S., Fisher, W. E., Fogel, E. L., Hart, P. A., Li, L., Park, W. G., Vege, S. S., Yadav, D., Topazian, M. D., &amp; Conwell, D. L. (2025). </a:t>
            </a:r>
            <a:r>
              <a:rPr b="1" lang="en-US" sz="600">
                <a:solidFill>
                  <a:schemeClr val="dk1"/>
                </a:solidFill>
              </a:rPr>
              <a:t>Prostaglandin E2 as a mechanistic biomarker of chronic pancreatitis.</a:t>
            </a:r>
            <a:r>
              <a:rPr lang="en-US" sz="600">
                <a:solidFill>
                  <a:schemeClr val="dk1"/>
                </a:solidFill>
              </a:rPr>
              <a:t> </a:t>
            </a:r>
            <a:r>
              <a:rPr i="1" lang="en-US" sz="600">
                <a:solidFill>
                  <a:schemeClr val="dk1"/>
                </a:solidFill>
              </a:rPr>
              <a:t>Clinical and Translational Gastroenterology, 16</a:t>
            </a:r>
            <a:r>
              <a:rPr lang="en-US" sz="600">
                <a:solidFill>
                  <a:schemeClr val="dk1"/>
                </a:solidFill>
              </a:rPr>
              <a:t>(10), e00897. https://doi.org/10.14309/ctg.0000000000000897</a:t>
            </a:r>
            <a:endParaRPr sz="900"/>
          </a:p>
        </p:txBody>
      </p:sp>
      <p:sp>
        <p:nvSpPr>
          <p:cNvPr id="94" name="Google Shape;94;p8"/>
          <p:cNvSpPr txBox="1"/>
          <p:nvPr/>
        </p:nvSpPr>
        <p:spPr>
          <a:xfrm>
            <a:off x="5407700" y="3217429"/>
            <a:ext cx="6293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700">
                <a:solidFill>
                  <a:schemeClr val="dk1"/>
                </a:solidFill>
                <a:latin typeface="Calibri"/>
                <a:ea typeface="Calibri"/>
                <a:cs typeface="Calibri"/>
                <a:sym typeface="Calibri"/>
              </a:rPr>
              <a:t>Chang, H. J., Lee, J. H., Kyung, K. J., Kim, M. R., &amp; Yoo, J. H. (2013). Peroxisome proliferator-activated receptor γ agonist suppresses human telomerase reverse transcriptase expression and aromatase activity in eutopic endometrial stromal cells from endometriosis.  Clinical and Experimental Reproductive Medicine, 40, 67–75.</a:t>
            </a:r>
            <a:endParaRPr sz="700">
              <a:solidFill>
                <a:schemeClr val="dk1"/>
              </a:solidFill>
            </a:endParaRPr>
          </a:p>
        </p:txBody>
      </p:sp>
      <p:sp>
        <p:nvSpPr>
          <p:cNvPr id="95" name="Google Shape;95;p8"/>
          <p:cNvSpPr txBox="1"/>
          <p:nvPr/>
        </p:nvSpPr>
        <p:spPr>
          <a:xfrm>
            <a:off x="8328125" y="6058000"/>
            <a:ext cx="3694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700">
                <a:solidFill>
                  <a:schemeClr val="dk1"/>
                </a:solidFill>
                <a:latin typeface="Calibri"/>
                <a:ea typeface="Calibri"/>
                <a:cs typeface="Calibri"/>
                <a:sym typeface="Calibri"/>
              </a:rPr>
              <a:t>Chang, H. J., Lee, J. H., Kyung, K. J., Kim, M. R., &amp; Yoo, J. H. (2013). Peroxisome proliferator-activated receptor γ agonist suppresses human telomerase reverse transcriptase expression and aromatase activity in eutopic endometrial stromal cells from endometriosis.  Clinical and Experimental Reproductive Medicine, 40, 67–75.</a:t>
            </a:r>
            <a:endParaRPr sz="700">
              <a:solidFill>
                <a:schemeClr val="dk1"/>
              </a:solidFill>
            </a:endParaRPr>
          </a:p>
        </p:txBody>
      </p:sp>
      <p:sp>
        <p:nvSpPr>
          <p:cNvPr id="96" name="Google Shape;96;p8"/>
          <p:cNvSpPr txBox="1"/>
          <p:nvPr/>
        </p:nvSpPr>
        <p:spPr>
          <a:xfrm>
            <a:off x="5171975" y="6085350"/>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700">
                <a:solidFill>
                  <a:schemeClr val="dk1"/>
                </a:solidFill>
                <a:latin typeface="Calibri"/>
                <a:ea typeface="Calibri"/>
                <a:cs typeface="Calibri"/>
                <a:sym typeface="Calibri"/>
              </a:rPr>
              <a:t>Olivares, C., Ricci, A., Bilotas, M., Barañao, R. I., &amp; Meresman, G. (2011).                                                                                                                                         The inhibitory effect of celecoxib and rosiglitazone on experimental endometriosis.                                                                                                              Fertility and Sterility, 96, 428–433.</a:t>
            </a:r>
            <a:endParaRPr sz="700">
              <a:solidFill>
                <a:schemeClr val="dk1"/>
              </a:solidFill>
              <a:latin typeface="Calibri"/>
              <a:ea typeface="Calibri"/>
              <a:cs typeface="Calibri"/>
              <a:sym typeface="Calibri"/>
            </a:endParaRPr>
          </a:p>
        </p:txBody>
      </p:sp>
      <p:sp>
        <p:nvSpPr>
          <p:cNvPr id="97" name="Google Shape;97;p8"/>
          <p:cNvSpPr txBox="1"/>
          <p:nvPr/>
        </p:nvSpPr>
        <p:spPr>
          <a:xfrm>
            <a:off x="2646100" y="4464700"/>
            <a:ext cx="1883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transcriptasa inversa de la telomerasa</a:t>
            </a:r>
            <a:endParaRPr sz="1000"/>
          </a:p>
        </p:txBody>
      </p:sp>
      <p:cxnSp>
        <p:nvCxnSpPr>
          <p:cNvPr id="98" name="Google Shape;98;p8"/>
          <p:cNvCxnSpPr/>
          <p:nvPr/>
        </p:nvCxnSpPr>
        <p:spPr>
          <a:xfrm rot="10800000">
            <a:off x="2646088" y="4558438"/>
            <a:ext cx="3300" cy="212700"/>
          </a:xfrm>
          <a:prstGeom prst="straightConnector1">
            <a:avLst/>
          </a:prstGeom>
          <a:noFill/>
          <a:ln cap="flat" cmpd="sng" w="9525">
            <a:solidFill>
              <a:srgbClr val="FF0000"/>
            </a:solidFill>
            <a:prstDash val="solid"/>
            <a:round/>
            <a:headEnd len="med" w="med" type="none"/>
            <a:tailEnd len="med" w="med" type="triangle"/>
          </a:ln>
        </p:spPr>
      </p:cxnSp>
      <p:sp>
        <p:nvSpPr>
          <p:cNvPr id="99" name="Google Shape;99;p8"/>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100" name="Google Shape;100;p8"/>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101" name="Google Shape;101;p8"/>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b="1" lang="en-US" sz="2800">
                <a:solidFill>
                  <a:schemeClr val="lt1"/>
                </a:solidFill>
                <a:latin typeface="Calibri"/>
                <a:ea typeface="Calibri"/>
                <a:cs typeface="Calibri"/>
                <a:sym typeface="Calibri"/>
              </a:rPr>
              <a:t>Introducción</a:t>
            </a:r>
            <a:endParaRPr sz="2200">
              <a:solidFill>
                <a:schemeClr val="dk1"/>
              </a:solidFill>
              <a:latin typeface="Calibri"/>
              <a:ea typeface="Calibri"/>
              <a:cs typeface="Calibri"/>
              <a:sym typeface="Calibri"/>
            </a:endParaRPr>
          </a:p>
        </p:txBody>
      </p:sp>
      <p:sp>
        <p:nvSpPr>
          <p:cNvPr id="102" name="Google Shape;102;p8"/>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Fisiopatología</a:t>
            </a:r>
            <a:endParaRPr sz="20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9"/>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109" name="Google Shape;109;p9"/>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110" name="Google Shape;110;p9"/>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b="1" lang="en-US" sz="2800">
                <a:solidFill>
                  <a:schemeClr val="lt1"/>
                </a:solidFill>
                <a:latin typeface="Calibri"/>
                <a:ea typeface="Calibri"/>
                <a:cs typeface="Calibri"/>
                <a:sym typeface="Calibri"/>
              </a:rPr>
              <a:t>Fisiopatología: Células endometriales </a:t>
            </a:r>
            <a:endParaRPr sz="2200">
              <a:solidFill>
                <a:schemeClr val="dk1"/>
              </a:solidFill>
              <a:latin typeface="Calibri"/>
              <a:ea typeface="Calibri"/>
              <a:cs typeface="Calibri"/>
              <a:sym typeface="Calibri"/>
            </a:endParaRPr>
          </a:p>
        </p:txBody>
      </p:sp>
      <p:pic>
        <p:nvPicPr>
          <p:cNvPr id="111" name="Google Shape;111;p9"/>
          <p:cNvPicPr preferRelativeResize="0"/>
          <p:nvPr/>
        </p:nvPicPr>
        <p:blipFill rotWithShape="1">
          <a:blip r:embed="rId4">
            <a:alphaModFix/>
          </a:blip>
          <a:srcRect b="66604" l="18953" r="36545" t="0"/>
          <a:stretch/>
        </p:blipFill>
        <p:spPr>
          <a:xfrm>
            <a:off x="2544050" y="1234225"/>
            <a:ext cx="2905050" cy="1397200"/>
          </a:xfrm>
          <a:prstGeom prst="rect">
            <a:avLst/>
          </a:prstGeom>
          <a:noFill/>
          <a:ln>
            <a:noFill/>
          </a:ln>
        </p:spPr>
      </p:pic>
      <p:sp>
        <p:nvSpPr>
          <p:cNvPr id="112" name="Google Shape;112;p9"/>
          <p:cNvSpPr/>
          <p:nvPr/>
        </p:nvSpPr>
        <p:spPr>
          <a:xfrm>
            <a:off x="3872250" y="1445925"/>
            <a:ext cx="1477800" cy="909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9"/>
          <p:cNvSpPr txBox="1"/>
          <p:nvPr/>
        </p:nvSpPr>
        <p:spPr>
          <a:xfrm>
            <a:off x="3771175" y="1484875"/>
            <a:ext cx="1651500" cy="7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Angiogénesis desregulada</a:t>
            </a:r>
            <a:endParaRPr sz="1800"/>
          </a:p>
        </p:txBody>
      </p:sp>
      <p:pic>
        <p:nvPicPr>
          <p:cNvPr id="114" name="Google Shape;114;p9"/>
          <p:cNvPicPr preferRelativeResize="0"/>
          <p:nvPr/>
        </p:nvPicPr>
        <p:blipFill>
          <a:blip r:embed="rId5">
            <a:alphaModFix/>
          </a:blip>
          <a:stretch>
            <a:fillRect/>
          </a:stretch>
        </p:blipFill>
        <p:spPr>
          <a:xfrm>
            <a:off x="7240700" y="1043437"/>
            <a:ext cx="3253508" cy="1892475"/>
          </a:xfrm>
          <a:prstGeom prst="rect">
            <a:avLst/>
          </a:prstGeom>
          <a:noFill/>
          <a:ln>
            <a:noFill/>
          </a:ln>
        </p:spPr>
      </p:pic>
      <p:pic>
        <p:nvPicPr>
          <p:cNvPr id="115" name="Google Shape;115;p9"/>
          <p:cNvPicPr preferRelativeResize="0"/>
          <p:nvPr/>
        </p:nvPicPr>
        <p:blipFill>
          <a:blip r:embed="rId6">
            <a:alphaModFix/>
          </a:blip>
          <a:stretch>
            <a:fillRect/>
          </a:stretch>
        </p:blipFill>
        <p:spPr>
          <a:xfrm>
            <a:off x="326375" y="3115925"/>
            <a:ext cx="6730076" cy="3460300"/>
          </a:xfrm>
          <a:prstGeom prst="rect">
            <a:avLst/>
          </a:prstGeom>
          <a:noFill/>
          <a:ln>
            <a:noFill/>
          </a:ln>
        </p:spPr>
      </p:pic>
      <p:pic>
        <p:nvPicPr>
          <p:cNvPr id="116" name="Google Shape;116;p9"/>
          <p:cNvPicPr preferRelativeResize="0"/>
          <p:nvPr/>
        </p:nvPicPr>
        <p:blipFill>
          <a:blip r:embed="rId7">
            <a:alphaModFix/>
          </a:blip>
          <a:stretch>
            <a:fillRect/>
          </a:stretch>
        </p:blipFill>
        <p:spPr>
          <a:xfrm>
            <a:off x="7498773" y="3754200"/>
            <a:ext cx="3002858" cy="2200250"/>
          </a:xfrm>
          <a:prstGeom prst="rect">
            <a:avLst/>
          </a:prstGeom>
          <a:noFill/>
          <a:ln>
            <a:noFill/>
          </a:ln>
        </p:spPr>
      </p:pic>
      <p:sp>
        <p:nvSpPr>
          <p:cNvPr id="117" name="Google Shape;117;p9"/>
          <p:cNvSpPr/>
          <p:nvPr/>
        </p:nvSpPr>
        <p:spPr>
          <a:xfrm>
            <a:off x="326375" y="6576225"/>
            <a:ext cx="6730200" cy="29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700">
                <a:solidFill>
                  <a:schemeClr val="dk1"/>
                </a:solidFill>
                <a:latin typeface="Calibri"/>
                <a:ea typeface="Calibri"/>
                <a:cs typeface="Calibri"/>
                <a:sym typeface="Calibri"/>
              </a:rPr>
              <a:t>Mariadas, H., Chen, J.-H., &amp; Chen, K.-H. (2025). </a:t>
            </a:r>
            <a:r>
              <a:rPr i="1" lang="en-US" sz="700">
                <a:solidFill>
                  <a:schemeClr val="dk1"/>
                </a:solidFill>
                <a:latin typeface="Calibri"/>
                <a:ea typeface="Calibri"/>
                <a:cs typeface="Calibri"/>
                <a:sym typeface="Calibri"/>
              </a:rPr>
              <a:t>The Molecular and Cellular Mechanisms of Endometriosis: From Basic Pathophysiology to Clinical Implications</a:t>
            </a:r>
            <a:r>
              <a:rPr lang="en-US" sz="700">
                <a:solidFill>
                  <a:schemeClr val="dk1"/>
                </a:solidFill>
                <a:latin typeface="Calibri"/>
                <a:ea typeface="Calibri"/>
                <a:cs typeface="Calibri"/>
                <a:sym typeface="Calibri"/>
              </a:rPr>
              <a:t>. </a:t>
            </a:r>
            <a:r>
              <a:rPr b="1" lang="en-US" sz="700">
                <a:solidFill>
                  <a:schemeClr val="dk1"/>
                </a:solidFill>
                <a:latin typeface="Calibri"/>
                <a:ea typeface="Calibri"/>
                <a:cs typeface="Calibri"/>
                <a:sym typeface="Calibri"/>
              </a:rPr>
              <a:t>International Journal of Molecular Sciences, 26</a:t>
            </a:r>
            <a:r>
              <a:rPr lang="en-US" sz="700">
                <a:solidFill>
                  <a:schemeClr val="dk1"/>
                </a:solidFill>
                <a:latin typeface="Calibri"/>
                <a:ea typeface="Calibri"/>
                <a:cs typeface="Calibri"/>
                <a:sym typeface="Calibri"/>
              </a:rPr>
              <a:t>(6), 2458. https://doi.org/10.3390/ijms26062458</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118" name="Google Shape;118;p9"/>
          <p:cNvSpPr txBox="1"/>
          <p:nvPr/>
        </p:nvSpPr>
        <p:spPr>
          <a:xfrm>
            <a:off x="6436400" y="3025017"/>
            <a:ext cx="51276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700">
                <a:solidFill>
                  <a:schemeClr val="dk1"/>
                </a:solidFill>
                <a:latin typeface="Calibri"/>
                <a:ea typeface="Calibri"/>
                <a:cs typeface="Calibri"/>
                <a:sym typeface="Calibri"/>
              </a:rPr>
              <a:t>Peeters, L. L. H., Vigne, J. L., Tee, M. K., Zhao, D., Waite, L. L., &amp; Taylor, R. N. (2005).                                                                                                                PPARc represses VEGF expression in human endometrial cells: Implications for uterine angiogenesis.                                                                            Angiogenesis, 8, 373–379.</a:t>
            </a:r>
            <a:endParaRPr sz="700">
              <a:solidFill>
                <a:schemeClr val="dk1"/>
              </a:solidFill>
              <a:latin typeface="Calibri"/>
              <a:ea typeface="Calibri"/>
              <a:cs typeface="Calibri"/>
              <a:sym typeface="Calibri"/>
            </a:endParaRPr>
          </a:p>
        </p:txBody>
      </p:sp>
      <p:sp>
        <p:nvSpPr>
          <p:cNvPr id="119" name="Google Shape;119;p9"/>
          <p:cNvSpPr txBox="1"/>
          <p:nvPr/>
        </p:nvSpPr>
        <p:spPr>
          <a:xfrm>
            <a:off x="6921500" y="5954450"/>
            <a:ext cx="48450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700">
                <a:solidFill>
                  <a:schemeClr val="dk1"/>
                </a:solidFill>
                <a:latin typeface="Calibri"/>
                <a:ea typeface="Calibri"/>
                <a:cs typeface="Calibri"/>
                <a:sym typeface="Calibri"/>
              </a:rPr>
              <a:t>Kavoussi, S. K., Witz, C. A., Binkley, P. A., Nair, A. S., &amp; Lebovic, D. I. (2009). Peroxisome-proliferator activator receptor-gamma activation decreases attachment of endometrial cells to peritoneal mesothelial cells in an in vitro model of the early endometriotic lesion.    Molecular Human Reproduction, 15, 687–692.</a:t>
            </a:r>
            <a:endParaRPr/>
          </a:p>
        </p:txBody>
      </p:sp>
      <p:sp>
        <p:nvSpPr>
          <p:cNvPr id="120" name="Google Shape;120;p9"/>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121" name="Google Shape;121;p9"/>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122" name="Google Shape;122;p9"/>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b="1" lang="en-US" sz="2800">
                <a:solidFill>
                  <a:schemeClr val="lt1"/>
                </a:solidFill>
                <a:latin typeface="Calibri"/>
                <a:ea typeface="Calibri"/>
                <a:cs typeface="Calibri"/>
                <a:sym typeface="Calibri"/>
              </a:rPr>
              <a:t>Introducción</a:t>
            </a:r>
            <a:endParaRPr sz="2200">
              <a:solidFill>
                <a:schemeClr val="dk1"/>
              </a:solidFill>
              <a:latin typeface="Calibri"/>
              <a:ea typeface="Calibri"/>
              <a:cs typeface="Calibri"/>
              <a:sym typeface="Calibri"/>
            </a:endParaRPr>
          </a:p>
        </p:txBody>
      </p:sp>
      <p:sp>
        <p:nvSpPr>
          <p:cNvPr id="123" name="Google Shape;123;p9"/>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Fisiopatología</a:t>
            </a:r>
            <a:endParaRPr sz="20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p:nvPr/>
        </p:nvSpPr>
        <p:spPr>
          <a:xfrm>
            <a:off x="0" y="0"/>
            <a:ext cx="12189000" cy="749700"/>
          </a:xfrm>
          <a:prstGeom prst="rect">
            <a:avLst/>
          </a:prstGeom>
          <a:solidFill>
            <a:srgbClr val="0D1D3A"/>
          </a:solidFill>
          <a:ln cap="flat" cmpd="sng" w="12700">
            <a:solidFill>
              <a:srgbClr val="0D1D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130" name="Google Shape;130;p10"/>
          <p:cNvPicPr preferRelativeResize="0"/>
          <p:nvPr/>
        </p:nvPicPr>
        <p:blipFill rotWithShape="1">
          <a:blip r:embed="rId3">
            <a:alphaModFix/>
          </a:blip>
          <a:srcRect b="0" l="0" r="0" t="0"/>
          <a:stretch/>
        </p:blipFill>
        <p:spPr>
          <a:xfrm>
            <a:off x="0" y="-4"/>
            <a:ext cx="1124675" cy="749801"/>
          </a:xfrm>
          <a:prstGeom prst="rect">
            <a:avLst/>
          </a:prstGeom>
          <a:noFill/>
          <a:ln>
            <a:noFill/>
          </a:ln>
        </p:spPr>
      </p:pic>
      <p:sp>
        <p:nvSpPr>
          <p:cNvPr id="131" name="Google Shape;131;p10"/>
          <p:cNvSpPr/>
          <p:nvPr/>
        </p:nvSpPr>
        <p:spPr>
          <a:xfrm>
            <a:off x="1188725" y="146300"/>
            <a:ext cx="79554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2800"/>
              <a:buFont typeface="Calibri"/>
              <a:buNone/>
            </a:pPr>
            <a:r>
              <a:rPr b="1" lang="en-US" sz="2800">
                <a:solidFill>
                  <a:srgbClr val="FFFFFF"/>
                </a:solidFill>
                <a:latin typeface="Calibri"/>
                <a:ea typeface="Calibri"/>
                <a:cs typeface="Calibri"/>
                <a:sym typeface="Calibri"/>
              </a:rPr>
              <a:t>Fisiopatología: Respuesta Inflamatoria</a:t>
            </a:r>
            <a:endParaRPr sz="2800">
              <a:solidFill>
                <a:schemeClr val="dk1"/>
              </a:solidFill>
              <a:latin typeface="Calibri"/>
              <a:ea typeface="Calibri"/>
              <a:cs typeface="Calibri"/>
              <a:sym typeface="Calibri"/>
            </a:endParaRPr>
          </a:p>
        </p:txBody>
      </p:sp>
      <p:pic>
        <p:nvPicPr>
          <p:cNvPr id="132" name="Google Shape;132;p10"/>
          <p:cNvPicPr preferRelativeResize="0"/>
          <p:nvPr/>
        </p:nvPicPr>
        <p:blipFill>
          <a:blip r:embed="rId4">
            <a:alphaModFix/>
          </a:blip>
          <a:stretch>
            <a:fillRect/>
          </a:stretch>
        </p:blipFill>
        <p:spPr>
          <a:xfrm>
            <a:off x="6867745" y="2112565"/>
            <a:ext cx="4629150" cy="2914650"/>
          </a:xfrm>
          <a:prstGeom prst="rect">
            <a:avLst/>
          </a:prstGeom>
          <a:noFill/>
          <a:ln>
            <a:noFill/>
          </a:ln>
        </p:spPr>
      </p:pic>
      <p:sp>
        <p:nvSpPr>
          <p:cNvPr id="133" name="Google Shape;133;p10"/>
          <p:cNvSpPr/>
          <p:nvPr/>
        </p:nvSpPr>
        <p:spPr>
          <a:xfrm>
            <a:off x="8504495" y="1303844"/>
            <a:ext cx="21222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Niveles de IL-8</a:t>
            </a:r>
            <a:endParaRPr b="1" sz="2000">
              <a:solidFill>
                <a:srgbClr val="1F3864"/>
              </a:solidFill>
              <a:latin typeface="Calibri"/>
              <a:ea typeface="Calibri"/>
              <a:cs typeface="Calibri"/>
              <a:sym typeface="Calibri"/>
            </a:endParaRPr>
          </a:p>
          <a:p>
            <a:pPr indent="0" lvl="0" marL="0" marR="0" rtl="0" algn="ctr">
              <a:spcBef>
                <a:spcPts val="0"/>
              </a:spcBef>
              <a:spcAft>
                <a:spcPts val="0"/>
              </a:spcAft>
              <a:buNone/>
            </a:pPr>
            <a:r>
              <a:t/>
            </a:r>
            <a:endParaRPr b="1" sz="2000">
              <a:solidFill>
                <a:srgbClr val="1F3864"/>
              </a:solidFill>
              <a:latin typeface="Calibri"/>
              <a:ea typeface="Calibri"/>
              <a:cs typeface="Calibri"/>
              <a:sym typeface="Calibri"/>
            </a:endParaRPr>
          </a:p>
          <a:p>
            <a:pPr indent="0" lvl="0" marL="0" marR="0" rtl="0" algn="ctr">
              <a:spcBef>
                <a:spcPts val="0"/>
              </a:spcBef>
              <a:spcAft>
                <a:spcPts val="0"/>
              </a:spcAft>
              <a:buNone/>
            </a:pPr>
            <a:r>
              <a:t/>
            </a:r>
            <a:endParaRPr b="1" sz="2000">
              <a:solidFill>
                <a:srgbClr val="1F3864"/>
              </a:solidFill>
              <a:latin typeface="Calibri"/>
              <a:ea typeface="Calibri"/>
              <a:cs typeface="Calibri"/>
              <a:sym typeface="Calibri"/>
            </a:endParaRPr>
          </a:p>
          <a:p>
            <a:pPr indent="0" lvl="0" marL="0" marR="0" rtl="0" algn="ctr">
              <a:spcBef>
                <a:spcPts val="0"/>
              </a:spcBef>
              <a:spcAft>
                <a:spcPts val="0"/>
              </a:spcAft>
              <a:buNone/>
            </a:pPr>
            <a:r>
              <a:t/>
            </a:r>
            <a:endParaRPr b="1" sz="2000">
              <a:solidFill>
                <a:srgbClr val="1F3864"/>
              </a:solidFill>
              <a:latin typeface="Calibri"/>
              <a:ea typeface="Calibri"/>
              <a:cs typeface="Calibri"/>
              <a:sym typeface="Calibri"/>
            </a:endParaRPr>
          </a:p>
        </p:txBody>
      </p:sp>
      <p:sp>
        <p:nvSpPr>
          <p:cNvPr id="134" name="Google Shape;134;p10"/>
          <p:cNvSpPr txBox="1"/>
          <p:nvPr/>
        </p:nvSpPr>
        <p:spPr>
          <a:xfrm>
            <a:off x="7156600" y="5246675"/>
            <a:ext cx="4818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lang="en-US" sz="900">
                <a:solidFill>
                  <a:schemeClr val="dk1"/>
                </a:solidFill>
                <a:latin typeface="Calibri"/>
                <a:ea typeface="Calibri"/>
                <a:cs typeface="Calibri"/>
                <a:sym typeface="Calibri"/>
              </a:rPr>
              <a:t>Ohama, Y., Harada, T., Iwabe, T., Taniguchi, F., Takenaka, Y., &amp; Terakawa, N. (2008).  Peroxisome proliferator-activated receptor-g ligand reduced tumor necrosis factor-a-induced interleukin-8 production and growth in endometriotic stromal cells.                                                                             Fertility and Sterility, 89, 311–317.</a:t>
            </a:r>
            <a:endParaRPr sz="800">
              <a:solidFill>
                <a:schemeClr val="dk1"/>
              </a:solidFill>
            </a:endParaRPr>
          </a:p>
        </p:txBody>
      </p:sp>
      <p:pic>
        <p:nvPicPr>
          <p:cNvPr id="135" name="Google Shape;135;p10"/>
          <p:cNvPicPr preferRelativeResize="0"/>
          <p:nvPr/>
        </p:nvPicPr>
        <p:blipFill>
          <a:blip r:embed="rId5">
            <a:alphaModFix/>
          </a:blip>
          <a:stretch>
            <a:fillRect/>
          </a:stretch>
        </p:blipFill>
        <p:spPr>
          <a:xfrm>
            <a:off x="874400" y="1871801"/>
            <a:ext cx="4629150" cy="3545950"/>
          </a:xfrm>
          <a:prstGeom prst="rect">
            <a:avLst/>
          </a:prstGeom>
          <a:noFill/>
          <a:ln>
            <a:noFill/>
          </a:ln>
        </p:spPr>
      </p:pic>
      <p:sp>
        <p:nvSpPr>
          <p:cNvPr id="136" name="Google Shape;136;p10"/>
          <p:cNvSpPr/>
          <p:nvPr/>
        </p:nvSpPr>
        <p:spPr>
          <a:xfrm>
            <a:off x="2207670" y="1082144"/>
            <a:ext cx="21222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NF-KB</a:t>
            </a:r>
            <a:endParaRPr b="1" sz="2000">
              <a:solidFill>
                <a:srgbClr val="1F3864"/>
              </a:solidFill>
              <a:latin typeface="Calibri"/>
              <a:ea typeface="Calibri"/>
              <a:cs typeface="Calibri"/>
              <a:sym typeface="Calibri"/>
            </a:endParaRPr>
          </a:p>
          <a:p>
            <a:pPr indent="0" lvl="0" marL="0" marR="0" rtl="0" algn="ctr">
              <a:spcBef>
                <a:spcPts val="0"/>
              </a:spcBef>
              <a:spcAft>
                <a:spcPts val="0"/>
              </a:spcAft>
              <a:buNone/>
            </a:pPr>
            <a:r>
              <a:t/>
            </a:r>
            <a:endParaRPr b="1" sz="2000">
              <a:solidFill>
                <a:srgbClr val="1F3864"/>
              </a:solidFill>
              <a:latin typeface="Calibri"/>
              <a:ea typeface="Calibri"/>
              <a:cs typeface="Calibri"/>
              <a:sym typeface="Calibri"/>
            </a:endParaRPr>
          </a:p>
          <a:p>
            <a:pPr indent="0" lvl="0" marL="0" marR="0" rtl="0" algn="ctr">
              <a:spcBef>
                <a:spcPts val="0"/>
              </a:spcBef>
              <a:spcAft>
                <a:spcPts val="0"/>
              </a:spcAft>
              <a:buNone/>
            </a:pPr>
            <a:r>
              <a:t/>
            </a:r>
            <a:endParaRPr b="1" sz="2000">
              <a:solidFill>
                <a:srgbClr val="1F3864"/>
              </a:solidFill>
              <a:latin typeface="Calibri"/>
              <a:ea typeface="Calibri"/>
              <a:cs typeface="Calibri"/>
              <a:sym typeface="Calibri"/>
            </a:endParaRPr>
          </a:p>
          <a:p>
            <a:pPr indent="0" lvl="0" marL="0" marR="0" rtl="0" algn="ctr">
              <a:spcBef>
                <a:spcPts val="0"/>
              </a:spcBef>
              <a:spcAft>
                <a:spcPts val="0"/>
              </a:spcAft>
              <a:buNone/>
            </a:pPr>
            <a:r>
              <a:t/>
            </a:r>
            <a:endParaRPr b="1" sz="2000">
              <a:solidFill>
                <a:srgbClr val="1F3864"/>
              </a:solidFill>
              <a:latin typeface="Calibri"/>
              <a:ea typeface="Calibri"/>
              <a:cs typeface="Calibri"/>
              <a:sym typeface="Calibri"/>
            </a:endParaRPr>
          </a:p>
        </p:txBody>
      </p:sp>
      <p:sp>
        <p:nvSpPr>
          <p:cNvPr id="137" name="Google Shape;137;p10"/>
          <p:cNvSpPr txBox="1"/>
          <p:nvPr/>
        </p:nvSpPr>
        <p:spPr>
          <a:xfrm>
            <a:off x="874400" y="5822150"/>
            <a:ext cx="5118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solidFill>
                  <a:schemeClr val="dk1"/>
                </a:solidFill>
                <a:latin typeface="Calibri"/>
                <a:ea typeface="Calibri"/>
                <a:cs typeface="Calibri"/>
                <a:sym typeface="Calibri"/>
              </a:rPr>
              <a:t>González‑Ramos, R., Van Langendonckt, A., Defrère, S., Lousse, J.‑C., Colette, S., Devoto, L., &amp; Donnez, J. (2010). </a:t>
            </a:r>
            <a:r>
              <a:rPr b="1" lang="en-US" sz="700">
                <a:solidFill>
                  <a:schemeClr val="dk1"/>
                </a:solidFill>
                <a:latin typeface="Calibri"/>
                <a:ea typeface="Calibri"/>
                <a:cs typeface="Calibri"/>
                <a:sym typeface="Calibri"/>
              </a:rPr>
              <a:t>Involvement of the nuclear factor‑κB pathway in the pathogenesis of endometriosis.</a:t>
            </a:r>
            <a:r>
              <a:rPr lang="en-US" sz="700">
                <a:solidFill>
                  <a:schemeClr val="dk1"/>
                </a:solidFill>
                <a:latin typeface="Calibri"/>
                <a:ea typeface="Calibri"/>
                <a:cs typeface="Calibri"/>
                <a:sym typeface="Calibri"/>
              </a:rPr>
              <a:t> </a:t>
            </a:r>
            <a:r>
              <a:rPr i="1" lang="en-US" sz="700">
                <a:solidFill>
                  <a:schemeClr val="dk1"/>
                </a:solidFill>
                <a:latin typeface="Calibri"/>
                <a:ea typeface="Calibri"/>
                <a:cs typeface="Calibri"/>
                <a:sym typeface="Calibri"/>
              </a:rPr>
              <a:t>Fertility and Sterility, 94</a:t>
            </a:r>
            <a:r>
              <a:rPr lang="en-US" sz="700">
                <a:solidFill>
                  <a:schemeClr val="dk1"/>
                </a:solidFill>
                <a:latin typeface="Calibri"/>
                <a:ea typeface="Calibri"/>
                <a:cs typeface="Calibri"/>
                <a:sym typeface="Calibri"/>
              </a:rPr>
              <a:t>(6), 1985–1994. https://doi.org/10.1016/j.fertnstert.2010.01.013</a:t>
            </a:r>
            <a:endParaRPr sz="1000">
              <a:latin typeface="Calibri"/>
              <a:ea typeface="Calibri"/>
              <a:cs typeface="Calibri"/>
              <a:sym typeface="Calibri"/>
            </a:endParaRPr>
          </a:p>
        </p:txBody>
      </p:sp>
      <p:sp>
        <p:nvSpPr>
          <p:cNvPr id="138" name="Google Shape;138;p10"/>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139" name="Google Shape;139;p10"/>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140" name="Google Shape;140;p10"/>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b="1" lang="en-US" sz="2800">
                <a:solidFill>
                  <a:schemeClr val="lt1"/>
                </a:solidFill>
                <a:latin typeface="Calibri"/>
                <a:ea typeface="Calibri"/>
                <a:cs typeface="Calibri"/>
                <a:sym typeface="Calibri"/>
              </a:rPr>
              <a:t>Introducción</a:t>
            </a:r>
            <a:endParaRPr sz="2200">
              <a:solidFill>
                <a:schemeClr val="dk1"/>
              </a:solidFill>
              <a:latin typeface="Calibri"/>
              <a:ea typeface="Calibri"/>
              <a:cs typeface="Calibri"/>
              <a:sym typeface="Calibri"/>
            </a:endParaRPr>
          </a:p>
        </p:txBody>
      </p:sp>
      <p:sp>
        <p:nvSpPr>
          <p:cNvPr id="141" name="Google Shape;141;p10"/>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Fisiopatología</a:t>
            </a:r>
            <a:endParaRPr sz="20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1"/>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148" name="Google Shape;148;p11"/>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149" name="Google Shape;149;p11"/>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FFFFFF"/>
                </a:solidFill>
                <a:latin typeface="Calibri"/>
                <a:ea typeface="Calibri"/>
                <a:cs typeface="Calibri"/>
                <a:sym typeface="Calibri"/>
              </a:rPr>
              <a:t>Evidencia en modelos animales</a:t>
            </a:r>
            <a:endParaRPr sz="2200">
              <a:solidFill>
                <a:schemeClr val="dk1"/>
              </a:solidFill>
              <a:latin typeface="Calibri"/>
              <a:ea typeface="Calibri"/>
              <a:cs typeface="Calibri"/>
              <a:sym typeface="Calibri"/>
            </a:endParaRPr>
          </a:p>
        </p:txBody>
      </p:sp>
      <p:sp>
        <p:nvSpPr>
          <p:cNvPr id="150" name="Google Shape;150;p11"/>
          <p:cNvSpPr/>
          <p:nvPr/>
        </p:nvSpPr>
        <p:spPr>
          <a:xfrm>
            <a:off x="364651" y="845497"/>
            <a:ext cx="11172900" cy="749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Los agonistas de PPARγ inducen una regresión estructural y volumétrica significativa                                 de las lesiones de endometriosis sin afectar el ciclo </a:t>
            </a:r>
            <a:r>
              <a:rPr b="1" lang="en-US" sz="2000">
                <a:solidFill>
                  <a:srgbClr val="1F3864"/>
                </a:solidFill>
                <a:latin typeface="Calibri"/>
                <a:ea typeface="Calibri"/>
                <a:cs typeface="Calibri"/>
                <a:sym typeface="Calibri"/>
              </a:rPr>
              <a:t>reproductivo ni suprimir la ovulación.</a:t>
            </a:r>
            <a:endParaRPr b="1" sz="3200">
              <a:solidFill>
                <a:srgbClr val="1F3864"/>
              </a:solidFill>
              <a:latin typeface="Calibri"/>
              <a:ea typeface="Calibri"/>
              <a:cs typeface="Calibri"/>
              <a:sym typeface="Calibri"/>
            </a:endParaRPr>
          </a:p>
        </p:txBody>
      </p:sp>
      <p:sp>
        <p:nvSpPr>
          <p:cNvPr id="151" name="Google Shape;151;p11"/>
          <p:cNvSpPr/>
          <p:nvPr/>
        </p:nvSpPr>
        <p:spPr>
          <a:xfrm>
            <a:off x="7543797" y="173699"/>
            <a:ext cx="45264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B9C3D6"/>
              </a:buClr>
              <a:buSzPts val="1600"/>
              <a:buFont typeface="Calibri"/>
              <a:buNone/>
            </a:pPr>
            <a:r>
              <a:rPr lang="en-US" sz="2000">
                <a:solidFill>
                  <a:schemeClr val="lt1"/>
                </a:solidFill>
                <a:latin typeface="Calibri"/>
                <a:ea typeface="Calibri"/>
                <a:cs typeface="Calibri"/>
                <a:sym typeface="Calibri"/>
              </a:rPr>
              <a:t>Ratones, ratas y babuinos</a:t>
            </a:r>
            <a:endParaRPr sz="2000">
              <a:solidFill>
                <a:schemeClr val="lt1"/>
              </a:solidFill>
              <a:latin typeface="Calibri"/>
              <a:ea typeface="Calibri"/>
              <a:cs typeface="Calibri"/>
              <a:sym typeface="Calibri"/>
            </a:endParaRPr>
          </a:p>
        </p:txBody>
      </p:sp>
      <p:pic>
        <p:nvPicPr>
          <p:cNvPr id="152" name="Google Shape;152;p11"/>
          <p:cNvPicPr preferRelativeResize="0"/>
          <p:nvPr/>
        </p:nvPicPr>
        <p:blipFill>
          <a:blip r:embed="rId4">
            <a:alphaModFix/>
          </a:blip>
          <a:stretch>
            <a:fillRect/>
          </a:stretch>
        </p:blipFill>
        <p:spPr>
          <a:xfrm>
            <a:off x="2053600" y="2093311"/>
            <a:ext cx="3950425" cy="1406624"/>
          </a:xfrm>
          <a:prstGeom prst="rect">
            <a:avLst/>
          </a:prstGeom>
          <a:noFill/>
          <a:ln>
            <a:noFill/>
          </a:ln>
        </p:spPr>
      </p:pic>
      <p:sp>
        <p:nvSpPr>
          <p:cNvPr id="153" name="Google Shape;153;p11"/>
          <p:cNvSpPr/>
          <p:nvPr/>
        </p:nvSpPr>
        <p:spPr>
          <a:xfrm>
            <a:off x="2303523" y="1691012"/>
            <a:ext cx="3700500" cy="402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Control</a:t>
            </a:r>
            <a:endParaRPr b="1" sz="3200">
              <a:solidFill>
                <a:srgbClr val="1F3864"/>
              </a:solidFill>
              <a:latin typeface="Calibri"/>
              <a:ea typeface="Calibri"/>
              <a:cs typeface="Calibri"/>
              <a:sym typeface="Calibri"/>
            </a:endParaRPr>
          </a:p>
        </p:txBody>
      </p:sp>
      <p:pic>
        <p:nvPicPr>
          <p:cNvPr id="154" name="Google Shape;154;p11"/>
          <p:cNvPicPr preferRelativeResize="0"/>
          <p:nvPr/>
        </p:nvPicPr>
        <p:blipFill>
          <a:blip r:embed="rId5">
            <a:alphaModFix/>
          </a:blip>
          <a:stretch>
            <a:fillRect/>
          </a:stretch>
        </p:blipFill>
        <p:spPr>
          <a:xfrm>
            <a:off x="6187991" y="2296738"/>
            <a:ext cx="3950420" cy="2790424"/>
          </a:xfrm>
          <a:prstGeom prst="rect">
            <a:avLst/>
          </a:prstGeom>
          <a:noFill/>
          <a:ln>
            <a:noFill/>
          </a:ln>
        </p:spPr>
      </p:pic>
      <p:sp>
        <p:nvSpPr>
          <p:cNvPr id="155" name="Google Shape;155;p11"/>
          <p:cNvSpPr/>
          <p:nvPr/>
        </p:nvSpPr>
        <p:spPr>
          <a:xfrm>
            <a:off x="6148284" y="1770723"/>
            <a:ext cx="3700500" cy="402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1F3864"/>
                </a:solidFill>
                <a:latin typeface="Calibri"/>
                <a:ea typeface="Calibri"/>
                <a:cs typeface="Calibri"/>
                <a:sym typeface="Calibri"/>
              </a:rPr>
              <a:t>Rosiglitazona</a:t>
            </a:r>
            <a:endParaRPr b="1" sz="3200">
              <a:solidFill>
                <a:srgbClr val="1F3864"/>
              </a:solidFill>
              <a:latin typeface="Calibri"/>
              <a:ea typeface="Calibri"/>
              <a:cs typeface="Calibri"/>
              <a:sym typeface="Calibri"/>
            </a:endParaRPr>
          </a:p>
        </p:txBody>
      </p:sp>
      <p:sp>
        <p:nvSpPr>
          <p:cNvPr id="156" name="Google Shape;156;p11"/>
          <p:cNvSpPr/>
          <p:nvPr/>
        </p:nvSpPr>
        <p:spPr>
          <a:xfrm>
            <a:off x="113700" y="5691745"/>
            <a:ext cx="11961600" cy="90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500">
                <a:solidFill>
                  <a:schemeClr val="lt1"/>
                </a:solidFill>
                <a:latin typeface="Calibri"/>
                <a:ea typeface="Calibri"/>
                <a:cs typeface="Calibri"/>
                <a:sym typeface="Calibri"/>
              </a:rPr>
              <a:t>Olivares, C., Ricci, A., Bilotas, M., Barañao, R. I., &amp; Meresman, G. (2011).                                                                                                                                         The inhibitory effect of celecoxib and rosiglitazone on experimental endometriosis.                                                                                                              Fertility and Sterility, 96, 428–433.</a:t>
            </a:r>
            <a:endParaRPr b="1" sz="2000">
              <a:solidFill>
                <a:schemeClr val="lt1"/>
              </a:solidFill>
              <a:latin typeface="Calibri"/>
              <a:ea typeface="Calibri"/>
              <a:cs typeface="Calibri"/>
              <a:sym typeface="Calibri"/>
            </a:endParaRPr>
          </a:p>
        </p:txBody>
      </p:sp>
      <p:pic>
        <p:nvPicPr>
          <p:cNvPr id="157" name="Google Shape;157;p11"/>
          <p:cNvPicPr preferRelativeResize="0"/>
          <p:nvPr/>
        </p:nvPicPr>
        <p:blipFill>
          <a:blip r:embed="rId6">
            <a:alphaModFix/>
          </a:blip>
          <a:stretch>
            <a:fillRect/>
          </a:stretch>
        </p:blipFill>
        <p:spPr>
          <a:xfrm>
            <a:off x="0" y="5531190"/>
            <a:ext cx="12192000" cy="1225293"/>
          </a:xfrm>
          <a:prstGeom prst="rect">
            <a:avLst/>
          </a:prstGeom>
          <a:noFill/>
          <a:ln>
            <a:noFill/>
          </a:ln>
        </p:spPr>
      </p:pic>
      <p:sp>
        <p:nvSpPr>
          <p:cNvPr id="158" name="Google Shape;158;p11"/>
          <p:cNvSpPr/>
          <p:nvPr/>
        </p:nvSpPr>
        <p:spPr>
          <a:xfrm>
            <a:off x="113700" y="5691745"/>
            <a:ext cx="11961600" cy="90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500">
                <a:solidFill>
                  <a:schemeClr val="lt1"/>
                </a:solidFill>
                <a:latin typeface="Calibri"/>
                <a:ea typeface="Calibri"/>
                <a:cs typeface="Calibri"/>
                <a:sym typeface="Calibri"/>
              </a:rPr>
              <a:t>L</a:t>
            </a:r>
            <a:r>
              <a:rPr b="1" lang="en-US" sz="1500">
                <a:solidFill>
                  <a:schemeClr val="lt1"/>
                </a:solidFill>
                <a:latin typeface="Calibri"/>
                <a:ea typeface="Calibri"/>
                <a:cs typeface="Calibri"/>
                <a:sym typeface="Calibri"/>
              </a:rPr>
              <a:t>ebovic, D. I., Mwenda, J. M., Chai, D. C., Mueller, M. D., Santi, A., Fisseha, S., &amp; D’Hooghe, T. (2007).                                                                                       PPAR-gamma receptor ligand induces regression of endometrial explants in baboons: A prospective, randomized, placebo- and drug-controlled study. Fertility and Sterility, 88(Suppl 2), 1108–1119</a:t>
            </a:r>
            <a:endParaRPr b="1" sz="15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1500">
              <a:solidFill>
                <a:schemeClr val="lt1"/>
              </a:solidFill>
              <a:latin typeface="Calibri"/>
              <a:ea typeface="Calibri"/>
              <a:cs typeface="Calibri"/>
              <a:sym typeface="Calibri"/>
            </a:endParaRPr>
          </a:p>
        </p:txBody>
      </p:sp>
      <p:sp>
        <p:nvSpPr>
          <p:cNvPr id="159" name="Google Shape;159;p11"/>
          <p:cNvSpPr/>
          <p:nvPr/>
        </p:nvSpPr>
        <p:spPr>
          <a:xfrm>
            <a:off x="0" y="0"/>
            <a:ext cx="12189000" cy="749700"/>
          </a:xfrm>
          <a:prstGeom prst="rect">
            <a:avLst/>
          </a:prstGeom>
          <a:solidFill>
            <a:srgbClr val="0E1E3A"/>
          </a:solidFill>
          <a:ln cap="flat" cmpd="sng" w="12700">
            <a:solidFill>
              <a:srgbClr val="0B10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nt/data/a_digital_vector_logo_for_endo_signal_lab_is_set.png" id="160" name="Google Shape;160;p11"/>
          <p:cNvPicPr preferRelativeResize="0"/>
          <p:nvPr/>
        </p:nvPicPr>
        <p:blipFill rotWithShape="1">
          <a:blip r:embed="rId3">
            <a:alphaModFix/>
          </a:blip>
          <a:srcRect b="0" l="0" r="0" t="0"/>
          <a:stretch/>
        </p:blipFill>
        <p:spPr>
          <a:xfrm>
            <a:off x="-45707" y="1"/>
            <a:ext cx="1124532" cy="749701"/>
          </a:xfrm>
          <a:prstGeom prst="rect">
            <a:avLst/>
          </a:prstGeom>
          <a:noFill/>
          <a:ln>
            <a:noFill/>
          </a:ln>
        </p:spPr>
      </p:pic>
      <p:sp>
        <p:nvSpPr>
          <p:cNvPr id="161" name="Google Shape;161;p11"/>
          <p:cNvSpPr/>
          <p:nvPr/>
        </p:nvSpPr>
        <p:spPr>
          <a:xfrm>
            <a:off x="1236588" y="146304"/>
            <a:ext cx="82296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b="1" lang="en-US" sz="2800">
                <a:solidFill>
                  <a:schemeClr val="lt1"/>
                </a:solidFill>
                <a:latin typeface="Calibri"/>
                <a:ea typeface="Calibri"/>
                <a:cs typeface="Calibri"/>
                <a:sym typeface="Calibri"/>
              </a:rPr>
              <a:t>Introducción</a:t>
            </a:r>
            <a:endParaRPr sz="2200">
              <a:solidFill>
                <a:schemeClr val="dk1"/>
              </a:solidFill>
              <a:latin typeface="Calibri"/>
              <a:ea typeface="Calibri"/>
              <a:cs typeface="Calibri"/>
              <a:sym typeface="Calibri"/>
            </a:endParaRPr>
          </a:p>
        </p:txBody>
      </p:sp>
      <p:sp>
        <p:nvSpPr>
          <p:cNvPr id="162" name="Google Shape;162;p11"/>
          <p:cNvSpPr/>
          <p:nvPr/>
        </p:nvSpPr>
        <p:spPr>
          <a:xfrm>
            <a:off x="3418175" y="201175"/>
            <a:ext cx="8652000" cy="4023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Font typeface="Arial"/>
              <a:buNone/>
            </a:pPr>
            <a:r>
              <a:rPr lang="en-US" sz="2000">
                <a:solidFill>
                  <a:schemeClr val="lt1"/>
                </a:solidFill>
                <a:latin typeface="Calibri"/>
                <a:ea typeface="Calibri"/>
                <a:cs typeface="Calibri"/>
                <a:sym typeface="Calibri"/>
              </a:rPr>
              <a:t>Fisiopatología</a:t>
            </a:r>
            <a:endParaRPr sz="20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