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9" r:id="rId3"/>
    <p:sldId id="265" r:id="rId4"/>
    <p:sldId id="386" r:id="rId5"/>
    <p:sldId id="387" r:id="rId6"/>
    <p:sldId id="345" r:id="rId7"/>
    <p:sldId id="268" r:id="rId8"/>
    <p:sldId id="379" r:id="rId9"/>
    <p:sldId id="260" r:id="rId10"/>
    <p:sldId id="361" r:id="rId11"/>
    <p:sldId id="257" r:id="rId12"/>
    <p:sldId id="362" r:id="rId13"/>
    <p:sldId id="376" r:id="rId14"/>
    <p:sldId id="396" r:id="rId15"/>
    <p:sldId id="420" r:id="rId16"/>
    <p:sldId id="425" r:id="rId17"/>
    <p:sldId id="426" r:id="rId18"/>
    <p:sldId id="397" r:id="rId19"/>
    <p:sldId id="422" r:id="rId20"/>
    <p:sldId id="421" r:id="rId21"/>
    <p:sldId id="423" r:id="rId22"/>
    <p:sldId id="424" r:id="rId23"/>
    <p:sldId id="427" r:id="rId24"/>
    <p:sldId id="394" r:id="rId25"/>
    <p:sldId id="350" r:id="rId26"/>
    <p:sldId id="336" r:id="rId2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E CHRISTOPHER MORONES GAMBOA" initials="JCMG" lastIdx="5" clrIdx="0">
    <p:extLst>
      <p:ext uri="{19B8F6BF-5375-455C-9EA6-DF929625EA0E}">
        <p15:presenceInfo xmlns:p15="http://schemas.microsoft.com/office/powerpoint/2012/main" userId="S::al239857@edu.uaa.mx::c1e44b8f-f5e8-468b-8bb0-83d6b9737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52A0B"/>
    <a:srgbClr val="C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84" autoAdjust="0"/>
    <p:restoredTop sz="81912" autoAdjust="0"/>
  </p:normalViewPr>
  <p:slideViewPr>
    <p:cSldViewPr snapToGrid="0" showGuides="1">
      <p:cViewPr varScale="1">
        <p:scale>
          <a:sx n="95" d="100"/>
          <a:sy n="95" d="100"/>
        </p:scale>
        <p:origin x="200" y="336"/>
      </p:cViewPr>
      <p:guideLst>
        <p:guide orient="horz" pos="263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06T18:42:37.447" idx="1">
    <p:pos x="10" y="10"/>
    <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4-03T11:21:31.540" idx="4">
    <p:pos x="10" y="10"/>
    <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4-03T11:21:31.540" idx="5">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6683E-5DCC-4036-BE84-3419C6CB2233}" type="datetimeFigureOut">
              <a:rPr lang="es-MX" smtClean="0"/>
              <a:t>10/03/26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D0FF3-F87C-4865-946F-5D94E0198B41}" type="slidenum">
              <a:rPr lang="es-MX" smtClean="0"/>
              <a:t>‹Nº›</a:t>
            </a:fld>
            <a:endParaRPr lang="es-MX"/>
          </a:p>
        </p:txBody>
      </p:sp>
    </p:spTree>
    <p:extLst>
      <p:ext uri="{BB962C8B-B14F-4D97-AF65-F5344CB8AC3E}">
        <p14:creationId xmlns:p14="http://schemas.microsoft.com/office/powerpoint/2010/main" val="683804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6" Type="http://schemas.openxmlformats.org/officeDocument/2006/relationships/hyperlink" Target="https://es.wikipedia.org/w/index.php?title=Bifidobacterium_longum&amp;action=edit&amp;redlink=1" TargetMode="External"/><Relationship Id="rId21" Type="http://schemas.openxmlformats.org/officeDocument/2006/relationships/hyperlink" Target="https://es.wikipedia.org/wiki/Bifidobacterium#cite_note-2" TargetMode="External"/><Relationship Id="rId42" Type="http://schemas.openxmlformats.org/officeDocument/2006/relationships/hyperlink" Target="https://en-m-wikipedia-org.translate.goog/wiki/Ulcerative_colitis?_x_tr_sl=en&amp;_x_tr_tl=es&amp;_x_tr_hl=es&amp;_x_tr_pto=tc" TargetMode="External"/><Relationship Id="rId47" Type="http://schemas.openxmlformats.org/officeDocument/2006/relationships/hyperlink" Target="https://en-m-wikipedia-org.translate.goog/wiki/Probiotic?_x_tr_sl=en&amp;_x_tr_tl=es&amp;_x_tr_hl=es&amp;_x_tr_pto=tc" TargetMode="External"/><Relationship Id="rId63" Type="http://schemas.openxmlformats.org/officeDocument/2006/relationships/hyperlink" Target="https://es.wikipedia.org/wiki/Bacillota" TargetMode="External"/><Relationship Id="rId68" Type="http://schemas.openxmlformats.org/officeDocument/2006/relationships/hyperlink" Target="https://es.wikipedia.org/wiki/Especie" TargetMode="External"/><Relationship Id="rId16" Type="http://schemas.openxmlformats.org/officeDocument/2006/relationships/hyperlink" Target="https://es.wikipedia.org/wiki/Organismo_anaerobio" TargetMode="External"/><Relationship Id="rId11" Type="http://schemas.openxmlformats.org/officeDocument/2006/relationships/hyperlink" Target="https://es.wikipedia.org/wiki/Bifidobacteriales" TargetMode="External"/><Relationship Id="rId32" Type="http://schemas.openxmlformats.org/officeDocument/2006/relationships/hyperlink" Target="https://es.wikipedia.org/wiki/Bifidobacterium#cite_note-5" TargetMode="External"/><Relationship Id="rId37" Type="http://schemas.openxmlformats.org/officeDocument/2006/relationships/hyperlink" Target="https://en-m-wikipedia-org.translate.goog/wiki/Actinomycetia?_x_tr_sl=en&amp;_x_tr_tl=es&amp;_x_tr_hl=es&amp;_x_tr_pto=tc" TargetMode="External"/><Relationship Id="rId53" Type="http://schemas.openxmlformats.org/officeDocument/2006/relationships/hyperlink" Target="https://en-m-wikipedia-org.translate.goog/wiki/Bifidobacterium_longum?_x_tr_sl=en&amp;_x_tr_tl=es&amp;_x_tr_hl=es&amp;_x_tr_pto=tc#cite_note-Park3-4" TargetMode="External"/><Relationship Id="rId58" Type="http://schemas.openxmlformats.org/officeDocument/2006/relationships/hyperlink" Target="https://en-m-wikipedia-org.translate.goog/wiki/Bacteroides?_x_tr_sl=en&amp;_x_tr_tl=es&amp;_x_tr_hl=es&amp;_x_tr_pto=tc" TargetMode="External"/><Relationship Id="rId74" Type="http://schemas.openxmlformats.org/officeDocument/2006/relationships/hyperlink" Target="https://es.wikipedia.org/wiki/Limosilactobacillus_reuteri#cite_note-25" TargetMode="External"/><Relationship Id="rId79" Type="http://schemas.openxmlformats.org/officeDocument/2006/relationships/hyperlink" Target="https://en-m-wikipedia-org.translate.goog/wiki/Saccharomycetes?_x_tr_sl=en&amp;_x_tr_tl=es&amp;_x_tr_hl=es&amp;_x_tr_pto=tc" TargetMode="External"/><Relationship Id="rId5" Type="http://schemas.openxmlformats.org/officeDocument/2006/relationships/hyperlink" Target="https://es.wikipedia.org/wiki/Bacteria" TargetMode="External"/><Relationship Id="rId61" Type="http://schemas.openxmlformats.org/officeDocument/2006/relationships/hyperlink" Target="https://en-m-wikipedia-org.translate.goog/wiki/Bile?_x_tr_sl=en&amp;_x_tr_tl=es&amp;_x_tr_hl=es&amp;_x_tr_pto=tc" TargetMode="External"/><Relationship Id="rId82" Type="http://schemas.openxmlformats.org/officeDocument/2006/relationships/hyperlink" Target="https://en-m-wikipedia-org.translate.goog/wiki/Saccharomyces?_x_tr_sl=en&amp;_x_tr_tl=es&amp;_x_tr_hl=es&amp;_x_tr_pto=tc" TargetMode="External"/><Relationship Id="rId19" Type="http://schemas.openxmlformats.org/officeDocument/2006/relationships/hyperlink" Target="https://es.wikipedia.org/wiki/Bifidobacterium#cite_note-1" TargetMode="External"/><Relationship Id="rId14" Type="http://schemas.openxmlformats.org/officeDocument/2006/relationships/hyperlink" Target="https://es.wikipedia.org/wiki/G%C3%A9nero_(biolog%C3%ADa)" TargetMode="External"/><Relationship Id="rId22" Type="http://schemas.openxmlformats.org/officeDocument/2006/relationships/hyperlink" Target="https://es.wikipedia.org/wiki/Alimento_probi%C3%B3tico" TargetMode="External"/><Relationship Id="rId27" Type="http://schemas.openxmlformats.org/officeDocument/2006/relationships/hyperlink" Target="https://es.wikipedia.org/w/index.php?title=Bifidobacterium_infantis&amp;action=edit&amp;redlink=1" TargetMode="External"/><Relationship Id="rId30" Type="http://schemas.openxmlformats.org/officeDocument/2006/relationships/hyperlink" Target="https://es.wikipedia.org/wiki/Diarrea" TargetMode="External"/><Relationship Id="rId35" Type="http://schemas.openxmlformats.org/officeDocument/2006/relationships/hyperlink" Target="https://en-m-wikipedia-org.translate.goog/wiki/Bacillati?_x_tr_sl=en&amp;_x_tr_tl=es&amp;_x_tr_hl=es&amp;_x_tr_pto=tc" TargetMode="External"/><Relationship Id="rId43" Type="http://schemas.openxmlformats.org/officeDocument/2006/relationships/hyperlink" Target="https://en-m-wikipedia-org.translate.goog/wiki/Bifidobacterium_breve?_x_tr_sl=en&amp;_x_tr_tl=es&amp;_x_tr_hl=es&amp;_x_tr_pto=tc#cite_note-Saez-LaraGomez-Llorente20152-6" TargetMode="External"/><Relationship Id="rId48" Type="http://schemas.openxmlformats.org/officeDocument/2006/relationships/hyperlink" Target="https://en-m-wikipedia-org.translate.goog/wiki/Gram-positive?_x_tr_sl=en&amp;_x_tr_tl=es&amp;_x_tr_hl=es&amp;_x_tr_pto=tc" TargetMode="External"/><Relationship Id="rId56" Type="http://schemas.openxmlformats.org/officeDocument/2006/relationships/hyperlink" Target="https://en-m-wikipedia-org.translate.goog/wiki/Lactic_acid?_x_tr_sl=en&amp;_x_tr_tl=es&amp;_x_tr_hl=es&amp;_x_tr_pto=tc" TargetMode="External"/><Relationship Id="rId64" Type="http://schemas.openxmlformats.org/officeDocument/2006/relationships/hyperlink" Target="https://es.wikipedia.org/wiki/Bacilli" TargetMode="External"/><Relationship Id="rId69" Type="http://schemas.openxmlformats.org/officeDocument/2006/relationships/hyperlink" Target="https://es.wikipedia.org/wiki/Tracto_gastrointestinal" TargetMode="External"/><Relationship Id="rId77" Type="http://schemas.openxmlformats.org/officeDocument/2006/relationships/hyperlink" Target="https://en-m-wikipedia-org.translate.goog/wiki/Fungus?_x_tr_sl=en&amp;_x_tr_tl=es&amp;_x_tr_hl=es&amp;_x_tr_pto=tc" TargetMode="External"/><Relationship Id="rId8" Type="http://schemas.openxmlformats.org/officeDocument/2006/relationships/hyperlink" Target="https://es.wikipedia.org/wiki/Clase_(biolog%C3%ADa)" TargetMode="External"/><Relationship Id="rId51" Type="http://schemas.openxmlformats.org/officeDocument/2006/relationships/hyperlink" Target="https://en-m-wikipedia-org.translate.goog/wiki/Bifidobacterium_longum?_x_tr_sl=en&amp;_x_tr_tl=es&amp;_x_tr_hl=es&amp;_x_tr_pto=tc#cite_note-Garrido2-3" TargetMode="External"/><Relationship Id="rId72" Type="http://schemas.openxmlformats.org/officeDocument/2006/relationships/hyperlink" Target="https://es.wikipedia.org/wiki/Leche_materna" TargetMode="External"/><Relationship Id="rId80" Type="http://schemas.openxmlformats.org/officeDocument/2006/relationships/hyperlink" Target="https://en-m-wikipedia-org.translate.goog/wiki/Saccharomycetales?_x_tr_sl=en&amp;_x_tr_tl=es&amp;_x_tr_hl=es&amp;_x_tr_pto=tc" TargetMode="External"/><Relationship Id="rId3" Type="http://schemas.openxmlformats.org/officeDocument/2006/relationships/hyperlink" Target="https://doi.org/10.3747/pdi.2010.00200" TargetMode="External"/><Relationship Id="rId12" Type="http://schemas.openxmlformats.org/officeDocument/2006/relationships/hyperlink" Target="https://es.wikipedia.org/wiki/Familia_(biolog%C3%ADa)" TargetMode="External"/><Relationship Id="rId17" Type="http://schemas.openxmlformats.org/officeDocument/2006/relationships/hyperlink" Target="https://es.wikipedia.org/wiki/Tracto_intestinal" TargetMode="External"/><Relationship Id="rId25" Type="http://schemas.openxmlformats.org/officeDocument/2006/relationships/hyperlink" Target="https://es.wikipedia.org/w/index.php?title=Bifidobacterium_bifidum&amp;action=edit&amp;redlink=1" TargetMode="External"/><Relationship Id="rId33" Type="http://schemas.openxmlformats.org/officeDocument/2006/relationships/hyperlink" Target="https://es.wikipedia.org/wiki/In_vitro" TargetMode="External"/><Relationship Id="rId38" Type="http://schemas.openxmlformats.org/officeDocument/2006/relationships/hyperlink" Target="https://en-m-wikipedia-org.translate.goog/wiki/Bifidobacteriaceae?_x_tr_sl=en&amp;_x_tr_tl=es&amp;_x_tr_hl=es&amp;_x_tr_pto=tc" TargetMode="External"/><Relationship Id="rId46" Type="http://schemas.openxmlformats.org/officeDocument/2006/relationships/hyperlink" Target="https://en-m-wikipedia-org.translate.goog/wiki/Bifidobacterium_animalis?_x_tr_sl=en&amp;_x_tr_tl=es&amp;_x_tr_hl=es&amp;_x_tr_pto=tc#cite_note-3" TargetMode="External"/><Relationship Id="rId59" Type="http://schemas.openxmlformats.org/officeDocument/2006/relationships/hyperlink" Target="https://en-m-wikipedia-org.translate.goog/wiki/Eubacterium?_x_tr_sl=en&amp;_x_tr_tl=es&amp;_x_tr_hl=es&amp;_x_tr_pto=tc" TargetMode="External"/><Relationship Id="rId67" Type="http://schemas.openxmlformats.org/officeDocument/2006/relationships/hyperlink" Target="https://es.wikipedia.org/w/index.php?title=Lactiplantibacillus&amp;action=edit&amp;redlink=1" TargetMode="External"/><Relationship Id="rId20" Type="http://schemas.openxmlformats.org/officeDocument/2006/relationships/hyperlink" Target="https://es.wikipedia.org/wiki/Neonato" TargetMode="External"/><Relationship Id="rId41" Type="http://schemas.openxmlformats.org/officeDocument/2006/relationships/hyperlink" Target="https://en-m-wikipedia-org.translate.goog/wiki/VSL(3)?_x_tr_sl=en&amp;_x_tr_tl=es&amp;_x_tr_hl=es&amp;_x_tr_pto=tc" TargetMode="External"/><Relationship Id="rId54" Type="http://schemas.openxmlformats.org/officeDocument/2006/relationships/hyperlink" Target="https://en-m-wikipedia-org.translate.goog/wiki/Bifidobacterium_longum?_x_tr_sl=en&amp;_x_tr_tl=es&amp;_x_tr_hl=es&amp;_x_tr_pto=tc#cite_note-Pasolli-5" TargetMode="External"/><Relationship Id="rId62" Type="http://schemas.openxmlformats.org/officeDocument/2006/relationships/hyperlink" Target="https://en-m-wikipedia-org.translate.goog/wiki/Intestines?_x_tr_sl=en&amp;_x_tr_tl=es&amp;_x_tr_hl=es&amp;_x_tr_pto=tc" TargetMode="External"/><Relationship Id="rId70" Type="http://schemas.openxmlformats.org/officeDocument/2006/relationships/hyperlink" Target="https://es.wikipedia.org/wiki/Ingesti%C3%B3n" TargetMode="External"/><Relationship Id="rId75" Type="http://schemas.openxmlformats.org/officeDocument/2006/relationships/hyperlink" Target="https://es.wikipedia.org/wiki/Wikipedia:Verificabilidad" TargetMode="External"/><Relationship Id="rId1" Type="http://schemas.openxmlformats.org/officeDocument/2006/relationships/notesMaster" Target="../notesMasters/notesMaster1.xml"/><Relationship Id="rId6" Type="http://schemas.openxmlformats.org/officeDocument/2006/relationships/hyperlink" Target="https://es.wikipedia.org/wiki/Filo" TargetMode="External"/><Relationship Id="rId15" Type="http://schemas.openxmlformats.org/officeDocument/2006/relationships/hyperlink" Target="https://es.wikipedia.org/wiki/Gram-positiva" TargetMode="External"/><Relationship Id="rId23" Type="http://schemas.openxmlformats.org/officeDocument/2006/relationships/hyperlink" Target="https://es.wikipedia.org/wiki/Bifidobacterium_animalis" TargetMode="External"/><Relationship Id="rId28" Type="http://schemas.openxmlformats.org/officeDocument/2006/relationships/hyperlink" Target="https://es.wikipedia.org/w/index.php?title=Bifidobacterium_adolescentis&amp;action=edit&amp;redlink=1" TargetMode="External"/><Relationship Id="rId36" Type="http://schemas.openxmlformats.org/officeDocument/2006/relationships/hyperlink" Target="https://en-m-wikipedia-org.translate.goog/wiki/Actinomycetota?_x_tr_sl=en&amp;_x_tr_tl=es&amp;_x_tr_hl=es&amp;_x_tr_pto=tc" TargetMode="External"/><Relationship Id="rId49" Type="http://schemas.openxmlformats.org/officeDocument/2006/relationships/hyperlink" Target="https://en-m-wikipedia-org.translate.goog/wiki/Catalase?_x_tr_sl=en&amp;_x_tr_tl=es&amp;_x_tr_hl=es&amp;_x_tr_pto=tc" TargetMode="External"/><Relationship Id="rId57" Type="http://schemas.openxmlformats.org/officeDocument/2006/relationships/hyperlink" Target="https://en-m-wikipedia-org.translate.goog/wiki/Bifidobacterium_longum?_x_tr_sl=en&amp;_x_tr_tl=es&amp;_x_tr_hl=es&amp;_x_tr_pto=tc#cite_note-Yuan4-7" TargetMode="External"/><Relationship Id="rId10" Type="http://schemas.openxmlformats.org/officeDocument/2006/relationships/hyperlink" Target="https://es.wikipedia.org/wiki/Orden_(biolog%C3%ADa)" TargetMode="External"/><Relationship Id="rId31" Type="http://schemas.openxmlformats.org/officeDocument/2006/relationships/hyperlink" Target="https://es.wikipedia.org/wiki/Sistema_inmunitario" TargetMode="External"/><Relationship Id="rId44" Type="http://schemas.openxmlformats.org/officeDocument/2006/relationships/hyperlink" Target="https://en-m-wikipedia-org.translate.goog/wiki/Bifidobacterium_animalis?_x_tr_sl=en&amp;_x_tr_tl=es&amp;_x_tr_hl=es&amp;_x_tr_pto=tc#cite_note-1" TargetMode="External"/><Relationship Id="rId52" Type="http://schemas.openxmlformats.org/officeDocument/2006/relationships/hyperlink" Target="https://en-m-wikipedia-org.translate.goog/wiki/Anaerobe?_x_tr_sl=en&amp;_x_tr_tl=es&amp;_x_tr_hl=es&amp;_x_tr_pto=tc" TargetMode="External"/><Relationship Id="rId60" Type="http://schemas.openxmlformats.org/officeDocument/2006/relationships/hyperlink" Target="https://en-m-wikipedia-org.translate.goog/wiki/Gastric_acid?_x_tr_sl=en&amp;_x_tr_tl=es&amp;_x_tr_hl=es&amp;_x_tr_pto=tc" TargetMode="External"/><Relationship Id="rId65" Type="http://schemas.openxmlformats.org/officeDocument/2006/relationships/hyperlink" Target="https://es.wikipedia.org/wiki/Lactobacillales" TargetMode="External"/><Relationship Id="rId73" Type="http://schemas.openxmlformats.org/officeDocument/2006/relationships/hyperlink" Target="https://es.wikipedia.org/wiki/Limosilactobacillus_reuteri#cite_note-24" TargetMode="External"/><Relationship Id="rId78" Type="http://schemas.openxmlformats.org/officeDocument/2006/relationships/hyperlink" Target="https://en-m-wikipedia-org.translate.goog/wiki/Ascomycota?_x_tr_sl=en&amp;_x_tr_tl=es&amp;_x_tr_hl=es&amp;_x_tr_pto=tc" TargetMode="External"/><Relationship Id="rId81" Type="http://schemas.openxmlformats.org/officeDocument/2006/relationships/hyperlink" Target="https://en-m-wikipedia-org.translate.goog/wiki/Saccharomycetaceae?_x_tr_sl=en&amp;_x_tr_tl=es&amp;_x_tr_hl=es&amp;_x_tr_pto=tc" TargetMode="External"/><Relationship Id="rId4" Type="http://schemas.openxmlformats.org/officeDocument/2006/relationships/hyperlink" Target="https://es.wikipedia.org/wiki/Dominio_(biolog%C3%ADa)" TargetMode="External"/><Relationship Id="rId9" Type="http://schemas.openxmlformats.org/officeDocument/2006/relationships/hyperlink" Target="https://es.wikipedia.org/wiki/Actinomycetes" TargetMode="External"/><Relationship Id="rId13" Type="http://schemas.openxmlformats.org/officeDocument/2006/relationships/hyperlink" Target="https://es.wikipedia.org/wiki/Bifidobacteriaceae" TargetMode="External"/><Relationship Id="rId18" Type="http://schemas.openxmlformats.org/officeDocument/2006/relationships/hyperlink" Target="https://es.wikipedia.org/wiki/Mam%C3%ADfero" TargetMode="External"/><Relationship Id="rId39" Type="http://schemas.openxmlformats.org/officeDocument/2006/relationships/hyperlink" Target="https://en-m-wikipedia-org.translate.goog/wiki/Bifidobacterium?_x_tr_sl=en&amp;_x_tr_tl=es&amp;_x_tr_hl=es&amp;_x_tr_pto=tc" TargetMode="External"/><Relationship Id="rId34" Type="http://schemas.openxmlformats.org/officeDocument/2006/relationships/hyperlink" Target="https://en-m-wikipedia-org.translate.goog/wiki/Bacteria?_x_tr_sl=en&amp;_x_tr_tl=es&amp;_x_tr_hl=es&amp;_x_tr_pto=tc" TargetMode="External"/><Relationship Id="rId50" Type="http://schemas.openxmlformats.org/officeDocument/2006/relationships/hyperlink" Target="https://en-m-wikipedia-org.translate.goog/wiki/Bifidobacterium_longum?_x_tr_sl=en&amp;_x_tr_tl=es&amp;_x_tr_hl=es&amp;_x_tr_pto=tc#cite_note-Schell1-2" TargetMode="External"/><Relationship Id="rId55" Type="http://schemas.openxmlformats.org/officeDocument/2006/relationships/hyperlink" Target="https://en-m-wikipedia-org.translate.goog/wiki/Bifidobacterium_longum?_x_tr_sl=en&amp;_x_tr_tl=es&amp;_x_tr_hl=es&amp;_x_tr_pto=tc#cite_note-Yazawa5-6" TargetMode="External"/><Relationship Id="rId76" Type="http://schemas.openxmlformats.org/officeDocument/2006/relationships/hyperlink" Target="https://en-m-wikipedia-org.translate.goog/wiki/Eukaryote?_x_tr_sl=en&amp;_x_tr_tl=es&amp;_x_tr_hl=es&amp;_x_tr_pto=tc" TargetMode="External"/><Relationship Id="rId7" Type="http://schemas.openxmlformats.org/officeDocument/2006/relationships/hyperlink" Target="https://es.wikipedia.org/wiki/Actinomycetota" TargetMode="External"/><Relationship Id="rId71" Type="http://schemas.openxmlformats.org/officeDocument/2006/relationships/hyperlink" Target="https://es.wikipedia.org/wiki/Limosilactobacillus_reuteri#cite_note-23" TargetMode="External"/><Relationship Id="rId2" Type="http://schemas.openxmlformats.org/officeDocument/2006/relationships/slide" Target="../slides/slide7.xml"/><Relationship Id="rId29" Type="http://schemas.openxmlformats.org/officeDocument/2006/relationships/hyperlink" Target="https://es.wikipedia.org/wiki/Bifidobacterium#cite_note-4" TargetMode="External"/><Relationship Id="rId24" Type="http://schemas.openxmlformats.org/officeDocument/2006/relationships/hyperlink" Target="https://es.wikipedia.org/wiki/Bifidobacterium#cite_note-3" TargetMode="External"/><Relationship Id="rId40" Type="http://schemas.openxmlformats.org/officeDocument/2006/relationships/hyperlink" Target="https://en-m-wikipedia-org.translate.goog/wiki/Bifidobacterium_breve?_x_tr_sl=en&amp;_x_tr_tl=es&amp;_x_tr_hl=es&amp;_x_tr_pto=tc#cite_note-GhouriRichards20142-5" TargetMode="External"/><Relationship Id="rId45" Type="http://schemas.openxmlformats.org/officeDocument/2006/relationships/hyperlink" Target="https://en-m-wikipedia-org.translate.goog/wiki/Bifidobacterium_animalis?_x_tr_sl=en&amp;_x_tr_tl=es&amp;_x_tr_hl=es&amp;_x_tr_pto=tc#cite_note-2" TargetMode="External"/><Relationship Id="rId66" Type="http://schemas.openxmlformats.org/officeDocument/2006/relationships/hyperlink" Target="https://es.wikipedia.org/wiki/Lactobacillacea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La nefropatía diabética (ND) es una enfermedad producida debido a la presencia de Diabetes Mellitus, ya sea del tipo I o tipo II, que es caracterizada por la alteración en la función y morfología normal renal (Fioretto et al., 1994; Samsu, 2021; Webster et al., 2017; Y et al., 2015).  Debido a los incrementos esperados a nivel mundial en prevalencia de la Diabetes Mellitus, también se esperan incrementos futuros de pacientes con ND (Cho et al., 2018), si no se ejecutan estrategias efectivas de prevención y tratamiento (Gheith et al., 2016). Aproximadamente, el 30-40% de los pacientes que presentan Diabetes Mellitus, desarrollan nefropatía diabética (Adeshara et al., 2016; Ge et al., 2019; Kopp et al., 2009; Qi et al., 2020; Samsu, 2021; Susztak &amp; Böttinger, 2006; Typiak &amp; Piwkowska, 2021), siendo de este modo, la principal causa para el desarrollo de la fase final del fallo renal (Ritz et al., 1999), aportado el 11% de gastos mundiales en materia de salud según la OMS (Nadolnik et al., 2018).</a:t>
            </a:r>
          </a:p>
          <a:p>
            <a:r>
              <a:rPr lang="en-US" sz="1200" kern="1200" dirty="0">
                <a:solidFill>
                  <a:schemeClr val="tx1"/>
                </a:solidFill>
                <a:effectLst/>
                <a:latin typeface="+mn-lt"/>
                <a:ea typeface="+mn-ea"/>
                <a:cs typeface="+mn-cs"/>
              </a:rPr>
              <a:t>KDIGO= (kidney disease improving global outcomes)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Etiologias: Al igual que en la ERC, cualquier tipo de Diabetes Mellitus e hipertensión arterial, son de las principales causas de ND; además, el estilo de vida, dónde la nutrición, la actividad física, así como la práctica del tabaquismo y consumo de alcohol, también pueden influir notablemente en la generación de ND (Samsu, 2021).</a:t>
            </a:r>
          </a:p>
          <a:p>
            <a:r>
              <a:rPr lang="es-MX" sz="1200" kern="1200" dirty="0">
                <a:solidFill>
                  <a:schemeClr val="tx1"/>
                </a:solidFill>
                <a:effectLst/>
                <a:latin typeface="+mn-lt"/>
                <a:ea typeface="+mn-ea"/>
                <a:cs typeface="+mn-cs"/>
              </a:rPr>
              <a:t>mTOR (diana de mamiferos para rampamicina): Proteína que ayuda a controlar varias funciones celulares, incluso la multiplicación y la supervivencia de las células. </a:t>
            </a:r>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3</a:t>
            </a:fld>
            <a:endParaRPr lang="es-MX"/>
          </a:p>
        </p:txBody>
      </p:sp>
    </p:spTree>
    <p:extLst>
      <p:ext uri="{BB962C8B-B14F-4D97-AF65-F5344CB8AC3E}">
        <p14:creationId xmlns:p14="http://schemas.microsoft.com/office/powerpoint/2010/main" val="197267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16</a:t>
            </a:fld>
            <a:endParaRPr lang="es-MX"/>
          </a:p>
        </p:txBody>
      </p:sp>
    </p:spTree>
    <p:extLst>
      <p:ext uri="{BB962C8B-B14F-4D97-AF65-F5344CB8AC3E}">
        <p14:creationId xmlns:p14="http://schemas.microsoft.com/office/powerpoint/2010/main" val="2428833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Pioglitazona</a:t>
            </a:r>
          </a:p>
          <a:p>
            <a:r>
              <a:rPr lang="es-MX" dirty="0"/>
              <a:t>Mesenchymal stem cells (MSC) could be a candidate for cell-based therapy in chronic kidney disease (CKD); however, the uremic toxin in patients with CKD restricts the therapeutic efficacy of MSCs. To address this problem, we explored the effect of pioglitazone as a measure against exposure to the uremic toxin </a:t>
            </a:r>
            <a:r>
              <a:rPr lang="es-MX" i="1" dirty="0"/>
              <a:t>P</a:t>
            </a:r>
            <a:r>
              <a:rPr lang="es-MX" dirty="0"/>
              <a:t>-cresol (PC) in MSCs. Under PC exposure conditions, apoptosis of MSCs was induced, as well as PC-induced dysfunction of mitochondria by augmentation of mitofusion, reduction of mitophagy, and inactivation of mitochondrial complexes I and IV. Treatment of MSCs with pioglitazone significantly inhibited PC-induced apoptosis. Pioglitazone also prevented PC-induced mitofusion and increased mitophagy against PC exposure through up-regulation of phosphatase and tensin homolog (PTEN)-induced putative kinase 1 (PINK-1). Furthermore, pioglitazone protected against PC-induced mitochondrial dysfunction by increasing the cytochrome c oxidase subunit 4 (COX4) level and activating complexes I and IV, resulting in enhancement of proliferation. In particular, activation of nuclear factor </a:t>
            </a:r>
            <a:r>
              <a:rPr lang="el-GR" dirty="0"/>
              <a:t>κ-</a:t>
            </a:r>
            <a:r>
              <a:rPr lang="es-MX" dirty="0"/>
              <a:t>light-chain-enhancer of activated B cells (NF-</a:t>
            </a:r>
            <a:r>
              <a:rPr lang="el-GR" dirty="0"/>
              <a:t>κ</a:t>
            </a:r>
            <a:r>
              <a:rPr lang="es-MX" dirty="0"/>
              <a:t>B) regulated the pioglitazone-mediated up-regulation of PINK-1. These results indicate that pioglitazone protects MSCs against PC-induced accumulated mitochondrial dysfunction via the NF-</a:t>
            </a:r>
            <a:r>
              <a:rPr lang="el-GR" dirty="0"/>
              <a:t>κ</a:t>
            </a:r>
            <a:r>
              <a:rPr lang="es-MX" dirty="0"/>
              <a:t>B–PINK-1 axis under </a:t>
            </a:r>
            <a:r>
              <a:rPr lang="es-MX" i="1" dirty="0"/>
              <a:t>P</a:t>
            </a:r>
            <a:r>
              <a:rPr lang="es-MX" dirty="0"/>
              <a:t>-cresol exposure conditions. Our study suggests that pioglitazone-treated MSCs could be a candidate for MSC-based therapy in patients with CKD.</a:t>
            </a:r>
          </a:p>
          <a:p>
            <a:endParaRPr lang="es-MX" dirty="0"/>
          </a:p>
          <a:p>
            <a:r>
              <a:rPr lang="es-MX" dirty="0"/>
              <a:t>Kefir</a:t>
            </a:r>
          </a:p>
          <a:p>
            <a:endParaRPr lang="es-MX" dirty="0"/>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17</a:t>
            </a:fld>
            <a:endParaRPr lang="es-MX"/>
          </a:p>
        </p:txBody>
      </p:sp>
    </p:spTree>
    <p:extLst>
      <p:ext uri="{BB962C8B-B14F-4D97-AF65-F5344CB8AC3E}">
        <p14:creationId xmlns:p14="http://schemas.microsoft.com/office/powerpoint/2010/main" val="318558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Pio</a:t>
            </a:r>
          </a:p>
          <a:p>
            <a:r>
              <a:rPr lang="es-MX" dirty="0"/>
              <a:t>We divided 48 apolipoprotein E (apoE) (-/-) mice into 4 groups: apoE (-/-), apoE (-/-) with PIO, diabetic apoE (-/-), and diabetic apoE (-/-) with PIO. Wild type male C57BL/6 mice were used as controls (n = 8 per group). After 8 weeks of PIO treatment, we examined the baseline characteristics and metabolic parameters of each group, and we used enzyme-linked immunosorbent assay (ELISA), western blot, and immunohistochemical staining to evaluate the expression levels of advanced glycation end products (AGEs), receptor for advanced glycation end products (RAGE), NLRP3, nuclear factor-kappa B (NF-</a:t>
            </a:r>
            <a:r>
              <a:rPr lang="el-GR" dirty="0"/>
              <a:t>κ</a:t>
            </a:r>
            <a:r>
              <a:rPr lang="es-MX" dirty="0"/>
              <a:t>B), caspase-1, interleukin (IL)-18, and IL-1</a:t>
            </a:r>
            <a:r>
              <a:rPr lang="el-GR" dirty="0"/>
              <a:t>β </a:t>
            </a:r>
            <a:r>
              <a:rPr lang="es-MX" dirty="0"/>
              <a:t>in each group. Compared to the diabetic apoE (-/-) group, PIO treatment decreased blood glucose, cholesterol, serum blood urea nitrogen (BUN), and creatinine levels. It also depressed the glomerular mesangial expansion. PIO down-regulated expression of AGEs, RAGE, and NF-</a:t>
            </a:r>
            <a:r>
              <a:rPr lang="el-GR" dirty="0"/>
              <a:t>κ</a:t>
            </a:r>
            <a:r>
              <a:rPr lang="es-MX" dirty="0"/>
              <a:t>B, all of which further depressed NLRP3, caspase-1, IL-18, and IL-1</a:t>
            </a:r>
            <a:r>
              <a:rPr lang="el-GR" dirty="0"/>
              <a:t>β </a:t>
            </a:r>
            <a:r>
              <a:rPr lang="es-MX" dirty="0"/>
              <a:t>levels. </a:t>
            </a:r>
          </a:p>
          <a:p>
            <a:endParaRPr lang="es-MX" dirty="0"/>
          </a:p>
          <a:p>
            <a:r>
              <a:rPr lang="es-MX" dirty="0"/>
              <a:t>Kefir</a:t>
            </a:r>
          </a:p>
          <a:p>
            <a:r>
              <a:rPr lang="es-MX" dirty="0"/>
              <a:t>The animals were distributed into four groups as follows: control (CTL); control Kefir (CTLK); diabetic (DM) and diabetic Kefir (DMK). Starting on the 5th day of diabetes, Kefir was administered by daily gavage at a dose of 1.8 mL/day for 8 weeks. Before and after Kefir treatment, the rats were placed in individual metabolic cages to obtain blood and urine samples to evaluate urea, creatinine, proteinuria, nitric oxide (NO), thiobarbituric acid reactive substances (TBARS) and C-reactive protein (CRP). After sacrificing the animals, the renal cortex was removed for histology, oxidative stress and NOS evaluation. When compared to CTL rats, DM rats showed increased levels of glycemia, plasmatic urea, proteinuria, renal NO, superoxide anion, TBARS, and plasmatic CRP; also demonstrated a reduction in urinary urea, creatinine, and NO. However, DMK rats showed a significant improvement in most of these parameters. Despite the lack of differences observed in the expression of endothelial NO synthase (eNOS), the expression of inducible NO synthase (iNOS) was significantly lower in the DMK group when compared to DM rats, as assessed by Western blot analysis. Moreover, the DMK group presented a significant reduction of glycogen accumulation within the renal tubules when compared to the DM group. These results indicate that Kefir treatment may contribute to better control of glycemia and oxidative stress, which is associated with the amelioration of renal function, suggesting its use as a non-pharmacological adjuvant to delay the progression of diabetic complications. </a:t>
            </a:r>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19</a:t>
            </a:fld>
            <a:endParaRPr lang="es-MX"/>
          </a:p>
        </p:txBody>
      </p:sp>
    </p:spTree>
    <p:extLst>
      <p:ext uri="{BB962C8B-B14F-4D97-AF65-F5344CB8AC3E}">
        <p14:creationId xmlns:p14="http://schemas.microsoft.com/office/powerpoint/2010/main" val="1952223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Pio</a:t>
            </a:r>
          </a:p>
          <a:p>
            <a:endParaRPr lang="es-MX" dirty="0"/>
          </a:p>
          <a:p>
            <a:r>
              <a:rPr lang="es-MX" dirty="0"/>
              <a:t>The antidiabetic drug pioglitazone ameliorates insulin resistance by activating the transcription factor PPAR</a:t>
            </a:r>
            <a:r>
              <a:rPr lang="el-GR" dirty="0"/>
              <a:t>γ. </a:t>
            </a:r>
            <a:r>
              <a:rPr lang="es-MX" dirty="0"/>
              <a:t>In addition to its blood glucose-lowering action, pioglitazone exerts pleiotropic effects including amelioration of nonalcoholic fatty liver disease (NAFLD)/nonalcoholic steatohepatitis (NASH). The mechanism by which pioglitazone achieves this latter effect has remained unclear, however. We here show that pioglitazone administration increases the amount of linoleic acid (LA) metabolites in adipose tissue of KK-Ay mice. These metabolites are produced by lactic acid bacteria in the gut, and pioglitazone also increased the fraction of Lactobacillus in the gut microbiota. Administration of the LA metabolite HYA (10-hydroxy-cis-12-octadecenoic acid) to C57BL/6 J mice fed a high-fat diet improved liver histology including steatosis, inflammatory cell infiltration, and fibrosis. Gene ontology analysis of RNA-sequencing data for the liver revealed that the top category for genes downregulated by HYA treatment was related to extracellular matrix, and the expression of individual genes related to fibrosis was confirmed to be attenuated by HYA treatment. Mechanistically, HYA suppressed TGF-</a:t>
            </a:r>
            <a:r>
              <a:rPr lang="el-GR" dirty="0"/>
              <a:t>β-</a:t>
            </a:r>
            <a:r>
              <a:rPr lang="es-MX" dirty="0"/>
              <a:t>induced Smad3 phosphorylation and fibrosis-related gene expression in human hepatic stellate cells (LX-2). Our results implicate LA metabolites in the mechanism by which pioglitazone ameliorates liver fibrosis, and they suggest that HYA is a potential therapeutic for NAFLD/NASH. </a:t>
            </a:r>
          </a:p>
          <a:p>
            <a:endParaRPr lang="es-MX" dirty="0"/>
          </a:p>
          <a:p>
            <a:r>
              <a:rPr lang="es-MX" dirty="0"/>
              <a:t>KEFIR</a:t>
            </a:r>
          </a:p>
          <a:p>
            <a:r>
              <a:rPr lang="es-MX" dirty="0"/>
              <a:t>Ulinastatin (UTI) has a potent anti-inflammatory effect, protecting the kidney and the gut barrier in sepsis, but its effect on DN has yet to be investigated. This study aimed to assess the potential mitigating effect of UTI on DN and investigate the possible involvement of gut-kidney axis and mitochondrial homeostasis in this effect. Forty male Wistar rats were divided equally into four groups: normal; UTI-treated control; untreated DN; and UTI-treated DN. At the end of the experiment, UTI ameliorated DN by modulating the gut-kidney axis as it improved serum and urinary creatinine, urine volume, creatinine clearance, blood urea nitrogen, urinary albumin, intestinal morphology including villus height, crypt depth, and number of goblet cells, with upregulating the expression of intestinal tight-junction protein claudin-1, and counteracting kidney changes as indicated by significantly decreasing glomerular tuft area and periglomerular and peritubular collagen deposition. I</a:t>
            </a:r>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21</a:t>
            </a:fld>
            <a:endParaRPr lang="es-MX"/>
          </a:p>
        </p:txBody>
      </p:sp>
    </p:spTree>
    <p:extLst>
      <p:ext uri="{BB962C8B-B14F-4D97-AF65-F5344CB8AC3E}">
        <p14:creationId xmlns:p14="http://schemas.microsoft.com/office/powerpoint/2010/main" val="92504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Pioglitazona </a:t>
            </a:r>
          </a:p>
          <a:p>
            <a:r>
              <a:rPr lang="es-MX" dirty="0"/>
              <a:t>This study examines the impact of modulating the activities of the PPAR subtypes PPAR</a:t>
            </a:r>
            <a:r>
              <a:rPr lang="el-GR" dirty="0"/>
              <a:t>β/</a:t>
            </a:r>
            <a:r>
              <a:rPr lang="es-MX" dirty="0"/>
              <a:t>ð and PPAR</a:t>
            </a:r>
            <a:r>
              <a:rPr lang="el-GR" dirty="0"/>
              <a:t>γ </a:t>
            </a:r>
            <a:r>
              <a:rPr lang="es-MX" dirty="0"/>
              <a:t>on the gut microbiota in inflammatory bowel disease (IBD). Mice with dextran sulfate sodium (DSS)–induced acute colitis were treated with the PPAR</a:t>
            </a:r>
            <a:r>
              <a:rPr lang="el-GR" dirty="0"/>
              <a:t>γ </a:t>
            </a:r>
            <a:r>
              <a:rPr lang="es-MX" dirty="0"/>
              <a:t>agonist pioglitazone, PPAR</a:t>
            </a:r>
            <a:r>
              <a:rPr lang="el-GR" dirty="0"/>
              <a:t>β/δ </a:t>
            </a:r>
            <a:r>
              <a:rPr lang="es-MX" dirty="0"/>
              <a:t>agonist GW0742, or their respective antagonists (GW9662, GSK3787). Our findings revealed that the agonists pioglitazone and GW0742 effectively suppressed DSS-induced colitis, improved clinical symptoms, reversed colon shortening, and mitigated histological damage. Conversely, their antagonists, GW9662 and GSK3787, failed to alleviate inflammation and sometimes exacerbated disease indicators. Both agonists modulated DSS-induced dysbiosis by reducing the abundance of proinflammatory cytokine–associated microbiota, including </a:t>
            </a:r>
            <a:r>
              <a:rPr lang="es-MX" i="1" dirty="0"/>
              <a:t>Bacteroides</a:t>
            </a:r>
            <a:r>
              <a:rPr lang="es-MX" dirty="0"/>
              <a:t>, </a:t>
            </a:r>
            <a:r>
              <a:rPr lang="es-MX" i="1" dirty="0"/>
              <a:t>Enterococcus</a:t>
            </a:r>
            <a:r>
              <a:rPr lang="es-MX" dirty="0"/>
              <a:t>, and </a:t>
            </a:r>
            <a:r>
              <a:rPr lang="es-MX" i="1" dirty="0"/>
              <a:t>Escherichia-Shigella</a:t>
            </a:r>
            <a:r>
              <a:rPr lang="es-MX" dirty="0"/>
              <a:t>, while enhancing both </a:t>
            </a:r>
            <a:r>
              <a:rPr lang="el-GR" dirty="0"/>
              <a:t>α-</a:t>
            </a:r>
            <a:r>
              <a:rPr lang="es-MX" dirty="0"/>
              <a:t>diversity and </a:t>
            </a:r>
            <a:r>
              <a:rPr lang="el-GR" dirty="0"/>
              <a:t>β-</a:t>
            </a:r>
            <a:r>
              <a:rPr lang="es-MX" dirty="0"/>
              <a:t>diversity of the gut microbiome, to restore equilibrium.</a:t>
            </a:r>
          </a:p>
          <a:p>
            <a:endParaRPr lang="es-MX" dirty="0"/>
          </a:p>
          <a:p>
            <a:r>
              <a:rPr lang="es-MX" dirty="0"/>
              <a:t>Kefir</a:t>
            </a:r>
          </a:p>
          <a:p>
            <a:r>
              <a:rPr lang="es-MX" dirty="0"/>
              <a:t>The aim of this study was to investigate the intervention effect of kefir supernatant (KS) on the initiation and progression of an ulcerative colitis (UC) murine model. We established an UC murine model by orally administrating with 10</a:t>
            </a:r>
            <a:r>
              <a:rPr lang="es-MX" baseline="30000" dirty="0"/>
              <a:t>9</a:t>
            </a:r>
            <a:r>
              <a:rPr lang="es-MX" dirty="0"/>
              <a:t> CFUs of </a:t>
            </a:r>
            <a:r>
              <a:rPr lang="es-MX" i="1" dirty="0"/>
              <a:t>Fusobacterium nucleatum</a:t>
            </a:r>
            <a:r>
              <a:rPr lang="es-MX" dirty="0"/>
              <a:t> for 3 weeks and 3% dextran sulfate sodium (DSS) treatment in the third week. KS was used to intervene in this colitis model. Our results showed that KS supplementation ameliorated the symptoms, restrained the secretion of pro-inflammatory cytokines (TNF-</a:t>
            </a:r>
            <a:r>
              <a:rPr lang="el-GR" dirty="0"/>
              <a:t>α, </a:t>
            </a:r>
            <a:r>
              <a:rPr lang="es-MX" dirty="0"/>
              <a:t>IL-6, and IL-17F), promoted the release of anti-inflammatory cytokines (IL-4 and IL-10), and ameliorated oxidative stress. Furthermore, the increased number of goblet cells and upregulated expression of MUC2, occludin and claudin-1 indicated that the colon barrier was protected by KS. Additionally, KS supplementation mitigated gut microbiota dysbiosis in the UC murine model, leading to an increase in the abundance of </a:t>
            </a:r>
            <a:r>
              <a:rPr lang="es-MX" i="1" dirty="0"/>
              <a:t>Blautia</a:t>
            </a:r>
            <a:r>
              <a:rPr lang="es-MX" dirty="0"/>
              <a:t> and </a:t>
            </a:r>
            <a:r>
              <a:rPr lang="es-MX" i="1" dirty="0"/>
              <a:t>Akkermansia</a:t>
            </a:r>
            <a:r>
              <a:rPr lang="es-MX" dirty="0"/>
              <a:t> and a decrease in the level of </a:t>
            </a:r>
            <a:r>
              <a:rPr lang="es-MX" i="1" dirty="0"/>
              <a:t>Bacteroides</a:t>
            </a:r>
            <a:r>
              <a:rPr lang="es-MX" dirty="0"/>
              <a:t>. The altered gut microbiota also affected colon metabolism, with differential metabolites mainly associated with the biosynthesis of the l-arginine pathway. This study revealed that KS supplementation restored the community structure of gut microbiota, altered the biosynthesis of l-arginine, and thereby modulated the process of colonic inflammation. </a:t>
            </a:r>
          </a:p>
          <a:p>
            <a:endParaRPr lang="es-MX" dirty="0"/>
          </a:p>
          <a:p>
            <a:r>
              <a:rPr lang="es-MX" dirty="0"/>
              <a:t> Pioglitazona</a:t>
            </a:r>
          </a:p>
          <a:p>
            <a:r>
              <a:rPr lang="es-MX" dirty="0"/>
              <a:t>Kefir peptides, generated by kefir grain fermentation of milk proteins, showed positive antioxidant effects, lowered blood pressure and modulated the immune response. In this study, kefir peptide was evaluated regarding their anti-inflammatory effects on particulate matter &lt;4 </a:t>
            </a:r>
            <a:r>
              <a:rPr lang="el-GR" dirty="0"/>
              <a:t>μ</a:t>
            </a:r>
            <a:r>
              <a:rPr lang="es-MX" dirty="0"/>
              <a:t>m (PM</a:t>
            </a:r>
            <a:r>
              <a:rPr lang="es-MX" baseline="-25000" dirty="0"/>
              <a:t>4.0</a:t>
            </a:r>
            <a:r>
              <a:rPr lang="es-MX" dirty="0"/>
              <a:t>)-induced lung inflammation in NF-</a:t>
            </a:r>
            <a:r>
              <a:rPr lang="el-GR" dirty="0"/>
              <a:t>κ</a:t>
            </a:r>
            <a:r>
              <a:rPr lang="es-MX" dirty="0"/>
              <a:t>B-luciferase</a:t>
            </a:r>
            <a:r>
              <a:rPr lang="es-MX" baseline="30000" dirty="0"/>
              <a:t>+/+</a:t>
            </a:r>
            <a:r>
              <a:rPr lang="es-MX" dirty="0"/>
              <a:t> transgenic mice. The lungs of mice under 20 mg/kg or 10 mg/kg PM</a:t>
            </a:r>
            <a:r>
              <a:rPr lang="es-MX" baseline="-25000" dirty="0"/>
              <a:t>4.0</a:t>
            </a:r>
            <a:r>
              <a:rPr lang="es-MX" dirty="0"/>
              <a:t> treatments, both increased significantly the generation of reactive oxygen species (ROS) and inflammatory cytokines; increased the protein expression levels of p-NF-</a:t>
            </a:r>
            <a:r>
              <a:rPr lang="el-GR" dirty="0"/>
              <a:t>κ</a:t>
            </a:r>
            <a:r>
              <a:rPr lang="es-MX" dirty="0"/>
              <a:t>B, NLRP3, caspase-1, IL-1</a:t>
            </a:r>
            <a:r>
              <a:rPr lang="el-GR" dirty="0"/>
              <a:t>β, </a:t>
            </a:r>
            <a:r>
              <a:rPr lang="es-MX" dirty="0"/>
              <a:t>TNF-</a:t>
            </a:r>
            <a:r>
              <a:rPr lang="el-GR" dirty="0"/>
              <a:t>α, </a:t>
            </a:r>
            <a:r>
              <a:rPr lang="es-MX" dirty="0"/>
              <a:t>IL-6, IL-4 and </a:t>
            </a:r>
            <a:r>
              <a:rPr lang="el-GR" dirty="0"/>
              <a:t>α-</a:t>
            </a:r>
            <a:r>
              <a:rPr lang="es-MX" dirty="0"/>
              <a:t>SMA. Thus, we choose the 10 mg/kg of PM</a:t>
            </a:r>
            <a:r>
              <a:rPr lang="es-MX" baseline="-25000" dirty="0"/>
              <a:t>4.0</a:t>
            </a:r>
            <a:r>
              <a:rPr lang="es-MX" dirty="0"/>
              <a:t> for animal trials; the mice were assigned to four treatment groups, including control group (saline treatment), PM</a:t>
            </a:r>
            <a:r>
              <a:rPr lang="es-MX" baseline="-25000" dirty="0"/>
              <a:t>4.0</a:t>
            </a:r>
            <a:r>
              <a:rPr lang="es-MX" dirty="0"/>
              <a:t> + Mock group (only PM</a:t>
            </a:r>
            <a:r>
              <a:rPr lang="es-MX" baseline="-25000" dirty="0"/>
              <a:t>4.0</a:t>
            </a:r>
            <a:r>
              <a:rPr lang="es-MX" dirty="0"/>
              <a:t> administration), PM</a:t>
            </a:r>
            <a:r>
              <a:rPr lang="es-MX" baseline="-25000" dirty="0"/>
              <a:t>4.0</a:t>
            </a:r>
            <a:r>
              <a:rPr lang="es-MX" dirty="0"/>
              <a:t> + KL group (PM</a:t>
            </a:r>
            <a:r>
              <a:rPr lang="es-MX" baseline="-25000" dirty="0"/>
              <a:t>4.0</a:t>
            </a:r>
            <a:r>
              <a:rPr lang="es-MX" dirty="0"/>
              <a:t> + 150 mg/kg low-dose kefir peptide) and PM</a:t>
            </a:r>
            <a:r>
              <a:rPr lang="es-MX" baseline="-25000" dirty="0"/>
              <a:t>4.0</a:t>
            </a:r>
            <a:r>
              <a:rPr lang="es-MX" dirty="0"/>
              <a:t> + KH group (PM</a:t>
            </a:r>
            <a:r>
              <a:rPr lang="es-MX" baseline="-25000" dirty="0"/>
              <a:t>4.0</a:t>
            </a:r>
            <a:r>
              <a:rPr lang="es-MX" dirty="0"/>
              <a:t> + 500 mg/kg high-dose kefir peptide). Data showed that treatment with both doses of kefir peptides decreased the PM</a:t>
            </a:r>
            <a:r>
              <a:rPr lang="es-MX" baseline="-25000" dirty="0"/>
              <a:t>4.0</a:t>
            </a:r>
            <a:r>
              <a:rPr lang="es-MX" dirty="0"/>
              <a:t>-induced inflammatory cell infiltration and the expression of the inflammatory mediators IL-l</a:t>
            </a:r>
            <a:r>
              <a:rPr lang="el-GR" dirty="0"/>
              <a:t>β, </a:t>
            </a:r>
            <a:r>
              <a:rPr lang="es-MX" dirty="0"/>
              <a:t>IL-4 and TNF-</a:t>
            </a:r>
            <a:r>
              <a:rPr lang="el-GR" dirty="0"/>
              <a:t>α </a:t>
            </a:r>
            <a:r>
              <a:rPr lang="es-MX" dirty="0"/>
              <a:t>in lung tissue by inactivating NF-</a:t>
            </a:r>
            <a:r>
              <a:rPr lang="el-GR" dirty="0"/>
              <a:t>κ</a:t>
            </a:r>
            <a:r>
              <a:rPr lang="es-MX" dirty="0"/>
              <a:t>B signaling. The oral administrations of kefir peptides decrease the PM</a:t>
            </a:r>
            <a:r>
              <a:rPr lang="es-MX" baseline="-25000" dirty="0"/>
              <a:t>4.0</a:t>
            </a:r>
            <a:r>
              <a:rPr lang="es-MX" dirty="0"/>
              <a:t>-induced lung inflammation process through the inhibition of NF-</a:t>
            </a:r>
            <a:r>
              <a:rPr lang="el-GR" dirty="0"/>
              <a:t>κ</a:t>
            </a:r>
            <a:r>
              <a:rPr lang="es-MX" dirty="0"/>
              <a:t>B pathway in transgenic luciferase mice, proposing a new clinical application to particulate matter air pollution-induced pulmonary inflammation. </a:t>
            </a:r>
          </a:p>
          <a:p>
            <a:endParaRPr lang="es-MX" dirty="0"/>
          </a:p>
          <a:p>
            <a:r>
              <a:rPr lang="es-MX" dirty="0"/>
              <a:t>Kefir</a:t>
            </a:r>
          </a:p>
          <a:p>
            <a:endParaRPr lang="es-MX" dirty="0"/>
          </a:p>
          <a:p>
            <a:endParaRPr lang="es-MX" dirty="0"/>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23</a:t>
            </a:fld>
            <a:endParaRPr lang="es-MX"/>
          </a:p>
        </p:txBody>
      </p:sp>
    </p:spTree>
    <p:extLst>
      <p:ext uri="{BB962C8B-B14F-4D97-AF65-F5344CB8AC3E}">
        <p14:creationId xmlns:p14="http://schemas.microsoft.com/office/powerpoint/2010/main" val="302009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Desde Hipócrates (400 a  ̃ nos A.C.) que estableció que «la muerte asienta en los intestinos» es bien conocida su influencia en la salud del ser humano.</a:t>
            </a:r>
          </a:p>
          <a:p>
            <a:r>
              <a:rPr lang="es-MX" sz="1200" kern="1200" dirty="0">
                <a:solidFill>
                  <a:schemeClr val="tx1"/>
                </a:solidFill>
                <a:effectLst/>
                <a:latin typeface="+mn-lt"/>
                <a:ea typeface="+mn-ea"/>
                <a:cs typeface="+mn-cs"/>
              </a:rPr>
              <a:t>Se denomina microbiota a los gérmenes que habitan en nuestro organismo y a sus genomas colectivos, microbioma. Más de </a:t>
            </a:r>
            <a:r>
              <a:rPr lang="es-MX" sz="1200" b="1" kern="1200" dirty="0">
                <a:solidFill>
                  <a:schemeClr val="tx1"/>
                </a:solidFill>
                <a:effectLst/>
                <a:latin typeface="+mn-lt"/>
                <a:ea typeface="+mn-ea"/>
                <a:cs typeface="+mn-cs"/>
              </a:rPr>
              <a:t>100 trillones de gérmenes</a:t>
            </a:r>
            <a:r>
              <a:rPr lang="es-MX" sz="1200" kern="1200" dirty="0">
                <a:solidFill>
                  <a:schemeClr val="tx1"/>
                </a:solidFill>
                <a:effectLst/>
                <a:latin typeface="+mn-lt"/>
                <a:ea typeface="+mn-ea"/>
                <a:cs typeface="+mn-cs"/>
              </a:rPr>
              <a:t> (10</a:t>
            </a:r>
            <a:r>
              <a:rPr lang="es-MX" sz="1200" kern="1200" baseline="30000" dirty="0">
                <a:solidFill>
                  <a:schemeClr val="tx1"/>
                </a:solidFill>
                <a:effectLst/>
                <a:latin typeface="+mn-lt"/>
                <a:ea typeface="+mn-ea"/>
                <a:cs typeface="+mn-cs"/>
              </a:rPr>
              <a:t>14</a:t>
            </a:r>
            <a:r>
              <a:rPr lang="es-MX" sz="1200" kern="1200" dirty="0">
                <a:solidFill>
                  <a:schemeClr val="tx1"/>
                </a:solidFill>
                <a:effectLst/>
                <a:latin typeface="+mn-lt"/>
                <a:ea typeface="+mn-ea"/>
                <a:cs typeface="+mn-cs"/>
              </a:rPr>
              <a:t>) cohabitan con nosotros a lo largo de la vida, lo que representa 10 veces el número de células que conforman nuestro organismo y constituyen </a:t>
            </a:r>
            <a:r>
              <a:rPr lang="es-MX" sz="1200" b="1" kern="1200" dirty="0">
                <a:solidFill>
                  <a:schemeClr val="tx1"/>
                </a:solidFill>
                <a:effectLst/>
                <a:latin typeface="+mn-lt"/>
                <a:ea typeface="+mn-ea"/>
                <a:cs typeface="+mn-cs"/>
              </a:rPr>
              <a:t>1,5-2 kg </a:t>
            </a:r>
            <a:r>
              <a:rPr lang="es-MX" sz="1200" kern="1200" dirty="0">
                <a:solidFill>
                  <a:schemeClr val="tx1"/>
                </a:solidFill>
                <a:effectLst/>
                <a:latin typeface="+mn-lt"/>
                <a:ea typeface="+mn-ea"/>
                <a:cs typeface="+mn-cs"/>
              </a:rPr>
              <a:t>de nuestro peso. La concentración de gérmenes en el tracto digestivo se incrementa gradualmente desde el estómago hasta el colon, en donde alcanzan la mayor concentración (de hasta 10</a:t>
            </a:r>
            <a:r>
              <a:rPr lang="es-MX" sz="1200" kern="1200" baseline="30000" dirty="0">
                <a:solidFill>
                  <a:schemeClr val="tx1"/>
                </a:solidFill>
                <a:effectLst/>
                <a:latin typeface="+mn-lt"/>
                <a:ea typeface="+mn-ea"/>
                <a:cs typeface="+mn-cs"/>
              </a:rPr>
              <a:t>11</a:t>
            </a:r>
            <a:r>
              <a:rPr lang="es-MX" sz="1200" kern="1200" dirty="0">
                <a:solidFill>
                  <a:schemeClr val="tx1"/>
                </a:solidFill>
                <a:effectLst/>
                <a:latin typeface="+mn-lt"/>
                <a:ea typeface="+mn-ea"/>
                <a:cs typeface="+mn-cs"/>
              </a:rPr>
              <a:t> microorganismos/g de heces) y diversidad. Es por ello por lo que la microbiota intestinal juega un papel relevante en procesos metabólicos, nutricionales, fisiológicos e inmunológicos, y constituye un verdadero ecosistema. El microbioma humano constituye un segundo genoma, con más de </a:t>
            </a:r>
            <a:r>
              <a:rPr lang="es-MX" sz="1200" b="1" kern="1200" dirty="0">
                <a:solidFill>
                  <a:schemeClr val="tx1"/>
                </a:solidFill>
                <a:effectLst/>
                <a:latin typeface="+mn-lt"/>
                <a:ea typeface="+mn-ea"/>
                <a:cs typeface="+mn-cs"/>
              </a:rPr>
              <a:t>3 millones de genes</a:t>
            </a:r>
            <a:r>
              <a:rPr lang="es-MX" sz="1200" kern="1200" dirty="0">
                <a:solidFill>
                  <a:schemeClr val="tx1"/>
                </a:solidFill>
                <a:effectLst/>
                <a:latin typeface="+mn-lt"/>
                <a:ea typeface="+mn-ea"/>
                <a:cs typeface="+mn-cs"/>
              </a:rPr>
              <a:t> (100 veces más genes que el propio genoma humano) y es objeto de investigación por el Human Microbiome Project Consortium.</a:t>
            </a:r>
          </a:p>
          <a:p>
            <a:r>
              <a:rPr lang="es-MX" sz="1200" kern="1200" dirty="0">
                <a:solidFill>
                  <a:schemeClr val="tx1"/>
                </a:solidFill>
                <a:effectLst/>
                <a:latin typeface="+mn-lt"/>
                <a:ea typeface="+mn-ea"/>
                <a:cs typeface="+mn-cs"/>
              </a:rPr>
              <a:t>Gut microbiota is involved in multiple functions, for example the synthesis of certain vitamins (K and B groups), the breakdown of indigestible plant polysaccharides, the activation of bioactive food components (flavonoids, isoflavanoids, and plant lignans), the degradation of dietary oxalates and the biotransformation of conjugated bile acids, which contributes to the nutritional balance.</a:t>
            </a:r>
          </a:p>
          <a:p>
            <a:r>
              <a:rPr lang="es-MX" sz="1200" kern="1200" dirty="0">
                <a:solidFill>
                  <a:schemeClr val="tx1"/>
                </a:solidFill>
                <a:effectLst/>
                <a:latin typeface="+mn-lt"/>
                <a:ea typeface="+mn-ea"/>
                <a:cs typeface="+mn-cs"/>
              </a:rPr>
              <a:t>La microbiota intestinal (GM) es un conjunto de microorganismos (bacterias, virus, hongos y protozoos) que viven en simbiosis con el huesped en condiciones normales [</a:t>
            </a:r>
            <a:r>
              <a:rPr lang="es-MX" sz="1200" kern="1200" baseline="30000" dirty="0">
                <a:solidFill>
                  <a:schemeClr val="tx1"/>
                </a:solidFill>
                <a:effectLst/>
                <a:latin typeface="+mn-lt"/>
                <a:ea typeface="+mn-ea"/>
                <a:cs typeface="+mn-cs"/>
              </a:rPr>
              <a:t>1</a:t>
            </a:r>
            <a:r>
              <a:rPr lang="es-MX" sz="1200" kern="1200" dirty="0">
                <a:solidFill>
                  <a:schemeClr val="tx1"/>
                </a:solidFill>
                <a:effectLst/>
                <a:latin typeface="+mn-lt"/>
                <a:ea typeface="+mn-ea"/>
                <a:cs typeface="+mn-cs"/>
              </a:rPr>
              <a:t>]; La GM alberga alrededor de 100 trillones de microorganismos, y entre 500-100 especies distintas [</a:t>
            </a:r>
            <a:r>
              <a:rPr lang="es-MX" sz="1200" kern="1200" baseline="30000" dirty="0">
                <a:solidFill>
                  <a:schemeClr val="tx1"/>
                </a:solidFill>
                <a:effectLst/>
                <a:latin typeface="+mn-lt"/>
                <a:ea typeface="+mn-ea"/>
                <a:cs typeface="+mn-cs"/>
              </a:rPr>
              <a:t>2</a:t>
            </a:r>
            <a:r>
              <a:rPr lang="es-MX" sz="1200" kern="1200" dirty="0">
                <a:solidFill>
                  <a:schemeClr val="tx1"/>
                </a:solidFill>
                <a:effectLst/>
                <a:latin typeface="+mn-lt"/>
                <a:ea typeface="+mn-ea"/>
                <a:cs typeface="+mn-cs"/>
              </a:rPr>
              <a:t>], que desempeñan funciones esenciales como la nutrición y el metabolismo, tanto de la dieta normal como de xenobióticos, protección antimicrobiana, así cómo la regulación del sistema inmune, endocrino y nervioso [</a:t>
            </a:r>
            <a:r>
              <a:rPr lang="es-MX" sz="1200" kern="1200" baseline="30000" dirty="0">
                <a:solidFill>
                  <a:schemeClr val="tx1"/>
                </a:solidFill>
                <a:effectLst/>
                <a:latin typeface="+mn-lt"/>
                <a:ea typeface="+mn-ea"/>
                <a:cs typeface="+mn-cs"/>
              </a:rPr>
              <a:t>3,4</a:t>
            </a:r>
            <a:r>
              <a:rPr lang="es-MX" sz="1200" kern="1200" dirty="0">
                <a:solidFill>
                  <a:schemeClr val="tx1"/>
                </a:solidFill>
                <a:effectLst/>
                <a:latin typeface="+mn-lt"/>
                <a:ea typeface="+mn-ea"/>
                <a:cs typeface="+mn-cs"/>
              </a:rPr>
              <a:t>]. Sin embargo, los cambios en los hábitos dietéticos, envejecimiento, enfermedades, empleo irresponsable de antibióticos etc., pueden causar un desbalance en las especies de la GM en un proceso conocido cómo disbiosis intestinal (ID) [</a:t>
            </a:r>
            <a:r>
              <a:rPr lang="es-MX" sz="1200" kern="1200" baseline="30000" dirty="0">
                <a:solidFill>
                  <a:schemeClr val="tx1"/>
                </a:solidFill>
                <a:effectLst/>
                <a:latin typeface="+mn-lt"/>
                <a:ea typeface="+mn-ea"/>
                <a:cs typeface="+mn-cs"/>
              </a:rPr>
              <a:t>5</a:t>
            </a:r>
            <a:r>
              <a:rPr lang="es-MX" sz="1200" kern="1200" dirty="0">
                <a:solidFill>
                  <a:schemeClr val="tx1"/>
                </a:solidFill>
                <a:effectLst/>
                <a:latin typeface="+mn-lt"/>
                <a:ea typeface="+mn-ea"/>
                <a:cs typeface="+mn-cs"/>
              </a:rPr>
              <a:t>]. De este modo, surge el concepto eje intestino-riñón (GKA), que hace referencia a la relación existente entre la GM y la progresión de la DN. </a:t>
            </a:r>
          </a:p>
          <a:p>
            <a:r>
              <a:rPr lang="es-MX" sz="1200" kern="1200" dirty="0">
                <a:solidFill>
                  <a:schemeClr val="tx1"/>
                </a:solidFill>
                <a:effectLst/>
                <a:latin typeface="+mn-lt"/>
                <a:ea typeface="+mn-ea"/>
                <a:cs typeface="+mn-cs"/>
              </a:rPr>
              <a:t> </a:t>
            </a:r>
          </a:p>
          <a:p>
            <a:r>
              <a:rPr lang="es-MX" sz="1200" kern="1200" dirty="0">
                <a:solidFill>
                  <a:schemeClr val="tx1"/>
                </a:solidFill>
                <a:effectLst/>
                <a:latin typeface="+mn-lt"/>
                <a:ea typeface="+mn-ea"/>
                <a:cs typeface="+mn-cs"/>
              </a:rPr>
              <a:t>This dynamic gut microbial population develops rapidly from birth (initial exposure), changes rapidly before 3 years of age especially during the weaning period (transitional phase), then establishes adult-like stable microbiota (stable phase) until changes occur with aging (retrogression). The detailed develop- mental trajectory of gut microbiota over the human lifespan will help clarify the roles and mechanisms of microbes in host health and disease.</a:t>
            </a:r>
          </a:p>
          <a:p>
            <a:r>
              <a:rPr lang="es-MX" sz="1200" kern="1200" dirty="0">
                <a:solidFill>
                  <a:schemeClr val="tx1"/>
                </a:solidFill>
                <a:effectLst/>
                <a:latin typeface="+mn-lt"/>
                <a:ea typeface="+mn-ea"/>
                <a:cs typeface="+mn-cs"/>
              </a:rPr>
              <a:t>Firmicutes: Gram positivas</a:t>
            </a:r>
          </a:p>
          <a:p>
            <a:r>
              <a:rPr lang="es-MX" sz="1200" kern="1200" dirty="0">
                <a:solidFill>
                  <a:schemeClr val="tx1"/>
                </a:solidFill>
                <a:effectLst/>
                <a:latin typeface="+mn-lt"/>
                <a:ea typeface="+mn-ea"/>
                <a:cs typeface="+mn-cs"/>
              </a:rPr>
              <a:t>Bacteroidetes:  Gram negativas</a:t>
            </a:r>
          </a:p>
          <a:p>
            <a:r>
              <a:rPr lang="es-MX" sz="1200" b="1" kern="1200" dirty="0">
                <a:solidFill>
                  <a:schemeClr val="tx1"/>
                </a:solidFill>
                <a:effectLst/>
                <a:latin typeface="+mn-lt"/>
                <a:ea typeface="+mn-ea"/>
                <a:cs typeface="+mn-cs"/>
              </a:rPr>
              <a:t>Initial exposure: </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-The maternal microbiota has been considered as the main contributor to the initial microbial seeding. </a:t>
            </a:r>
          </a:p>
          <a:p>
            <a:r>
              <a:rPr lang="es-MX" sz="1200" kern="1200" dirty="0">
                <a:solidFill>
                  <a:schemeClr val="tx1"/>
                </a:solidFill>
                <a:effectLst/>
                <a:latin typeface="+mn-lt"/>
                <a:ea typeface="+mn-ea"/>
                <a:cs typeface="+mn-cs"/>
              </a:rPr>
              <a:t>- Delivery mode: he gut microbiota of vaginally delivered newborns is similar to that of the vaginal and gut microbiota of their mother (dominantly composed of Lactobacilli, Bifidobacterium, and Prevotella), whereas the gut microbiota of infants born by cesarean section (C-section) resembles the maternal skin and oral microbiota, which is dominated by Streptococcus, Staphylococcus, and Propionibacterium.</a:t>
            </a:r>
          </a:p>
          <a:p>
            <a:r>
              <a:rPr lang="es-MX" sz="1200" kern="1200" dirty="0">
                <a:solidFill>
                  <a:schemeClr val="tx1"/>
                </a:solidFill>
                <a:effectLst/>
                <a:latin typeface="+mn-lt"/>
                <a:ea typeface="+mn-ea"/>
                <a:cs typeface="+mn-cs"/>
              </a:rPr>
              <a:t>-Feeding type: observed great differences of the gut microbiota among exclusively breastfed and formula-fed infants, with increased Bifidobacterium and decreased Klebsiella and Serratia in the breast milk-fed group (Ku, Kim, and Lee 2020). Lactation stage, gestational age, delivery mode, mother’s diet and antibiotic exposure all influence the bacterial composition of breast milk. Mother-derived secretory immunoglobulin A in breast milk has been reported to shape the composition of the intestinal microbiota in neonatal mice at the age of weaning. Feeding is another important factor that influences intestinal colonization. Breast milk facilitates the most balanced microbiota development for infants, mainly because of its high content of unique oligosaccharides. Human milk oligosaccharides and glycoproteins can promote the growth of beneficial microorganisms, including Bifidobacterium (Bode 2012; Cong et al. 2016) and Bacteroidetes, but not pathogenic bacteria such as Enterobacteriacea.</a:t>
            </a:r>
          </a:p>
          <a:p>
            <a:r>
              <a:rPr lang="es-MX" sz="1200" kern="1200" dirty="0">
                <a:solidFill>
                  <a:schemeClr val="tx1"/>
                </a:solidFill>
                <a:effectLst/>
                <a:latin typeface="+mn-lt"/>
                <a:ea typeface="+mn-ea"/>
                <a:cs typeface="+mn-cs"/>
              </a:rPr>
              <a:t>-Gestational age: Preterm neonates experience a number of unique challenges to microbiota establishment. The microbiota composition of preterm infants (&lt;37 weeks of gestation) is different from full-term counterparts. Hesla et al. found that the gut microbiota of preterm infants contained a signifi- cantly greater abundance of Proteobacteria, while full-term infants harbor initially high relative proportions of Firmicutes and Actinobacteria at week 1.</a:t>
            </a:r>
          </a:p>
          <a:p>
            <a:r>
              <a:rPr lang="es-MX" sz="1200" kern="1200" dirty="0">
                <a:solidFill>
                  <a:schemeClr val="tx1"/>
                </a:solidFill>
                <a:effectLst/>
                <a:latin typeface="+mn-lt"/>
                <a:ea typeface="+mn-ea"/>
                <a:cs typeface="+mn-cs"/>
              </a:rPr>
              <a:t>-Antibiotic exposure: Antibiotic exposure near the time of birth rapidly reduces the diversity and richness of the maternal gut microbiota, which limits transfer of maternal microbes to the neonate.</a:t>
            </a:r>
          </a:p>
          <a:p>
            <a:r>
              <a:rPr lang="es-MX" sz="1200" kern="1200" dirty="0">
                <a:solidFill>
                  <a:schemeClr val="tx1"/>
                </a:solidFill>
                <a:effectLst/>
                <a:latin typeface="+mn-lt"/>
                <a:ea typeface="+mn-ea"/>
                <a:cs typeface="+mn-cs"/>
              </a:rPr>
              <a:t>-Enviromental factors: Besides the aforementioned factors, the surrounding environmental factors, hospitalization duration, birth weight, gender, genetic factors, race/ethnicity, maternal education and maternal diseases, will also impact initial colonization of the gut microbiota.</a:t>
            </a:r>
          </a:p>
          <a:p>
            <a:r>
              <a:rPr lang="es-MX" sz="1200" b="1" kern="1200" dirty="0">
                <a:solidFill>
                  <a:schemeClr val="tx1"/>
                </a:solidFill>
                <a:effectLst/>
                <a:latin typeface="+mn-lt"/>
                <a:ea typeface="+mn-ea"/>
                <a:cs typeface="+mn-cs"/>
              </a:rPr>
              <a:t>Transitional phase</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Weaning period: The gradual switch from a diet composed exclusively of milk to a diet that includes other foods is a special and critical event for infants, but it is also a challenge to host gut physiology (Lalles et al. 2007). The introduction of solid food leads to a new phase in gut microbiota development that is characterized by a large increase in bacterial numbers and evolution toward a composition that looks more like the adult microbiota. Specifically, intake of meats, cheeses, and Danish rye bread that are rich in protein and fiber are associated with increased a-diversity.</a:t>
            </a:r>
          </a:p>
          <a:p>
            <a:r>
              <a:rPr lang="es-MX" sz="1200" b="1" kern="1200" dirty="0">
                <a:solidFill>
                  <a:schemeClr val="tx1"/>
                </a:solidFill>
                <a:effectLst/>
                <a:latin typeface="+mn-lt"/>
                <a:ea typeface="+mn-ea"/>
                <a:cs typeface="+mn-cs"/>
              </a:rPr>
              <a:t>Stable phase</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After initial exposure and critical transitional windows within 3 years after birth, it is generally agreed that the human gut microbiota develops into the typical adult structure and composition that is relatively stable in adults. The stable adult-type microbiota is characterized by higher bacterial diversity and a predominance of Firmicutes and Bacteroidetes.</a:t>
            </a:r>
          </a:p>
          <a:p>
            <a:r>
              <a:rPr lang="es-MX" sz="1200" kern="1200" dirty="0">
                <a:solidFill>
                  <a:schemeClr val="tx1"/>
                </a:solidFill>
                <a:effectLst/>
                <a:latin typeface="+mn-lt"/>
                <a:ea typeface="+mn-ea"/>
                <a:cs typeface="+mn-cs"/>
              </a:rPr>
              <a:t>Hygiene: However, the Human Microbiome Project revealed that various factors such as food modernization, vaccines, antibiotics, and taking extreme hygiene measures will reduce human exposure to microbial symbionts and led to shrinkage of the core microbiome, while the reduction in microbiome biodiversity can compromise the human immune system and predispose individuals to several modern diseases.</a:t>
            </a:r>
          </a:p>
          <a:p>
            <a:r>
              <a:rPr lang="es-MX" sz="1200" kern="1200" dirty="0">
                <a:solidFill>
                  <a:schemeClr val="tx1"/>
                </a:solidFill>
                <a:effectLst/>
                <a:latin typeface="+mn-lt"/>
                <a:ea typeface="+mn-ea"/>
                <a:cs typeface="+mn-cs"/>
              </a:rPr>
              <a:t>Morrison et al. showed that reducing soluble fiber can influence the synthesis of microbial metabolites that are important for regulating metabolic, immune, behavioral, and neurobiological outcomes (Morrison et al. 2020). Therefore, a healthy, stable state of the gut microbiota is a key link with host health, while the transition of the stable states are associated with adverse consequences later.</a:t>
            </a:r>
          </a:p>
          <a:p>
            <a:r>
              <a:rPr lang="es-MX" sz="1200" b="1" kern="1200" dirty="0">
                <a:solidFill>
                  <a:schemeClr val="tx1"/>
                </a:solidFill>
                <a:effectLst/>
                <a:latin typeface="+mn-lt"/>
                <a:ea typeface="+mn-ea"/>
                <a:cs typeface="+mn-cs"/>
              </a:rPr>
              <a:t>Retrogression</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Aging is a major intrinsic factor that influences the makeup and activity of the gut microbiota. Lower fiber intake, long- stay residential care, non-steroidal anti-inflammatory drugs, and antibiotic use may be predisposing factors for this changes (O’toole and Jeffery 2015). Many studies found that age-related changes in the gut microbiota composition include decreased species diversity, increased inter-individual variations, higher levels of Proteobacteria, and lower levels of beneficial bacteria such as Bifidobacterium, and these changes may be associated with increased susceptibility to pathogen infection and gut mucosal barrier disturbance (Lahtinen et al. 2009; Claesson et al. 2012). Most noticeably, the characteristics of the microbiota in elderly subjects include alterations in the relative proportions of the Firmicutes and the Bacteroidetes. The elderly have a higher proportion of Bacteroidetes while young adults have higher proportions of Firmicutes, so the decreased ratios of Firmicutes/Bacteroidetes is one aging indicator.</a:t>
            </a:r>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4</a:t>
            </a:fld>
            <a:endParaRPr lang="es-MX"/>
          </a:p>
        </p:txBody>
      </p:sp>
    </p:spTree>
    <p:extLst>
      <p:ext uri="{BB962C8B-B14F-4D97-AF65-F5344CB8AC3E}">
        <p14:creationId xmlns:p14="http://schemas.microsoft.com/office/powerpoint/2010/main" val="89895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Actualmente, existe evidencia de la afectación de la GM en la DN [</a:t>
            </a:r>
            <a:r>
              <a:rPr lang="es-MX" sz="1200" kern="1200" baseline="30000" dirty="0">
                <a:solidFill>
                  <a:schemeClr val="tx1"/>
                </a:solidFill>
                <a:effectLst/>
                <a:latin typeface="+mn-lt"/>
                <a:ea typeface="+mn-ea"/>
                <a:cs typeface="+mn-cs"/>
              </a:rPr>
              <a:t>6</a:t>
            </a:r>
            <a:r>
              <a:rPr lang="es-MX" sz="1200" kern="1200" dirty="0">
                <a:solidFill>
                  <a:schemeClr val="tx1"/>
                </a:solidFill>
                <a:effectLst/>
                <a:latin typeface="+mn-lt"/>
                <a:ea typeface="+mn-ea"/>
                <a:cs typeface="+mn-cs"/>
              </a:rPr>
              <a:t>], la cual comienza con la acumulación de úrea debido a la disminución en la eGFR, de este modo, al llegar al intestino, las altas concentraciones de úrea son transformadas en amonio y sus productos por la GM, incrementando el pH intestinal y favoreciendo la ID por el crecimiento de bacterias con enzimas cómo ureasa, uricasa, y formados de indol, p-cresol [</a:t>
            </a:r>
            <a:r>
              <a:rPr lang="es-MX" sz="1200" kern="1200" baseline="30000" dirty="0">
                <a:solidFill>
                  <a:schemeClr val="tx1"/>
                </a:solidFill>
                <a:effectLst/>
                <a:latin typeface="+mn-lt"/>
                <a:ea typeface="+mn-ea"/>
                <a:cs typeface="+mn-cs"/>
              </a:rPr>
              <a:t>7</a:t>
            </a:r>
            <a:r>
              <a:rPr lang="es-MX" sz="1200" kern="1200" dirty="0">
                <a:solidFill>
                  <a:schemeClr val="tx1"/>
                </a:solidFill>
                <a:effectLst/>
                <a:latin typeface="+mn-lt"/>
                <a:ea typeface="+mn-ea"/>
                <a:cs typeface="+mn-cs"/>
              </a:rPr>
              <a:t>]. La ID resultante, provoca daños en la permeabilidad intestinal por la alteración de las proteínas de las uniones estrechas (TJ), generando una translocación bacteriana y de endotoxinas [</a:t>
            </a:r>
            <a:r>
              <a:rPr lang="es-MX" sz="1200" kern="1200" baseline="30000" dirty="0">
                <a:solidFill>
                  <a:schemeClr val="tx1"/>
                </a:solidFill>
                <a:effectLst/>
                <a:latin typeface="+mn-lt"/>
                <a:ea typeface="+mn-ea"/>
                <a:cs typeface="+mn-cs"/>
              </a:rPr>
              <a:t>8</a:t>
            </a:r>
            <a:r>
              <a:rPr lang="es-MX" sz="1200" kern="1200" dirty="0">
                <a:solidFill>
                  <a:schemeClr val="tx1"/>
                </a:solidFill>
                <a:effectLst/>
                <a:latin typeface="+mn-lt"/>
                <a:ea typeface="+mn-ea"/>
                <a:cs typeface="+mn-cs"/>
              </a:rPr>
              <a:t>], que en su paso por el hígado se transforman en toxinas urémicas (UT), este proceso se caracteriza por inflamación local y sistemica, así como la generación de ROS [</a:t>
            </a:r>
            <a:r>
              <a:rPr lang="es-MX" sz="1200" kern="1200" baseline="30000" dirty="0">
                <a:solidFill>
                  <a:schemeClr val="tx1"/>
                </a:solidFill>
                <a:effectLst/>
                <a:latin typeface="+mn-lt"/>
                <a:ea typeface="+mn-ea"/>
                <a:cs typeface="+mn-cs"/>
              </a:rPr>
              <a:t>9</a:t>
            </a:r>
            <a:r>
              <a:rPr lang="es-MX" sz="1200" kern="1200" dirty="0">
                <a:solidFill>
                  <a:schemeClr val="tx1"/>
                </a:solidFill>
                <a:effectLst/>
                <a:latin typeface="+mn-lt"/>
                <a:ea typeface="+mn-ea"/>
                <a:cs typeface="+mn-cs"/>
              </a:rPr>
              <a:t>]. Las UT, son transportadas al riñón a traves de la circulación sanguínea, y posteriormente, por los transportadores de aniones organicos (OAT), principalmente OAT1 y OAT3 [</a:t>
            </a:r>
            <a:r>
              <a:rPr lang="es-MX" sz="1200" kern="1200" baseline="30000" dirty="0">
                <a:solidFill>
                  <a:schemeClr val="tx1"/>
                </a:solidFill>
                <a:effectLst/>
                <a:latin typeface="+mn-lt"/>
                <a:ea typeface="+mn-ea"/>
                <a:cs typeface="+mn-cs"/>
              </a:rPr>
              <a:t>10</a:t>
            </a:r>
            <a:r>
              <a:rPr lang="es-MX" sz="1200" kern="1200" dirty="0">
                <a:solidFill>
                  <a:schemeClr val="tx1"/>
                </a:solidFill>
                <a:effectLst/>
                <a:latin typeface="+mn-lt"/>
                <a:ea typeface="+mn-ea"/>
                <a:cs typeface="+mn-cs"/>
              </a:rPr>
              <a:t>], que se encuentran abundantemente en diversos tipos celulares renales como las células tubulares, mesangiales y podocitos [</a:t>
            </a:r>
            <a:r>
              <a:rPr lang="es-MX" sz="1200" kern="1200" baseline="30000" dirty="0">
                <a:solidFill>
                  <a:schemeClr val="tx1"/>
                </a:solidFill>
                <a:effectLst/>
                <a:latin typeface="+mn-lt"/>
                <a:ea typeface="+mn-ea"/>
                <a:cs typeface="+mn-cs"/>
              </a:rPr>
              <a:t>11–13</a:t>
            </a:r>
            <a:r>
              <a:rPr lang="es-MX" sz="1200" kern="1200" dirty="0">
                <a:solidFill>
                  <a:schemeClr val="tx1"/>
                </a:solidFill>
                <a:effectLst/>
                <a:latin typeface="+mn-lt"/>
                <a:ea typeface="+mn-ea"/>
                <a:cs typeface="+mn-cs"/>
              </a:rPr>
              <a:t>], dónde se unen a su ligando, los receptores de arilo (AhR) y desencadenan la diferenciación, apoptosis, senescencia celular, regulación del balance de la GM y del sistema inmune, así como la activación de la fibrosis renal, promoviendo la progresión de la DN[</a:t>
            </a:r>
            <a:r>
              <a:rPr lang="es-MX" sz="1200" kern="1200" baseline="30000" dirty="0">
                <a:solidFill>
                  <a:schemeClr val="tx1"/>
                </a:solidFill>
                <a:effectLst/>
                <a:latin typeface="+mn-lt"/>
                <a:ea typeface="+mn-ea"/>
                <a:cs typeface="+mn-cs"/>
              </a:rPr>
              <a:t>14,15</a:t>
            </a:r>
            <a:r>
              <a:rPr lang="es-MX" sz="1200" kern="1200" dirty="0">
                <a:solidFill>
                  <a:schemeClr val="tx1"/>
                </a:solidFill>
                <a:effectLst/>
                <a:latin typeface="+mn-lt"/>
                <a:ea typeface="+mn-ea"/>
                <a:cs typeface="+mn-cs"/>
              </a:rPr>
              <a:t>].</a:t>
            </a:r>
          </a:p>
          <a:p>
            <a:r>
              <a:rPr lang="es-MX" sz="1200" kern="1200" dirty="0">
                <a:solidFill>
                  <a:schemeClr val="tx1"/>
                </a:solidFill>
                <a:effectLst/>
                <a:latin typeface="+mn-lt"/>
                <a:ea typeface="+mn-ea"/>
                <a:cs typeface="+mn-cs"/>
              </a:rPr>
              <a:t>Las UT, son sustancias que incrementan el riesgo de desarrollo de enfermedades cardiovasculares, CKD y DN, actualmente, de acuerdo a la European Uremic Toxin Work Group, desde el 2007 se han identificado mas de 100 UT [</a:t>
            </a:r>
            <a:r>
              <a:rPr lang="es-MX" sz="1200" kern="1200" baseline="30000" dirty="0">
                <a:solidFill>
                  <a:schemeClr val="tx1"/>
                </a:solidFill>
                <a:effectLst/>
                <a:latin typeface="+mn-lt"/>
                <a:ea typeface="+mn-ea"/>
                <a:cs typeface="+mn-cs"/>
              </a:rPr>
              <a:t>16</a:t>
            </a:r>
            <a:r>
              <a:rPr lang="es-MX" sz="1200" kern="1200" dirty="0">
                <a:solidFill>
                  <a:schemeClr val="tx1"/>
                </a:solidFill>
                <a:effectLst/>
                <a:latin typeface="+mn-lt"/>
                <a:ea typeface="+mn-ea"/>
                <a:cs typeface="+mn-cs"/>
              </a:rPr>
              <a:t>], dónde se pueden mencionar cómo las más representativas: el indoxil sulfato (IS), p-cresil sulfato (PCS) y el oxido de trimetilamina (TMAO). El IS es un producto derivado del triptofano de la dieta de 213 Da, el PCS es derivado de la tirosina y la fenilalanina también de la dieta de 188 Da, finalmente el TMAO es un producto derivado de la colina, fosfatidilcolina, L-carnitina y betaína, que se encuentran en carnes rojas de la dieta y tiene un peso de 75.1 Da, cuya acumulación en el suero, ha sido relacionada con la progresión de la DN, a traves de la depleción de los sistemas antioxidantes, activación exacerbada del sistema inmune y la inflamación, activación del sistema renina angiotensina aldosterona (RAS) y fibrosis renal [</a:t>
            </a:r>
            <a:r>
              <a:rPr lang="es-MX" sz="1200" kern="1200" baseline="30000" dirty="0">
                <a:solidFill>
                  <a:schemeClr val="tx1"/>
                </a:solidFill>
                <a:effectLst/>
                <a:latin typeface="+mn-lt"/>
                <a:ea typeface="+mn-ea"/>
                <a:cs typeface="+mn-cs"/>
              </a:rPr>
              <a:t>17</a:t>
            </a:r>
            <a:r>
              <a:rPr lang="es-MX" sz="1200" kern="1200" dirty="0">
                <a:solidFill>
                  <a:schemeClr val="tx1"/>
                </a:solidFill>
                <a:effectLst/>
                <a:latin typeface="+mn-lt"/>
                <a:ea typeface="+mn-ea"/>
                <a:cs typeface="+mn-cs"/>
              </a:rPr>
              <a:t>]. Adicionalmente, debido a que algunas de las UT tienen pesos moleculares altos (&lt;500Da), además de unirse a proteínas plasmáticas como la albumina, los metodos tradicionales de hemodialisis, tanto sanguínea como peritoneal, no son capaces de eliminar efectivamente las UT de la circulación sanguínea, y por lo tanto, se vuelve fundamental, la búsqueda de nuevas estrategias que reduzcan lo más posible la concentración de estas en el suero.</a:t>
            </a:r>
          </a:p>
          <a:p>
            <a:r>
              <a:rPr lang="es-MX" sz="1200" kern="1200" dirty="0">
                <a:solidFill>
                  <a:schemeClr val="tx1"/>
                </a:solidFill>
                <a:effectLst/>
                <a:latin typeface="+mn-lt"/>
                <a:ea typeface="+mn-ea"/>
                <a:cs typeface="+mn-cs"/>
              </a:rPr>
              <a:t>Descripción de la figura:</a:t>
            </a:r>
          </a:p>
          <a:p>
            <a:r>
              <a:rPr lang="es-MX" sz="1200" kern="1200" dirty="0">
                <a:solidFill>
                  <a:schemeClr val="tx1"/>
                </a:solidFill>
                <a:effectLst/>
                <a:latin typeface="+mn-lt"/>
                <a:ea typeface="+mn-ea"/>
                <a:cs typeface="+mn-cs"/>
              </a:rPr>
              <a:t>Figure 1. Absorption, and excretion pathway of gut-derived uremic toxins. (A) Indoxyl sulfate is produced when dietary tryptophan is converted into indole by bacterial tryptophan indole-lyase (TIL) and subsequent absorption into the portal circulation for further metabolism by cytochrome P450 2E1 (CYP2E1) and sulfotransferase 1A1 (SULT1A1). (B) P-cresyl sulfate begins as dietary tyrosine which is metabolized by tyrosine aminotransferase (TAT) into p-cresol. These intermediates are converted into p-cresyl sulfate through SULT1A1. (C) Various dietary polyphenols are converted through multiple phenolic reactions by colon bacteria into benzoic acid which is then conjugated with glycine by glycine-N-acyltransferase (GLYAT) to produce hippuric acid. (D) TMAO is the product of TMA oxidation by flavin-containing monooxygenase 3 (FMO3), where TMA is the intermediate metabolite of carnitine trimethylamine lyase (bl) breakdown of various dietary molecules such as choline, L-carnitine, betaine, and phosphatidylcholine. (A–D) Uremic toxins are secreted by renal tubular cell via drug transporters (organic anion transporter 1/3, OAT1/3; and multidrug resistance-associated proteins 2/3, MRP2/3 and subsequently excreted in the urine. Image created with BioRender.com</a:t>
            </a:r>
          </a:p>
          <a:p>
            <a:r>
              <a:rPr lang="es-MX" sz="1200" kern="1200" dirty="0">
                <a:solidFill>
                  <a:schemeClr val="tx1"/>
                </a:solidFill>
                <a:effectLst/>
                <a:latin typeface="+mn-lt"/>
                <a:ea typeface="+mn-ea"/>
                <a:cs typeface="+mn-cs"/>
              </a:rPr>
              <a:t>Receptores de arilo tambien estan en glomerulo. </a:t>
            </a:r>
          </a:p>
          <a:p>
            <a:r>
              <a:rPr lang="es-MX" sz="1200" kern="1200" dirty="0">
                <a:solidFill>
                  <a:schemeClr val="tx1"/>
                </a:solidFill>
                <a:effectLst/>
                <a:latin typeface="+mn-lt"/>
                <a:ea typeface="+mn-ea"/>
                <a:cs typeface="+mn-cs"/>
              </a:rPr>
              <a:t>The aryl hydrocarbon receptor (AHR) is named after its role in metabolizing aromatic hydrocarbons, or aryl compounds.</a:t>
            </a:r>
          </a:p>
          <a:p>
            <a:r>
              <a:rPr lang="es-MX" sz="1200" kern="1200" dirty="0">
                <a:solidFill>
                  <a:schemeClr val="tx1"/>
                </a:solidFill>
                <a:effectLst/>
                <a:latin typeface="+mn-lt"/>
                <a:ea typeface="+mn-ea"/>
                <a:cs typeface="+mn-cs"/>
              </a:rPr>
              <a:t>MRP2 receptor: MRP2 is an acronym for Multidrug Resistance-Associated Protein 2, also known as cMOAT (Canalicular Multispecific Organic Anion Transporter). It's a protein that acts as an efflux transporter, meaning it pumps substances out of cells, in this case, organic anions like glucuronate, sulfate, and glutathione conjugates from liver cells into bile. It's also a member of the ABC transporter superfamily.</a:t>
            </a:r>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5</a:t>
            </a:fld>
            <a:endParaRPr lang="es-MX"/>
          </a:p>
        </p:txBody>
      </p:sp>
    </p:spTree>
    <p:extLst>
      <p:ext uri="{BB962C8B-B14F-4D97-AF65-F5344CB8AC3E}">
        <p14:creationId xmlns:p14="http://schemas.microsoft.com/office/powerpoint/2010/main" val="2228947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alfa-glucosidasa: absorción de carbohidratos en el intestino.</a:t>
            </a:r>
          </a:p>
          <a:p>
            <a:r>
              <a:rPr lang="es-MX" sz="1200" kern="1200" dirty="0">
                <a:solidFill>
                  <a:schemeClr val="tx1"/>
                </a:solidFill>
                <a:effectLst/>
                <a:latin typeface="+mn-lt"/>
                <a:ea typeface="+mn-ea"/>
                <a:cs typeface="+mn-cs"/>
              </a:rPr>
              <a:t>1.- Diuréticos</a:t>
            </a:r>
          </a:p>
          <a:p>
            <a:r>
              <a:rPr lang="es-MX" sz="1200" kern="1200" dirty="0">
                <a:solidFill>
                  <a:schemeClr val="tx1"/>
                </a:solidFill>
                <a:effectLst/>
                <a:latin typeface="+mn-lt"/>
                <a:ea typeface="+mn-ea"/>
                <a:cs typeface="+mn-cs"/>
              </a:rPr>
              <a:t>Son un tipo de medicamentos que producen una disminución en el contenido total de agua en el cuerpo, gracias a al decrecimiento de cloruro de sodio; esta excreción de sodio y cloro es finita, debido a que existen mecanismos que compensan esta actividad, tales como la activación del sistema nervioso simpático, la regulación hormonal, neural entre otras.</a:t>
            </a:r>
          </a:p>
          <a:p>
            <a:r>
              <a:rPr lang="es-MX" sz="1200" kern="1200" dirty="0">
                <a:solidFill>
                  <a:schemeClr val="tx1"/>
                </a:solidFill>
                <a:effectLst/>
                <a:latin typeface="+mn-lt"/>
                <a:ea typeface="+mn-ea"/>
                <a:cs typeface="+mn-cs"/>
              </a:rPr>
              <a:t>	Tiazidas y agentes relacionados</a:t>
            </a:r>
          </a:p>
          <a:p>
            <a:r>
              <a:rPr lang="es-MX" sz="1200" kern="1200" dirty="0">
                <a:solidFill>
                  <a:schemeClr val="tx1"/>
                </a:solidFill>
                <a:effectLst/>
                <a:latin typeface="+mn-lt"/>
                <a:ea typeface="+mn-ea"/>
                <a:cs typeface="+mn-cs"/>
              </a:rPr>
              <a:t>Este tipo de medicamentos ejerce su acción mediante la inhibición del simporte de sodio y cloro 	que se da en la membrana apical de las células epiteliales del túbulo contorneado distal. Se dice que este tipo de medicamentos no son tan eficaces en la excreción de sodio y cloro, debido a que solo eliminan el 5% del sodio total, puesto que la mayoría del sodio es reabsorbido antes del túbulo contorneado distal.</a:t>
            </a:r>
          </a:p>
          <a:p>
            <a:r>
              <a:rPr lang="es-MX" sz="1200" kern="1200" dirty="0">
                <a:solidFill>
                  <a:schemeClr val="tx1"/>
                </a:solidFill>
                <a:effectLst/>
                <a:latin typeface="+mn-lt"/>
                <a:ea typeface="+mn-ea"/>
                <a:cs typeface="+mn-cs"/>
              </a:rPr>
              <a:t>Ejemplos de medicamentos: clorotiazida, hidroclorotiazida, metilclotiazida, metolazona, etc.</a:t>
            </a:r>
          </a:p>
          <a:p>
            <a:r>
              <a:rPr lang="es-MX" sz="1200" kern="1200" dirty="0">
                <a:solidFill>
                  <a:schemeClr val="tx1"/>
                </a:solidFill>
                <a:effectLst/>
                <a:latin typeface="+mn-lt"/>
                <a:ea typeface="+mn-ea"/>
                <a:cs typeface="+mn-cs"/>
              </a:rPr>
              <a:t>Este tipo de medicamentos son los de elección en pacientes con función renal normal.</a:t>
            </a:r>
          </a:p>
          <a:p>
            <a:r>
              <a:rPr lang="es-MX" sz="1200" kern="1200" dirty="0">
                <a:solidFill>
                  <a:schemeClr val="tx1"/>
                </a:solidFill>
                <a:effectLst/>
                <a:latin typeface="+mn-lt"/>
                <a:ea typeface="+mn-ea"/>
                <a:cs typeface="+mn-cs"/>
              </a:rPr>
              <a:t>Los usos terapéuticos de estos medicamentos son los trastornos del corazón, cirrosis hepática, insuficiencia renal crónica, glomerulonefritis y síndrome nefrótico.</a:t>
            </a:r>
          </a:p>
          <a:p>
            <a:r>
              <a:rPr lang="es-MX" sz="1200" kern="1200" dirty="0">
                <a:solidFill>
                  <a:schemeClr val="tx1"/>
                </a:solidFill>
                <a:effectLst/>
                <a:latin typeface="+mn-lt"/>
                <a:ea typeface="+mn-ea"/>
                <a:cs typeface="+mn-cs"/>
              </a:rPr>
              <a:t>Hidroclorotiazida: </a:t>
            </a:r>
          </a:p>
          <a:p>
            <a:r>
              <a:rPr lang="es-MX" sz="1200" kern="1200" dirty="0">
                <a:solidFill>
                  <a:schemeClr val="tx1"/>
                </a:solidFill>
                <a:effectLst/>
                <a:latin typeface="+mn-lt"/>
                <a:ea typeface="+mn-ea"/>
                <a:cs typeface="+mn-cs"/>
              </a:rPr>
              <a:t>	Diuréticos de asa</a:t>
            </a:r>
          </a:p>
          <a:p>
            <a:r>
              <a:rPr lang="es-MX" sz="1200" kern="1200" dirty="0">
                <a:solidFill>
                  <a:schemeClr val="tx1"/>
                </a:solidFill>
                <a:effectLst/>
                <a:latin typeface="+mn-lt"/>
                <a:ea typeface="+mn-ea"/>
                <a:cs typeface="+mn-cs"/>
              </a:rPr>
              <a:t>Estos medicamentos inhiben la actividad del simportador de sodio-cloro-potasio a nivel de la rama delgada ascendente del asa de Henle. Son eficaces, debido a que el 25% del sodio reabsorbido se realiza en esta región de la nefrona. También, se inhibe la reabsorción de calcio y magnesio, debido a que se elimina el gradiente electroquímico que normalmente impulsa su reabsorción.</a:t>
            </a:r>
          </a:p>
          <a:p>
            <a:r>
              <a:rPr lang="es-MX" sz="1200" kern="1200" dirty="0">
                <a:solidFill>
                  <a:schemeClr val="tx1"/>
                </a:solidFill>
                <a:effectLst/>
                <a:latin typeface="+mn-lt"/>
                <a:ea typeface="+mn-ea"/>
                <a:cs typeface="+mn-cs"/>
              </a:rPr>
              <a:t>Ejemplos de medicamentos: furosemida, bumetanida, ácido etacrínico, torsemida, etc.</a:t>
            </a:r>
          </a:p>
          <a:p>
            <a:r>
              <a:rPr lang="es-MX" sz="1200" kern="1200" dirty="0">
                <a:solidFill>
                  <a:schemeClr val="tx1"/>
                </a:solidFill>
                <a:effectLst/>
                <a:latin typeface="+mn-lt"/>
                <a:ea typeface="+mn-ea"/>
                <a:cs typeface="+mn-cs"/>
              </a:rPr>
              <a:t>Los diuréticos de asa pueden llegar a producir efectos perjudiciales en pacientes con función renal normal, debido al alto grado de natriuresis que provocan; sin embargo, en el caso de pacientes más graves como aquellos con azotemia o edema considerable, son de gran importancia.</a:t>
            </a:r>
          </a:p>
          <a:p>
            <a:r>
              <a:rPr lang="es-MX" sz="1200" kern="1200" dirty="0">
                <a:solidFill>
                  <a:schemeClr val="tx1"/>
                </a:solidFill>
                <a:effectLst/>
                <a:latin typeface="+mn-lt"/>
                <a:ea typeface="+mn-ea"/>
                <a:cs typeface="+mn-cs"/>
              </a:rPr>
              <a:t>Los usos terapéuticos de estos medicamentos son en la insuficiencia cardiaca, edema pulmonar agudo y edema del síndrome nefrótico.</a:t>
            </a:r>
          </a:p>
          <a:p>
            <a:r>
              <a:rPr lang="es-MX" sz="1200" kern="1200" dirty="0">
                <a:solidFill>
                  <a:schemeClr val="tx1"/>
                </a:solidFill>
                <a:effectLst/>
                <a:latin typeface="+mn-lt"/>
                <a:ea typeface="+mn-ea"/>
                <a:cs typeface="+mn-cs"/>
              </a:rPr>
              <a:t>	Diuréticos ahorradores de potasio</a:t>
            </a:r>
          </a:p>
          <a:p>
            <a:r>
              <a:rPr lang="es-MX" sz="1200" kern="1200" dirty="0">
                <a:solidFill>
                  <a:schemeClr val="tx1"/>
                </a:solidFill>
                <a:effectLst/>
                <a:latin typeface="+mn-lt"/>
                <a:ea typeface="+mn-ea"/>
                <a:cs typeface="+mn-cs"/>
              </a:rPr>
              <a:t>Se dividen fundamentalmente en dos, los inhibidores de los canales epiteliales de sodio y los antagonistas de la aldosterona. Los primeros, actúan inhibiendo los canales iónicos de sodio que se encuentran en la membrana luminal de las células principales, estos últimos, son los que están implicados de manera fundamental en la excreción de potasio por la diferencia de potencial lumen-negativo, de manera que se promueve su preservación. </a:t>
            </a:r>
          </a:p>
          <a:p>
            <a:r>
              <a:rPr lang="es-MX" sz="1200" kern="1200" dirty="0">
                <a:solidFill>
                  <a:schemeClr val="tx1"/>
                </a:solidFill>
                <a:effectLst/>
                <a:latin typeface="+mn-lt"/>
                <a:ea typeface="+mn-ea"/>
                <a:cs typeface="+mn-cs"/>
              </a:rPr>
              <a:t>Ejemplos de estos de este tipo de medicamentos son la amilorida y triamtereno.</a:t>
            </a:r>
          </a:p>
          <a:p>
            <a:r>
              <a:rPr lang="es-MX" sz="1200" kern="1200" dirty="0">
                <a:solidFill>
                  <a:schemeClr val="tx1"/>
                </a:solidFill>
                <a:effectLst/>
                <a:latin typeface="+mn-lt"/>
                <a:ea typeface="+mn-ea"/>
                <a:cs typeface="+mn-cs"/>
              </a:rPr>
              <a:t>Los usos terapéuticos son principalmente en concomitancia para reducir la excreción de potasio provocada por los diuréticos convencionales.</a:t>
            </a:r>
          </a:p>
          <a:p>
            <a:r>
              <a:rPr lang="es-MX" sz="1200" kern="1200" dirty="0">
                <a:solidFill>
                  <a:schemeClr val="tx1"/>
                </a:solidFill>
                <a:effectLst/>
                <a:latin typeface="+mn-lt"/>
                <a:ea typeface="+mn-ea"/>
                <a:cs typeface="+mn-cs"/>
              </a:rPr>
              <a:t>Los antagonistas de la aldosterona tienen la capacidad de unirse a los receptores MR de manera competitiva junto con la aldosterona, de manera de inhibir todas las funciones producidas normalmente por la aldosterona en la reabsorción de sodio y potasio.</a:t>
            </a:r>
          </a:p>
          <a:p>
            <a:r>
              <a:rPr lang="es-MX" sz="1200" kern="1200" dirty="0">
                <a:solidFill>
                  <a:schemeClr val="tx1"/>
                </a:solidFill>
                <a:effectLst/>
                <a:latin typeface="+mn-lt"/>
                <a:ea typeface="+mn-ea"/>
                <a:cs typeface="+mn-cs"/>
              </a:rPr>
              <a:t>Ejemplos de estos medicamentos son la espironolactona y eplerenona.</a:t>
            </a:r>
          </a:p>
          <a:p>
            <a:r>
              <a:rPr lang="es-MX" sz="1200" kern="1200" dirty="0">
                <a:solidFill>
                  <a:schemeClr val="tx1"/>
                </a:solidFill>
                <a:effectLst/>
                <a:latin typeface="+mn-lt"/>
                <a:ea typeface="+mn-ea"/>
                <a:cs typeface="+mn-cs"/>
              </a:rPr>
              <a:t>Sus usos terapéuticos son en el tratamiento de edema e hipertensión, y se usan en combinación con medicamentos tipo tiazida o diuréticos de asa. Su uso principal es en la enfermedad conocida como hiperaldosteronismo. Su uso esta estrictamente restringido en pacientes con insuficiencia renal.</a:t>
            </a:r>
          </a:p>
          <a:p>
            <a:r>
              <a:rPr lang="es-MX" sz="1200" b="1" kern="1200" dirty="0">
                <a:solidFill>
                  <a:schemeClr val="tx1"/>
                </a:solidFill>
                <a:effectLst/>
                <a:latin typeface="+mn-lt"/>
                <a:ea typeface="+mn-ea"/>
                <a:cs typeface="+mn-cs"/>
              </a:rPr>
              <a:t>Mecanismo de acción de estreptozotocina:</a:t>
            </a:r>
            <a:r>
              <a:rPr lang="es-MX" sz="1200" kern="1200" dirty="0">
                <a:solidFill>
                  <a:schemeClr val="tx1"/>
                </a:solidFill>
                <a:effectLst/>
                <a:latin typeface="+mn-lt"/>
                <a:ea typeface="+mn-ea"/>
                <a:cs typeface="+mn-cs"/>
              </a:rPr>
              <a:t> La STZ es un antibiótico producido por la bacteria Streptomyces achromogenes, cuya función tóxica específica sobre las células β del páncreas, fue descubierta en 1960 (Rakieten et al., 1963). Mecanismo de acción: inhibición de enzimas vitales en la gluconeogénesis y nucleótidos de piridina, interferencia con el transporte de glucosa a través de GLUT2 (Abdollahi &amp; Hosseini, 2014), así como la estimulación de la producción de GMPc, aliquilación-entrecruzamiento del ADN, interrupción del ciclo celular, glicosilación de proteínas y, por lo tanto, aberraciones cromosomales, aductos de ADN y finalizando en necrosis celular de las células β.</a:t>
            </a:r>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6</a:t>
            </a:fld>
            <a:endParaRPr lang="es-MX"/>
          </a:p>
        </p:txBody>
      </p:sp>
    </p:spTree>
    <p:extLst>
      <p:ext uri="{BB962C8B-B14F-4D97-AF65-F5344CB8AC3E}">
        <p14:creationId xmlns:p14="http://schemas.microsoft.com/office/powerpoint/2010/main" val="35314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Peroxisome proliferator activated receptors (PPARs) are nuclear receptors that act as transcription factors and regulate gene expression.11,12 The term PPAR is derived from observations that fibrates (a </a:t>
            </a:r>
            <a:r>
              <a:rPr lang="en-US" sz="1200" kern="1200" dirty="0" err="1">
                <a:solidFill>
                  <a:schemeClr val="tx1"/>
                </a:solidFill>
                <a:effectLst/>
                <a:latin typeface="+mn-lt"/>
                <a:ea typeface="+mn-ea"/>
                <a:cs typeface="+mn-cs"/>
              </a:rPr>
              <a:t>PPARa</a:t>
            </a:r>
            <a:r>
              <a:rPr lang="en-US" sz="1200" kern="1200" dirty="0">
                <a:solidFill>
                  <a:schemeClr val="tx1"/>
                </a:solidFill>
                <a:effectLst/>
                <a:latin typeface="+mn-lt"/>
                <a:ea typeface="+mn-ea"/>
                <a:cs typeface="+mn-cs"/>
              </a:rPr>
              <a:t> activator) induced the growth or proliferation of peroxisomes (subcellular organelles in rodents).13 PPARs modulate genes that regulate lipid and glucose metabolism as well as gene expression in vascular cells.3,11 Upon activation, PPARs heterodimerize with the retinoid X receptor (RXR) and bind to specific PPAR response elements (PPREs) in the promoter region of their target genes, and can then activate or repress gene expression (Figure 1). The PPAR-ligand complex has been shown to have </a:t>
            </a:r>
            <a:r>
              <a:rPr lang="en-US" sz="1200" kern="1200" dirty="0" err="1">
                <a:solidFill>
                  <a:schemeClr val="tx1"/>
                </a:solidFill>
                <a:effectLst/>
                <a:latin typeface="+mn-lt"/>
                <a:ea typeface="+mn-ea"/>
                <a:cs typeface="+mn-cs"/>
              </a:rPr>
              <a:t>antiinflammatory</a:t>
            </a:r>
            <a:r>
              <a:rPr lang="en-US" sz="1200" kern="1200" dirty="0">
                <a:solidFill>
                  <a:schemeClr val="tx1"/>
                </a:solidFill>
                <a:effectLst/>
                <a:latin typeface="+mn-lt"/>
                <a:ea typeface="+mn-ea"/>
                <a:cs typeface="+mn-cs"/>
              </a:rPr>
              <a:t> effects, as a result of </a:t>
            </a:r>
            <a:r>
              <a:rPr lang="en-US" sz="1200" kern="1200" dirty="0" err="1">
                <a:solidFill>
                  <a:schemeClr val="tx1"/>
                </a:solidFill>
                <a:effectLst/>
                <a:latin typeface="+mn-lt"/>
                <a:ea typeface="+mn-ea"/>
                <a:cs typeface="+mn-cs"/>
              </a:rPr>
              <a:t>transrepression</a:t>
            </a:r>
            <a:r>
              <a:rPr lang="en-US" sz="1200" kern="1200" dirty="0">
                <a:solidFill>
                  <a:schemeClr val="tx1"/>
                </a:solidFill>
                <a:effectLst/>
                <a:latin typeface="+mn-lt"/>
                <a:ea typeface="+mn-ea"/>
                <a:cs typeface="+mn-cs"/>
              </a:rPr>
              <a:t> independent of PPRE, interfering with other subcellular </a:t>
            </a:r>
            <a:r>
              <a:rPr lang="en-US" sz="1200" kern="1200" dirty="0" err="1">
                <a:solidFill>
                  <a:schemeClr val="tx1"/>
                </a:solidFill>
                <a:effectLst/>
                <a:latin typeface="+mn-lt"/>
                <a:ea typeface="+mn-ea"/>
                <a:cs typeface="+mn-cs"/>
              </a:rPr>
              <a:t>signalling</a:t>
            </a:r>
            <a:r>
              <a:rPr lang="en-US" sz="1200" kern="1200" dirty="0">
                <a:solidFill>
                  <a:schemeClr val="tx1"/>
                </a:solidFill>
                <a:effectLst/>
                <a:latin typeface="+mn-lt"/>
                <a:ea typeface="+mn-ea"/>
                <a:cs typeface="+mn-cs"/>
              </a:rPr>
              <a:t> pathways.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Fibratos: moléculas derivadas del ácido fibrico que tienen un efecto de reducción en la hipertrigliceridemia por inhibición de a lipasa lipoproteica.</a:t>
            </a:r>
          </a:p>
          <a:p>
            <a:r>
              <a:rPr lang="es-MX" sz="1200" kern="1200" dirty="0">
                <a:solidFill>
                  <a:schemeClr val="tx1"/>
                </a:solidFill>
                <a:effectLst/>
                <a:latin typeface="+mn-lt"/>
                <a:ea typeface="+mn-ea"/>
                <a:cs typeface="+mn-cs"/>
              </a:rPr>
              <a:t>Snai 1 (proteína con dedos de zinc): promueven la represión de la molécula de adhesión E-cadherina para regular la transición epitelial a mesenquimatosa durante el desarrollo embrionario.</a:t>
            </a:r>
          </a:p>
          <a:p>
            <a:r>
              <a:rPr lang="es-MX" sz="1200" kern="1200" dirty="0">
                <a:solidFill>
                  <a:schemeClr val="tx1"/>
                </a:solidFill>
                <a:effectLst/>
                <a:latin typeface="+mn-lt"/>
                <a:ea typeface="+mn-ea"/>
                <a:cs typeface="+mn-cs"/>
              </a:rPr>
              <a:t>P38: La proteína p38 regula una granvariedad de funciones celulares y está relacionada con enfermedades como la inflamación crónica, los trastornos inmunológicos o el cáncer. </a:t>
            </a:r>
          </a:p>
          <a:p>
            <a:r>
              <a:rPr lang="en-US" sz="1200" kern="1200" dirty="0">
                <a:solidFill>
                  <a:schemeClr val="tx1"/>
                </a:solidFill>
                <a:effectLst/>
                <a:latin typeface="+mn-lt"/>
                <a:ea typeface="+mn-ea"/>
                <a:cs typeface="+mn-cs"/>
              </a:rPr>
              <a:t>Fibrocytes participate in tissue fibrosis and express chemokine receptors that are necessary for migration. The p38 mitogen-activated protein kinase (MAPK) pathway regulates the production of chemokines and has been demonstrated to contribute to the pathogenesis of various fibrotic conditions. </a:t>
            </a:r>
            <a:r>
              <a:rPr lang="es-MX" sz="1200" kern="1200" dirty="0">
                <a:solidFill>
                  <a:schemeClr val="tx1"/>
                </a:solidFill>
                <a:effectLst/>
                <a:latin typeface="+mn-lt"/>
                <a:ea typeface="+mn-ea"/>
                <a:cs typeface="+mn-cs"/>
              </a:rPr>
              <a:t>(doi: </a:t>
            </a:r>
            <a:r>
              <a:rPr lang="es-MX" sz="1200" u="sng" kern="1200" dirty="0">
                <a:solidFill>
                  <a:schemeClr val="tx1"/>
                </a:solidFill>
                <a:effectLst/>
                <a:latin typeface="+mn-lt"/>
                <a:ea typeface="+mn-ea"/>
                <a:cs typeface="+mn-cs"/>
                <a:hlinkClick r:id="rId3"/>
              </a:rPr>
              <a:t>10.3747/pdi.2010.00200</a:t>
            </a:r>
            <a:r>
              <a:rPr lang="es-MX" sz="1200" kern="1200" dirty="0">
                <a:solidFill>
                  <a:schemeClr val="tx1"/>
                </a:solidFill>
                <a:effectLst/>
                <a:latin typeface="+mn-lt"/>
                <a:ea typeface="+mn-ea"/>
                <a:cs typeface="+mn-cs"/>
              </a:rPr>
              <a:t>)</a:t>
            </a:r>
          </a:p>
          <a:p>
            <a:r>
              <a:rPr lang="es-MX" sz="1200" kern="1200" dirty="0">
                <a:solidFill>
                  <a:schemeClr val="tx1"/>
                </a:solidFill>
                <a:effectLst/>
                <a:latin typeface="+mn-lt"/>
                <a:ea typeface="+mn-ea"/>
                <a:cs typeface="+mn-cs"/>
              </a:rPr>
              <a:t>Estructura química de pioglitazona: tiazolidinedionas</a:t>
            </a:r>
          </a:p>
          <a:p>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KEFIR</a:t>
            </a:r>
          </a:p>
          <a:p>
            <a:r>
              <a:rPr lang="es-MX" sz="1200" kern="1200" dirty="0">
                <a:solidFill>
                  <a:schemeClr val="tx1"/>
                </a:solidFill>
                <a:effectLst/>
                <a:latin typeface="+mn-lt"/>
                <a:ea typeface="+mn-ea"/>
                <a:cs typeface="+mn-cs"/>
              </a:rPr>
              <a:t>microorganismos en los granos de kéfir, tales como bacterias ácido lácticas, acido acéticas y levaduras, que se encuentran depositados en una matriz de polisacáridos; los principales géneros de probióticos se asocian a</a:t>
            </a:r>
            <a:r>
              <a:rPr lang="es-MX" sz="1200" i="1" kern="1200" dirty="0">
                <a:solidFill>
                  <a:schemeClr val="tx1"/>
                </a:solidFill>
                <a:effectLst/>
                <a:latin typeface="+mn-lt"/>
                <a:ea typeface="+mn-ea"/>
                <a:cs typeface="+mn-cs"/>
              </a:rPr>
              <a:t> Bifidobacterium</a:t>
            </a:r>
            <a:r>
              <a:rPr lang="es-MX" sz="1200" kern="1200" dirty="0">
                <a:solidFill>
                  <a:schemeClr val="tx1"/>
                </a:solidFill>
                <a:effectLst/>
                <a:latin typeface="+mn-lt"/>
                <a:ea typeface="+mn-ea"/>
                <a:cs typeface="+mn-cs"/>
              </a:rPr>
              <a:t> y </a:t>
            </a:r>
            <a:r>
              <a:rPr lang="es-MX" sz="1200" i="1" kern="1200" dirty="0">
                <a:solidFill>
                  <a:schemeClr val="tx1"/>
                </a:solidFill>
                <a:effectLst/>
                <a:latin typeface="+mn-lt"/>
                <a:ea typeface="+mn-ea"/>
                <a:cs typeface="+mn-cs"/>
              </a:rPr>
              <a:t>Lactobacillus </a:t>
            </a:r>
            <a:r>
              <a:rPr lang="es-MX" sz="1200" kern="1200" dirty="0">
                <a:solidFill>
                  <a:schemeClr val="tx1"/>
                </a:solidFill>
                <a:effectLst/>
                <a:latin typeface="+mn-lt"/>
                <a:ea typeface="+mn-ea"/>
                <a:cs typeface="+mn-cs"/>
              </a:rPr>
              <a:t>[</a:t>
            </a:r>
            <a:r>
              <a:rPr lang="es-MX" sz="1200" kern="1200" baseline="30000" dirty="0">
                <a:solidFill>
                  <a:schemeClr val="tx1"/>
                </a:solidFill>
                <a:effectLst/>
                <a:latin typeface="+mn-lt"/>
                <a:ea typeface="+mn-ea"/>
                <a:cs typeface="+mn-cs"/>
              </a:rPr>
              <a:t>18–21</a:t>
            </a:r>
            <a:r>
              <a:rPr lang="es-MX" sz="1200" kern="1200" dirty="0">
                <a:solidFill>
                  <a:schemeClr val="tx1"/>
                </a:solidFill>
                <a:effectLst/>
                <a:latin typeface="+mn-lt"/>
                <a:ea typeface="+mn-ea"/>
                <a:cs typeface="+mn-cs"/>
              </a:rPr>
              <a:t>]. Existen estudios que mencionan que el kéfir, ha sido empleado por sus efectos protectores en la salud cardiovascular [</a:t>
            </a:r>
            <a:r>
              <a:rPr lang="es-MX" sz="1200" kern="1200" baseline="30000" dirty="0">
                <a:solidFill>
                  <a:schemeClr val="tx1"/>
                </a:solidFill>
                <a:effectLst/>
                <a:latin typeface="+mn-lt"/>
                <a:ea typeface="+mn-ea"/>
                <a:cs typeface="+mn-cs"/>
              </a:rPr>
              <a:t>22</a:t>
            </a:r>
            <a:r>
              <a:rPr lang="es-MX" sz="1200" kern="1200" dirty="0">
                <a:solidFill>
                  <a:schemeClr val="tx1"/>
                </a:solidFill>
                <a:effectLst/>
                <a:latin typeface="+mn-lt"/>
                <a:ea typeface="+mn-ea"/>
                <a:cs typeface="+mn-cs"/>
              </a:rPr>
              <a:t>], inflamación [</a:t>
            </a:r>
            <a:r>
              <a:rPr lang="es-MX" sz="1200" kern="1200" baseline="30000" dirty="0">
                <a:solidFill>
                  <a:schemeClr val="tx1"/>
                </a:solidFill>
                <a:effectLst/>
                <a:latin typeface="+mn-lt"/>
                <a:ea typeface="+mn-ea"/>
                <a:cs typeface="+mn-cs"/>
              </a:rPr>
              <a:t>23</a:t>
            </a:r>
            <a:r>
              <a:rPr lang="es-MX" sz="1200" kern="1200" dirty="0">
                <a:solidFill>
                  <a:schemeClr val="tx1"/>
                </a:solidFill>
                <a:effectLst/>
                <a:latin typeface="+mn-lt"/>
                <a:ea typeface="+mn-ea"/>
                <a:cs typeface="+mn-cs"/>
              </a:rPr>
              <a:t>], así como en la DM [</a:t>
            </a:r>
            <a:r>
              <a:rPr lang="es-MX" sz="1200" kern="1200" baseline="30000" dirty="0">
                <a:solidFill>
                  <a:schemeClr val="tx1"/>
                </a:solidFill>
                <a:effectLst/>
                <a:latin typeface="+mn-lt"/>
                <a:ea typeface="+mn-ea"/>
                <a:cs typeface="+mn-cs"/>
              </a:rPr>
              <a:t>24,25</a:t>
            </a:r>
            <a:r>
              <a:rPr lang="es-MX" sz="1200" kern="1200" dirty="0">
                <a:solidFill>
                  <a:schemeClr val="tx1"/>
                </a:solidFill>
                <a:effectLst/>
                <a:latin typeface="+mn-lt"/>
                <a:ea typeface="+mn-ea"/>
                <a:cs typeface="+mn-cs"/>
              </a:rPr>
              <a:t>]; sin embargo, su relación con la DN ha sido escasamente reportado [</a:t>
            </a:r>
            <a:r>
              <a:rPr lang="es-MX" sz="1200" kern="1200" baseline="30000" dirty="0">
                <a:solidFill>
                  <a:schemeClr val="tx1"/>
                </a:solidFill>
                <a:effectLst/>
                <a:latin typeface="+mn-lt"/>
                <a:ea typeface="+mn-ea"/>
                <a:cs typeface="+mn-cs"/>
              </a:rPr>
              <a:t>26,27</a:t>
            </a:r>
            <a:r>
              <a:rPr lang="es-MX" sz="1200" kern="1200" dirty="0">
                <a:solidFill>
                  <a:schemeClr val="tx1"/>
                </a:solidFill>
                <a:effectLst/>
                <a:latin typeface="+mn-lt"/>
                <a:ea typeface="+mn-ea"/>
                <a:cs typeface="+mn-cs"/>
              </a:rPr>
              <a:t>], además, sus efectos en combinación con la pioglitazona, actualmente son desconocidos.</a:t>
            </a:r>
          </a:p>
          <a:p>
            <a:r>
              <a:rPr lang="en-US" sz="1200" kern="1200" dirty="0">
                <a:solidFill>
                  <a:schemeClr val="tx1"/>
                </a:solidFill>
                <a:effectLst/>
                <a:latin typeface="+mn-lt"/>
                <a:ea typeface="+mn-ea"/>
                <a:cs typeface="+mn-cs"/>
              </a:rPr>
              <a:t>Its origin traces back to the Balkans, in Eastern Europe and in the Caucasus and, over time, its consumption has expanded to other parts of the world due to its health-giving properties.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región de los Balcanes se llama así por la palabra turca Balkan, que significa "montañas". La palabra se usa para describir la región montañosa del sureste de Europa.</a:t>
            </a:r>
          </a:p>
          <a:p>
            <a:r>
              <a:rPr lang="en-US" sz="1200" kern="1200" dirty="0">
                <a:solidFill>
                  <a:schemeClr val="tx1"/>
                </a:solidFill>
                <a:effectLst/>
                <a:latin typeface="+mn-lt"/>
                <a:ea typeface="+mn-ea"/>
                <a:cs typeface="+mn-cs"/>
              </a:rPr>
              <a:t>Su </a:t>
            </a:r>
            <a:r>
              <a:rPr lang="en-US" sz="1200" kern="1200" dirty="0" err="1">
                <a:solidFill>
                  <a:schemeClr val="tx1"/>
                </a:solidFill>
                <a:effectLst/>
                <a:latin typeface="+mn-lt"/>
                <a:ea typeface="+mn-ea"/>
                <a:cs typeface="+mn-cs"/>
              </a:rPr>
              <a:t>historia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remonta</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antigüedad</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ayrag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bebida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preparaban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campesinos de las </a:t>
            </a:r>
            <a:r>
              <a:rPr lang="en-US" sz="1200" kern="1200" dirty="0" err="1">
                <a:solidFill>
                  <a:schemeClr val="tx1"/>
                </a:solidFill>
                <a:effectLst/>
                <a:latin typeface="+mn-lt"/>
                <a:ea typeface="+mn-ea"/>
                <a:cs typeface="+mn-cs"/>
              </a:rPr>
              <a:t>montañas</a:t>
            </a:r>
            <a:r>
              <a:rPr lang="en-US" sz="1200" kern="1200" dirty="0">
                <a:solidFill>
                  <a:schemeClr val="tx1"/>
                </a:solidFill>
                <a:effectLst/>
                <a:latin typeface="+mn-lt"/>
                <a:ea typeface="+mn-ea"/>
                <a:cs typeface="+mn-cs"/>
              </a:rPr>
              <a:t> del Norte del </a:t>
            </a:r>
            <a:r>
              <a:rPr lang="en-US" sz="1200" kern="1200" dirty="0" err="1">
                <a:solidFill>
                  <a:schemeClr val="tx1"/>
                </a:solidFill>
                <a:effectLst/>
                <a:latin typeface="+mn-lt"/>
                <a:ea typeface="+mn-ea"/>
                <a:cs typeface="+mn-cs"/>
              </a:rPr>
              <a:t>Caúcaso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dejando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remansar</a:t>
            </a:r>
            <a:r>
              <a:rPr lang="en-US" sz="1200" kern="1200" dirty="0">
                <a:solidFill>
                  <a:schemeClr val="tx1"/>
                </a:solidFill>
                <a:effectLst/>
                <a:latin typeface="+mn-lt"/>
                <a:ea typeface="+mn-ea"/>
                <a:cs typeface="+mn-cs"/>
              </a:rPr>
              <a:t> la leche de sus </a:t>
            </a:r>
            <a:r>
              <a:rPr lang="en-US" sz="1200" kern="1200" dirty="0" err="1">
                <a:solidFill>
                  <a:schemeClr val="tx1"/>
                </a:solidFill>
                <a:effectLst/>
                <a:latin typeface="+mn-lt"/>
                <a:ea typeface="+mn-ea"/>
                <a:cs typeface="+mn-cs"/>
              </a:rPr>
              <a:t>animales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odres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fabricados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partir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pieles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cabras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nunca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lavaban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limpiaban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colgaban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cerca</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puerta</a:t>
            </a:r>
            <a:r>
              <a:rPr lang="en-US" sz="1200" kern="1200" dirty="0">
                <a:solidFill>
                  <a:schemeClr val="tx1"/>
                </a:solidFill>
                <a:effectLst/>
                <a:latin typeface="+mn-lt"/>
                <a:ea typeface="+mn-ea"/>
                <a:cs typeface="+mn-cs"/>
              </a:rPr>
              <a:t> de la casa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exterior o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interior,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estación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iba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desarrollando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fermentación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iba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añadiendo</a:t>
            </a:r>
            <a:r>
              <a:rPr lang="en-US" sz="1200" kern="1200" dirty="0">
                <a:solidFill>
                  <a:schemeClr val="tx1"/>
                </a:solidFill>
                <a:effectLst/>
                <a:latin typeface="+mn-lt"/>
                <a:ea typeface="+mn-ea"/>
                <a:cs typeface="+mn-cs"/>
              </a:rPr>
              <a:t> leche fresca para </a:t>
            </a:r>
            <a:r>
              <a:rPr lang="en-US" sz="1200" kern="1200" dirty="0" err="1">
                <a:solidFill>
                  <a:schemeClr val="tx1"/>
                </a:solidFill>
                <a:effectLst/>
                <a:latin typeface="+mn-lt"/>
                <a:ea typeface="+mn-ea"/>
                <a:cs typeface="+mn-cs"/>
              </a:rPr>
              <a:t>reemplazar</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ayrag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iba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consumiendo</a:t>
            </a:r>
            <a:r>
              <a:rPr lang="en-US" sz="1200" kern="1200" dirty="0">
                <a:solidFill>
                  <a:schemeClr val="tx1"/>
                </a:solidFill>
                <a:effectLst/>
                <a:latin typeface="+mn-lt"/>
                <a:ea typeface="+mn-ea"/>
                <a:cs typeface="+mn-cs"/>
              </a:rPr>
              <a:t>. En </a:t>
            </a:r>
            <a:r>
              <a:rPr lang="en-US" sz="1200" kern="1200" dirty="0" err="1">
                <a:solidFill>
                  <a:schemeClr val="tx1"/>
                </a:solidFill>
                <a:effectLst/>
                <a:latin typeface="+mn-lt"/>
                <a:ea typeface="+mn-ea"/>
                <a:cs typeface="+mn-cs"/>
              </a:rPr>
              <a:t>cierto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observó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corteza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esponjosa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blanquecina</a:t>
            </a:r>
            <a:r>
              <a:rPr lang="en-US" sz="1200" kern="1200" dirty="0">
                <a:solidFill>
                  <a:schemeClr val="tx1"/>
                </a:solidFill>
                <a:effectLst/>
                <a:latin typeface="+mn-lt"/>
                <a:ea typeface="+mn-ea"/>
                <a:cs typeface="+mn-cs"/>
              </a:rPr>
              <a:t> de la pared interior de la </a:t>
            </a:r>
            <a:r>
              <a:rPr lang="en-US" sz="1200" kern="1200" dirty="0" err="1">
                <a:solidFill>
                  <a:schemeClr val="tx1"/>
                </a:solidFill>
                <a:effectLst/>
                <a:latin typeface="+mn-lt"/>
                <a:ea typeface="+mn-ea"/>
                <a:cs typeface="+mn-cs"/>
              </a:rPr>
              <a:t>piel</a:t>
            </a:r>
            <a:r>
              <a:rPr lang="en-US" sz="1200" kern="1200" dirty="0">
                <a:solidFill>
                  <a:schemeClr val="tx1"/>
                </a:solidFill>
                <a:effectLst/>
                <a:latin typeface="+mn-lt"/>
                <a:ea typeface="+mn-ea"/>
                <a:cs typeface="+mn-cs"/>
              </a:rPr>
              <a:t> era </a:t>
            </a:r>
            <a:r>
              <a:rPr lang="en-US" sz="1200" kern="1200" dirty="0" err="1">
                <a:solidFill>
                  <a:schemeClr val="tx1"/>
                </a:solidFill>
                <a:effectLst/>
                <a:latin typeface="+mn-lt"/>
                <a:ea typeface="+mn-ea"/>
                <a:cs typeface="+mn-cs"/>
              </a:rPr>
              <a:t>capaz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se le </a:t>
            </a:r>
            <a:r>
              <a:rPr lang="en-US" sz="1200" kern="1200" dirty="0" err="1">
                <a:solidFill>
                  <a:schemeClr val="tx1"/>
                </a:solidFill>
                <a:effectLst/>
                <a:latin typeface="+mn-lt"/>
                <a:ea typeface="+mn-ea"/>
                <a:cs typeface="+mn-cs"/>
              </a:rPr>
              <a:t>añadía</a:t>
            </a:r>
            <a:r>
              <a:rPr lang="en-US" sz="1200" kern="1200" dirty="0">
                <a:solidFill>
                  <a:schemeClr val="tx1"/>
                </a:solidFill>
                <a:effectLst/>
                <a:latin typeface="+mn-lt"/>
                <a:ea typeface="+mn-ea"/>
                <a:cs typeface="+mn-cs"/>
              </a:rPr>
              <a:t> leche, de </a:t>
            </a:r>
            <a:r>
              <a:rPr lang="en-US" sz="1200" kern="1200" dirty="0" err="1">
                <a:solidFill>
                  <a:schemeClr val="tx1"/>
                </a:solidFill>
                <a:effectLst/>
                <a:latin typeface="+mn-lt"/>
                <a:ea typeface="+mn-ea"/>
                <a:cs typeface="+mn-cs"/>
              </a:rPr>
              <a:t>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bebida</a:t>
            </a:r>
            <a:r>
              <a:rPr lang="en-US" sz="1200" kern="1200" dirty="0">
                <a:solidFill>
                  <a:schemeClr val="tx1"/>
                </a:solidFill>
                <a:effectLst/>
                <a:latin typeface="+mn-lt"/>
                <a:ea typeface="+mn-ea"/>
                <a:cs typeface="+mn-cs"/>
              </a:rPr>
              <a:t> similar (</a:t>
            </a:r>
            <a:r>
              <a:rPr lang="en-US" sz="1200" kern="1200" dirty="0" err="1">
                <a:solidFill>
                  <a:schemeClr val="tx1"/>
                </a:solidFill>
                <a:effectLst/>
                <a:latin typeface="+mn-lt"/>
                <a:ea typeface="+mn-ea"/>
                <a:cs typeface="+mn-cs"/>
              </a:rPr>
              <a:t>sino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mejor</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ayrag</a:t>
            </a:r>
            <a:r>
              <a:rPr lang="en-US" sz="1200" kern="1200" dirty="0">
                <a:solidFill>
                  <a:schemeClr val="tx1"/>
                </a:solidFill>
                <a:effectLst/>
                <a:latin typeface="+mn-lt"/>
                <a:ea typeface="+mn-ea"/>
                <a:cs typeface="+mn-cs"/>
              </a:rPr>
              <a:t> original. Esta </a:t>
            </a:r>
            <a:r>
              <a:rPr lang="en-US" sz="1200" kern="1200" dirty="0" err="1">
                <a:solidFill>
                  <a:schemeClr val="tx1"/>
                </a:solidFill>
                <a:effectLst/>
                <a:latin typeface="+mn-lt"/>
                <a:ea typeface="+mn-ea"/>
                <a:cs typeface="+mn-cs"/>
              </a:rPr>
              <a:t>bebida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fermentada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denominó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Kéfir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Aunque</a:t>
            </a:r>
            <a:r>
              <a:rPr lang="en-US" sz="1200" kern="1200" dirty="0">
                <a:solidFill>
                  <a:schemeClr val="tx1"/>
                </a:solidFill>
                <a:effectLst/>
                <a:latin typeface="+mn-lt"/>
                <a:ea typeface="+mn-ea"/>
                <a:cs typeface="+mn-cs"/>
              </a:rPr>
              <a:t> no se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referencias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etimológicas</a:t>
            </a:r>
            <a:r>
              <a:rPr lang="en-US" sz="1200" kern="1200" dirty="0">
                <a:solidFill>
                  <a:schemeClr val="tx1"/>
                </a:solidFill>
                <a:effectLst/>
                <a:latin typeface="+mn-lt"/>
                <a:ea typeface="+mn-ea"/>
                <a:cs typeface="+mn-cs"/>
              </a:rPr>
              <a:t> exactas del </a:t>
            </a:r>
            <a:r>
              <a:rPr lang="en-US" sz="1200" kern="1200" dirty="0" err="1">
                <a:solidFill>
                  <a:schemeClr val="tx1"/>
                </a:solidFill>
                <a:effectLst/>
                <a:latin typeface="+mn-lt"/>
                <a:ea typeface="+mn-ea"/>
                <a:cs typeface="+mn-cs"/>
              </a:rPr>
              <a:t>vocablo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Kéfir</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cree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proviene</a:t>
            </a:r>
            <a:r>
              <a:rPr lang="en-US" sz="1200" kern="1200" dirty="0">
                <a:solidFill>
                  <a:schemeClr val="tx1"/>
                </a:solidFill>
                <a:effectLst/>
                <a:latin typeface="+mn-lt"/>
                <a:ea typeface="+mn-ea"/>
                <a:cs typeface="+mn-cs"/>
              </a:rPr>
              <a:t> de kief, </a:t>
            </a:r>
            <a:r>
              <a:rPr lang="en-US" sz="1200" kern="1200" dirty="0" err="1">
                <a:solidFill>
                  <a:schemeClr val="tx1"/>
                </a:solidFill>
                <a:effectLst/>
                <a:latin typeface="+mn-lt"/>
                <a:ea typeface="+mn-ea"/>
                <a:cs typeface="+mn-cs"/>
              </a:rPr>
              <a:t>voz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turca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significa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agradable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sensación</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musulmanes</a:t>
            </a:r>
            <a:r>
              <a:rPr lang="en-US" sz="1200" kern="1200" dirty="0">
                <a:solidFill>
                  <a:schemeClr val="tx1"/>
                </a:solidFill>
                <a:effectLst/>
                <a:latin typeface="+mn-lt"/>
                <a:ea typeface="+mn-ea"/>
                <a:cs typeface="+mn-cs"/>
              </a:rPr>
              <a:t> de la zona del </a:t>
            </a:r>
            <a:r>
              <a:rPr lang="en-US" sz="1200" kern="1200" dirty="0" err="1">
                <a:solidFill>
                  <a:schemeClr val="tx1"/>
                </a:solidFill>
                <a:effectLst/>
                <a:latin typeface="+mn-lt"/>
                <a:ea typeface="+mn-ea"/>
                <a:cs typeface="+mn-cs"/>
              </a:rPr>
              <a:t>Caúcaso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creían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Kéfir</a:t>
            </a:r>
            <a:r>
              <a:rPr lang="en-US" sz="1200" kern="1200" dirty="0">
                <a:solidFill>
                  <a:schemeClr val="tx1"/>
                </a:solidFill>
                <a:effectLst/>
                <a:latin typeface="+mn-lt"/>
                <a:ea typeface="+mn-ea"/>
                <a:cs typeface="+mn-cs"/>
              </a:rPr>
              <a:t> (o granos del </a:t>
            </a:r>
            <a:r>
              <a:rPr lang="en-US" sz="1200" kern="1200" dirty="0" err="1">
                <a:solidFill>
                  <a:schemeClr val="tx1"/>
                </a:solidFill>
                <a:effectLst/>
                <a:latin typeface="+mn-lt"/>
                <a:ea typeface="+mn-ea"/>
                <a:cs typeface="+mn-cs"/>
              </a:rPr>
              <a:t>profeta</a:t>
            </a:r>
            <a:r>
              <a:rPr lang="en-US" sz="1200" kern="1200" dirty="0">
                <a:solidFill>
                  <a:schemeClr val="tx1"/>
                </a:solidFill>
                <a:effectLst/>
                <a:latin typeface="+mn-lt"/>
                <a:ea typeface="+mn-ea"/>
                <a:cs typeface="+mn-cs"/>
              </a:rPr>
              <a:t> Mahoma) </a:t>
            </a:r>
            <a:r>
              <a:rPr lang="en-US" sz="1200" kern="1200" dirty="0" err="1">
                <a:solidFill>
                  <a:schemeClr val="tx1"/>
                </a:solidFill>
                <a:effectLst/>
                <a:latin typeface="+mn-lt"/>
                <a:ea typeface="+mn-ea"/>
                <a:cs typeface="+mn-cs"/>
              </a:rPr>
              <a:t>perdería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todas</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virtudes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utilizaban</a:t>
            </a:r>
            <a:r>
              <a:rPr lang="en-US" sz="1200" kern="1200" dirty="0">
                <a:solidFill>
                  <a:schemeClr val="tx1"/>
                </a:solidFill>
                <a:effectLst/>
                <a:latin typeface="+mn-lt"/>
                <a:ea typeface="+mn-ea"/>
                <a:cs typeface="+mn-cs"/>
              </a:rPr>
              <a:t> gentes de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religiones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ahí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sido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desconocido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Ya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relatos</a:t>
            </a:r>
            <a:r>
              <a:rPr lang="en-US" sz="1200" kern="1200" dirty="0">
                <a:solidFill>
                  <a:schemeClr val="tx1"/>
                </a:solidFill>
                <a:effectLst/>
                <a:latin typeface="+mn-lt"/>
                <a:ea typeface="+mn-ea"/>
                <a:cs typeface="+mn-cs"/>
              </a:rPr>
              <a:t>, Marco Polo lo </a:t>
            </a:r>
            <a:r>
              <a:rPr lang="en-US" sz="1200" kern="1200" dirty="0" err="1">
                <a:solidFill>
                  <a:schemeClr val="tx1"/>
                </a:solidFill>
                <a:effectLst/>
                <a:latin typeface="+mn-lt"/>
                <a:ea typeface="+mn-ea"/>
                <a:cs typeface="+mn-cs"/>
              </a:rPr>
              <a:t>mencionó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hasta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siglo</a:t>
            </a:r>
            <a:r>
              <a:rPr lang="en-US" sz="1200" kern="1200" dirty="0">
                <a:solidFill>
                  <a:schemeClr val="tx1"/>
                </a:solidFill>
                <a:effectLst/>
                <a:latin typeface="+mn-lt"/>
                <a:ea typeface="+mn-ea"/>
                <a:cs typeface="+mn-cs"/>
              </a:rPr>
              <a:t> XIX,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utilize </a:t>
            </a:r>
            <a:r>
              <a:rPr lang="en-US" sz="1200" kern="1200" dirty="0" err="1">
                <a:solidFill>
                  <a:schemeClr val="tx1"/>
                </a:solidFill>
                <a:effectLst/>
                <a:latin typeface="+mn-lt"/>
                <a:ea typeface="+mn-ea"/>
                <a:cs typeface="+mn-cs"/>
              </a:rPr>
              <a:t>terapéuticamente</a:t>
            </a:r>
            <a:r>
              <a:rPr lang="en-US" sz="1200" kern="1200" dirty="0">
                <a:solidFill>
                  <a:schemeClr val="tx1"/>
                </a:solidFill>
                <a:effectLst/>
                <a:latin typeface="+mn-lt"/>
                <a:ea typeface="+mn-ea"/>
                <a:cs typeface="+mn-cs"/>
              </a:rPr>
              <a:t> contra la tuberculosis. La </a:t>
            </a:r>
            <a:r>
              <a:rPr lang="en-US" sz="1200" kern="1200" dirty="0" err="1">
                <a:solidFill>
                  <a:schemeClr val="tx1"/>
                </a:solidFill>
                <a:effectLst/>
                <a:latin typeface="+mn-lt"/>
                <a:ea typeface="+mn-ea"/>
                <a:cs typeface="+mn-cs"/>
              </a:rPr>
              <a:t>longevidad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pueblos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tradicionalmente</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consumido</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popularizó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principios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siglo</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Bacterias</a:t>
            </a:r>
            <a:r>
              <a:rPr lang="en-US" sz="1200" b="1" kern="1200" dirty="0">
                <a:solidFill>
                  <a:schemeClr val="tx1"/>
                </a:solidFill>
                <a:effectLst/>
                <a:latin typeface="+mn-lt"/>
                <a:ea typeface="+mn-ea"/>
                <a:cs typeface="+mn-cs"/>
              </a:rPr>
              <a:t> de KEFIR lifeway</a:t>
            </a:r>
            <a:endParaRPr lang="es-MX"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Que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tipo</a:t>
            </a:r>
            <a:r>
              <a:rPr lang="en-US" sz="1200" b="1" kern="1200" dirty="0">
                <a:solidFill>
                  <a:schemeClr val="tx1"/>
                </a:solidFill>
                <a:effectLst/>
                <a:latin typeface="+mn-lt"/>
                <a:ea typeface="+mn-ea"/>
                <a:cs typeface="+mn-cs"/>
              </a:rPr>
              <a:t> de bacteria es, GRAM * o -, </a:t>
            </a:r>
            <a:r>
              <a:rPr lang="en-US" sz="1200" b="1" kern="1200" dirty="0" err="1">
                <a:solidFill>
                  <a:schemeClr val="tx1"/>
                </a:solidFill>
                <a:effectLst/>
                <a:latin typeface="+mn-lt"/>
                <a:ea typeface="+mn-ea"/>
                <a:cs typeface="+mn-cs"/>
              </a:rPr>
              <a:t>efecto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salud</a:t>
            </a:r>
            <a:r>
              <a:rPr lang="en-US" sz="1200" b="1" kern="1200" dirty="0">
                <a:solidFill>
                  <a:schemeClr val="tx1"/>
                </a:solidFill>
                <a:effectLst/>
                <a:latin typeface="+mn-lt"/>
                <a:ea typeface="+mn-ea"/>
                <a:cs typeface="+mn-cs"/>
              </a:rPr>
              <a:t> intestinal, Firmicutes o </a:t>
            </a:r>
            <a:r>
              <a:rPr lang="en-US" sz="1200" b="1" kern="1200" dirty="0" err="1">
                <a:solidFill>
                  <a:schemeClr val="tx1"/>
                </a:solidFill>
                <a:effectLst/>
                <a:latin typeface="+mn-lt"/>
                <a:ea typeface="+mn-ea"/>
                <a:cs typeface="+mn-cs"/>
              </a:rPr>
              <a:t>que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tipo</a:t>
            </a:r>
            <a:r>
              <a:rPr lang="en-US" sz="1200" b="1" kern="1200" dirty="0">
                <a:solidFill>
                  <a:schemeClr val="tx1"/>
                </a:solidFill>
                <a:effectLst/>
                <a:latin typeface="+mn-lt"/>
                <a:ea typeface="+mn-ea"/>
                <a:cs typeface="+mn-cs"/>
              </a:rPr>
              <a:t>, metabolites </a:t>
            </a:r>
            <a:r>
              <a:rPr lang="en-US" sz="1200" b="1" kern="1200" dirty="0" err="1">
                <a:solidFill>
                  <a:schemeClr val="tx1"/>
                </a:solidFill>
                <a:effectLst/>
                <a:latin typeface="+mn-lt"/>
                <a:ea typeface="+mn-ea"/>
                <a:cs typeface="+mn-cs"/>
              </a:rPr>
              <a:t>que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puede</a:t>
            </a:r>
            <a:r>
              <a:rPr lang="en-US" sz="1200" b="1" kern="1200" dirty="0">
                <a:solidFill>
                  <a:schemeClr val="tx1"/>
                </a:solidFill>
                <a:effectLst/>
                <a:latin typeface="+mn-lt"/>
                <a:ea typeface="+mn-ea"/>
                <a:cs typeface="+mn-cs"/>
              </a:rPr>
              <a:t> producer </a:t>
            </a:r>
            <a:r>
              <a:rPr lang="en-US" sz="1200" b="1" kern="1200" dirty="0" err="1">
                <a:solidFill>
                  <a:schemeClr val="tx1"/>
                </a:solidFill>
                <a:effectLst/>
                <a:latin typeface="+mn-lt"/>
                <a:ea typeface="+mn-ea"/>
                <a:cs typeface="+mn-cs"/>
              </a:rPr>
              <a:t>positivos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donde</a:t>
            </a:r>
            <a:r>
              <a:rPr lang="en-US" sz="1200" b="1" kern="1200" dirty="0">
                <a:solidFill>
                  <a:schemeClr val="tx1"/>
                </a:solidFill>
                <a:effectLst/>
                <a:latin typeface="+mn-lt"/>
                <a:ea typeface="+mn-ea"/>
                <a:cs typeface="+mn-cs"/>
              </a:rPr>
              <a:t> se </a:t>
            </a:r>
            <a:r>
              <a:rPr lang="en-US" sz="1200" b="1" kern="1200" dirty="0" err="1">
                <a:solidFill>
                  <a:schemeClr val="tx1"/>
                </a:solidFill>
                <a:effectLst/>
                <a:latin typeface="+mn-lt"/>
                <a:ea typeface="+mn-ea"/>
                <a:cs typeface="+mn-cs"/>
              </a:rPr>
              <a:t>encuentran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normalmente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alimentos</a:t>
            </a:r>
            <a:r>
              <a:rPr lang="en-US" sz="1200" b="1" kern="1200" dirty="0">
                <a:solidFill>
                  <a:schemeClr val="tx1"/>
                </a:solidFill>
                <a:effectLst/>
                <a:latin typeface="+mn-lt"/>
                <a:ea typeface="+mn-ea"/>
                <a:cs typeface="+mn-cs"/>
              </a:rPr>
              <a:t> o </a:t>
            </a:r>
            <a:r>
              <a:rPr lang="en-US" sz="1200" b="1" kern="1200" dirty="0" err="1">
                <a:solidFill>
                  <a:schemeClr val="tx1"/>
                </a:solidFill>
                <a:effectLst/>
                <a:latin typeface="+mn-lt"/>
                <a:ea typeface="+mn-ea"/>
                <a:cs typeface="+mn-cs"/>
              </a:rPr>
              <a:t>asi</a:t>
            </a:r>
            <a:r>
              <a:rPr lang="en-US"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i="1" u="sng" kern="1200" dirty="0">
                <a:solidFill>
                  <a:schemeClr val="tx1"/>
                </a:solidFill>
                <a:effectLst/>
                <a:latin typeface="+mn-lt"/>
                <a:ea typeface="+mn-ea"/>
                <a:cs typeface="+mn-cs"/>
              </a:rPr>
              <a:t>Dominio, Reino, Filo o </a:t>
            </a:r>
            <a:r>
              <a:rPr lang="en-US" sz="1200" i="1" u="sng" kern="1200" dirty="0" err="1">
                <a:solidFill>
                  <a:schemeClr val="tx1"/>
                </a:solidFill>
                <a:effectLst/>
                <a:latin typeface="+mn-lt"/>
                <a:ea typeface="+mn-ea"/>
                <a:cs typeface="+mn-cs"/>
              </a:rPr>
              <a:t>división</a:t>
            </a:r>
            <a:r>
              <a:rPr lang="en-US" sz="1200" i="1" u="sng" kern="1200" dirty="0">
                <a:solidFill>
                  <a:schemeClr val="tx1"/>
                </a:solidFill>
                <a:effectLst/>
                <a:latin typeface="+mn-lt"/>
                <a:ea typeface="+mn-ea"/>
                <a:cs typeface="+mn-cs"/>
              </a:rPr>
              <a:t>, Clase, Orden, Familia, </a:t>
            </a:r>
            <a:r>
              <a:rPr lang="en-US" sz="1200" i="1" u="sng" kern="1200" dirty="0" err="1">
                <a:solidFill>
                  <a:schemeClr val="tx1"/>
                </a:solidFill>
                <a:effectLst/>
                <a:latin typeface="+mn-lt"/>
                <a:ea typeface="+mn-ea"/>
                <a:cs typeface="+mn-cs"/>
              </a:rPr>
              <a:t>Género</a:t>
            </a:r>
            <a:r>
              <a:rPr lang="en-US" sz="1200" i="1" u="sng" kern="1200" dirty="0">
                <a:solidFill>
                  <a:schemeClr val="tx1"/>
                </a:solidFill>
                <a:effectLst/>
                <a:latin typeface="+mn-lt"/>
                <a:ea typeface="+mn-ea"/>
                <a:cs typeface="+mn-cs"/>
              </a:rPr>
              <a:t>, </a:t>
            </a:r>
            <a:r>
              <a:rPr lang="en-US" sz="1200" i="1" u="sng" kern="1200" dirty="0" err="1">
                <a:solidFill>
                  <a:schemeClr val="tx1"/>
                </a:solidFill>
                <a:effectLst/>
                <a:latin typeface="+mn-lt"/>
                <a:ea typeface="+mn-ea"/>
                <a:cs typeface="+mn-cs"/>
              </a:rPr>
              <a:t>Especie</a:t>
            </a:r>
            <a:r>
              <a:rPr lang="en-US" sz="1200" i="1" u="sng"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Bacillus es un género de bacterias grampositivas que tienen forma de bastón del filo </a:t>
            </a:r>
            <a:r>
              <a:rPr lang="es-MX" sz="1200" b="1" kern="1200" dirty="0">
                <a:solidFill>
                  <a:schemeClr val="tx1"/>
                </a:solidFill>
                <a:effectLst/>
                <a:latin typeface="+mn-lt"/>
                <a:ea typeface="+mn-ea"/>
                <a:cs typeface="+mn-cs"/>
              </a:rPr>
              <a:t>FIRMICUTES</a:t>
            </a:r>
            <a:endParaRPr lang="es-MX"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Dominio: Bacteria, Reino: Monera (procariontes, bacterias y arqueas), Filo: Firmicutes, Clase:Bacilli, Orden:Bacillales y Lactobacillale Familia:</a:t>
            </a:r>
            <a:r>
              <a:rPr lang="es-MX" sz="1200" kern="1200" dirty="0">
                <a:solidFill>
                  <a:schemeClr val="tx1"/>
                </a:solidFill>
                <a:effectLst/>
                <a:latin typeface="+mn-lt"/>
                <a:ea typeface="+mn-ea"/>
                <a:cs typeface="+mn-cs"/>
              </a:rPr>
              <a:t> </a:t>
            </a:r>
            <a:r>
              <a:rPr lang="es-MX" sz="1200" b="1" kern="1200" dirty="0">
                <a:solidFill>
                  <a:schemeClr val="tx1"/>
                </a:solidFill>
                <a:effectLst/>
                <a:latin typeface="+mn-lt"/>
                <a:ea typeface="+mn-ea"/>
                <a:cs typeface="+mn-cs"/>
              </a:rPr>
              <a:t>Bacillaceae o Streptococceceae Género: Bacillus o Lactococus Especie: …</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  Algunas especies de Bacillus son patógenas, mientras que otras tienen aplicaciones beneficiosas en medicina, agricultura y biotecnología </a:t>
            </a:r>
          </a:p>
          <a:p>
            <a:r>
              <a:rPr lang="es-MX" sz="1200" kern="1200" dirty="0">
                <a:solidFill>
                  <a:schemeClr val="tx1"/>
                </a:solidFill>
                <a:effectLst/>
                <a:latin typeface="+mn-lt"/>
                <a:ea typeface="+mn-ea"/>
                <a:cs typeface="+mn-cs"/>
              </a:rPr>
              <a:t>    La especie más importante asociada al consumo de alimentos contaminados es Bacillus cereus .</a:t>
            </a:r>
          </a:p>
          <a:p>
            <a:r>
              <a:rPr lang="es-MX" sz="1200" kern="1200" dirty="0">
                <a:solidFill>
                  <a:schemeClr val="tx1"/>
                </a:solidFill>
                <a:effectLst/>
                <a:latin typeface="+mn-lt"/>
                <a:ea typeface="+mn-ea"/>
                <a:cs typeface="+mn-cs"/>
              </a:rPr>
              <a:t>El género Bacillus puede tener efectos probióticos que mejoran la microbiota intestinal y la función de la barrera intestinal.</a:t>
            </a:r>
          </a:p>
          <a:p>
            <a:r>
              <a:rPr lang="es-MX" sz="1200" kern="1200" dirty="0">
                <a:solidFill>
                  <a:schemeClr val="tx1"/>
                </a:solidFill>
                <a:effectLst/>
                <a:latin typeface="+mn-lt"/>
                <a:ea typeface="+mn-ea"/>
                <a:cs typeface="+mn-cs"/>
              </a:rPr>
              <a:t>Mecanismos de acción </a:t>
            </a:r>
          </a:p>
          <a:p>
            <a:pPr lvl="0"/>
            <a:r>
              <a:rPr lang="es-MX" sz="1200" kern="1200" dirty="0">
                <a:solidFill>
                  <a:schemeClr val="tx1"/>
                </a:solidFill>
                <a:effectLst/>
                <a:latin typeface="+mn-lt"/>
                <a:ea typeface="+mn-ea"/>
                <a:cs typeface="+mn-cs"/>
              </a:rPr>
              <a:t>Aumentan la altura de las vellosidades intestinales </a:t>
            </a:r>
          </a:p>
          <a:p>
            <a:pPr lvl="0"/>
            <a:r>
              <a:rPr lang="es-MX" sz="1200" kern="1200" dirty="0">
                <a:solidFill>
                  <a:schemeClr val="tx1"/>
                </a:solidFill>
                <a:effectLst/>
                <a:latin typeface="+mn-lt"/>
                <a:ea typeface="+mn-ea"/>
                <a:cs typeface="+mn-cs"/>
              </a:rPr>
              <a:t>Mejoran la relación entre la altura de las vellosidades y la profundidad de las criptas </a:t>
            </a:r>
          </a:p>
          <a:p>
            <a:pPr lvl="0"/>
            <a:r>
              <a:rPr lang="es-MX" sz="1200" kern="1200" dirty="0">
                <a:solidFill>
                  <a:schemeClr val="tx1"/>
                </a:solidFill>
                <a:effectLst/>
                <a:latin typeface="+mn-lt"/>
                <a:ea typeface="+mn-ea"/>
                <a:cs typeface="+mn-cs"/>
              </a:rPr>
              <a:t>Fortalecen la función de la barrera intestinal </a:t>
            </a:r>
          </a:p>
          <a:p>
            <a:pPr lvl="0"/>
            <a:r>
              <a:rPr lang="es-MX" sz="1200" kern="1200" dirty="0">
                <a:solidFill>
                  <a:schemeClr val="tx1"/>
                </a:solidFill>
                <a:effectLst/>
                <a:latin typeface="+mn-lt"/>
                <a:ea typeface="+mn-ea"/>
                <a:cs typeface="+mn-cs"/>
              </a:rPr>
              <a:t>Regulan los metabolitos circulantes </a:t>
            </a:r>
          </a:p>
          <a:p>
            <a:pPr lvl="0"/>
            <a:r>
              <a:rPr lang="es-MX" sz="1200" kern="1200" dirty="0">
                <a:solidFill>
                  <a:schemeClr val="tx1"/>
                </a:solidFill>
                <a:effectLst/>
                <a:latin typeface="+mn-lt"/>
                <a:ea typeface="+mn-ea"/>
                <a:cs typeface="+mn-cs"/>
              </a:rPr>
              <a:t>Mejoran la integridad estructural del intestino </a:t>
            </a:r>
          </a:p>
          <a:p>
            <a:pPr lvl="0"/>
            <a:r>
              <a:rPr lang="es-MX" sz="1200" kern="1200" dirty="0">
                <a:solidFill>
                  <a:schemeClr val="tx1"/>
                </a:solidFill>
                <a:effectLst/>
                <a:latin typeface="+mn-lt"/>
                <a:ea typeface="+mn-ea"/>
                <a:cs typeface="+mn-cs"/>
              </a:rPr>
              <a:t>Tienen capacidad antioxidante </a:t>
            </a:r>
          </a:p>
          <a:p>
            <a:pPr lvl="0"/>
            <a:r>
              <a:rPr lang="es-MX" sz="1200" kern="1200" dirty="0">
                <a:solidFill>
                  <a:schemeClr val="tx1"/>
                </a:solidFill>
                <a:effectLst/>
                <a:latin typeface="+mn-lt"/>
                <a:ea typeface="+mn-ea"/>
                <a:cs typeface="+mn-cs"/>
              </a:rPr>
              <a:t>Producen antibióticos que inhiben el crecimiento de agentes fitopatógenos</a:t>
            </a:r>
          </a:p>
          <a:p>
            <a:r>
              <a:rPr lang="es-MX" sz="1200" kern="1200" dirty="0">
                <a:solidFill>
                  <a:schemeClr val="tx1"/>
                </a:solidFill>
                <a:effectLst/>
                <a:latin typeface="+mn-lt"/>
                <a:ea typeface="+mn-ea"/>
                <a:cs typeface="+mn-cs"/>
              </a:rPr>
              <a:t>Bifidobacterium son de la clase actinobacteria.</a:t>
            </a:r>
          </a:p>
          <a:p>
            <a:r>
              <a:rPr lang="es-MX" sz="1200" b="1" u="sng" kern="1200" dirty="0">
                <a:solidFill>
                  <a:schemeClr val="tx1"/>
                </a:solidFill>
                <a:effectLst/>
                <a:latin typeface="+mn-lt"/>
                <a:ea typeface="+mn-ea"/>
                <a:cs typeface="+mn-cs"/>
                <a:hlinkClick r:id="rId4" tooltip="Dominio (biología)"/>
              </a:rPr>
              <a:t>Dominio</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5" tooltip="Bacteria"/>
              </a:rPr>
              <a:t>Bacteria</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6" tooltip="Filo"/>
              </a:rPr>
              <a:t>Filo</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7" tooltip="Actinomycetota"/>
              </a:rPr>
              <a:t>Actinomycetota</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8" tooltip="Clase (biología)"/>
              </a:rPr>
              <a:t>Clase</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9" tooltip="Actinomycetes"/>
              </a:rPr>
              <a:t>Actinomycetes</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10" tooltip="Orden (biología)"/>
              </a:rPr>
              <a:t>Orden</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11" tooltip="Bifidobacteriales"/>
              </a:rPr>
              <a:t>Bifidobacteriales</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12" tooltip="Familia (biología)"/>
              </a:rPr>
              <a:t>Familia</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13" tooltip="Bifidobacteriaceae"/>
              </a:rPr>
              <a:t>Bifidobacteriaceae</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14" tooltip="Género (biología)"/>
              </a:rPr>
              <a:t>Género</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Bifidobacterium</a:t>
            </a:r>
            <a:endParaRPr lang="es-MX"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How Bacillus affects gut microbiota</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-Reduces IBS severity</a:t>
            </a:r>
          </a:p>
          <a:p>
            <a:r>
              <a:rPr lang="es-MX" sz="1200" kern="1200" dirty="0">
                <a:solidFill>
                  <a:schemeClr val="tx1"/>
                </a:solidFill>
                <a:effectLst/>
                <a:latin typeface="+mn-lt"/>
                <a:ea typeface="+mn-ea"/>
                <a:cs typeface="+mn-cs"/>
              </a:rPr>
              <a:t>    A study in the Journal of Enterocolitis found that probiotics containing B. subtilis spores can reduce the severity of diarrheal-type IBS. </a:t>
            </a:r>
          </a:p>
          <a:p>
            <a:r>
              <a:rPr lang="es-MX" sz="1200" kern="1200" dirty="0">
                <a:solidFill>
                  <a:schemeClr val="tx1"/>
                </a:solidFill>
                <a:effectLst/>
                <a:latin typeface="+mn-lt"/>
                <a:ea typeface="+mn-ea"/>
                <a:cs typeface="+mn-cs"/>
              </a:rPr>
              <a:t>-Improves gut health</a:t>
            </a:r>
          </a:p>
          <a:p>
            <a:r>
              <a:rPr lang="es-MX" sz="1200" kern="1200" dirty="0">
                <a:solidFill>
                  <a:schemeClr val="tx1"/>
                </a:solidFill>
                <a:effectLst/>
                <a:latin typeface="+mn-lt"/>
                <a:ea typeface="+mn-ea"/>
                <a:cs typeface="+mn-cs"/>
              </a:rPr>
              <a:t>B. subtilis supplementation can improve the structure of the gut microbiome. </a:t>
            </a:r>
          </a:p>
          <a:p>
            <a:r>
              <a:rPr lang="es-MX" sz="1200" kern="1200" dirty="0">
                <a:solidFill>
                  <a:schemeClr val="tx1"/>
                </a:solidFill>
                <a:effectLst/>
                <a:latin typeface="+mn-lt"/>
                <a:ea typeface="+mn-ea"/>
                <a:cs typeface="+mn-cs"/>
              </a:rPr>
              <a:t>Promotes metabolic homeostasis</a:t>
            </a:r>
          </a:p>
          <a:p>
            <a:r>
              <a:rPr lang="es-MX" sz="1200" kern="1200" dirty="0">
                <a:solidFill>
                  <a:schemeClr val="tx1"/>
                </a:solidFill>
                <a:effectLst/>
                <a:latin typeface="+mn-lt"/>
                <a:ea typeface="+mn-ea"/>
                <a:cs typeface="+mn-cs"/>
              </a:rPr>
              <a:t>B. subtilis can promote the metabolic homeostasis of blood circulation. </a:t>
            </a:r>
          </a:p>
          <a:p>
            <a:r>
              <a:rPr lang="es-MX" sz="1200" kern="1200" dirty="0">
                <a:solidFill>
                  <a:schemeClr val="tx1"/>
                </a:solidFill>
                <a:effectLst/>
                <a:latin typeface="+mn-lt"/>
                <a:ea typeface="+mn-ea"/>
                <a:cs typeface="+mn-cs"/>
              </a:rPr>
              <a:t>Modulates amino acid, purine, and vitamin B metabolisms</a:t>
            </a:r>
          </a:p>
          <a:p>
            <a:r>
              <a:rPr lang="es-MX" sz="1200" kern="1200" dirty="0">
                <a:solidFill>
                  <a:schemeClr val="tx1"/>
                </a:solidFill>
                <a:effectLst/>
                <a:latin typeface="+mn-lt"/>
                <a:ea typeface="+mn-ea"/>
                <a:cs typeface="+mn-cs"/>
              </a:rPr>
              <a:t>B. subtilis can modulate the metabolisms of amino acids, purine, and vitamin B. </a:t>
            </a:r>
          </a:p>
          <a:p>
            <a:r>
              <a:rPr lang="es-MX" sz="1200" kern="1200" dirty="0">
                <a:solidFill>
                  <a:schemeClr val="tx1"/>
                </a:solidFill>
                <a:effectLst/>
                <a:latin typeface="+mn-lt"/>
                <a:ea typeface="+mn-ea"/>
                <a:cs typeface="+mn-cs"/>
              </a:rPr>
              <a:t>-Other effects of Bacillus </a:t>
            </a:r>
          </a:p>
          <a:p>
            <a:r>
              <a:rPr lang="es-MX" sz="1200" kern="1200" dirty="0">
                <a:solidFill>
                  <a:schemeClr val="tx1"/>
                </a:solidFill>
                <a:effectLst/>
                <a:latin typeface="+mn-lt"/>
                <a:ea typeface="+mn-ea"/>
                <a:cs typeface="+mn-cs"/>
              </a:rPr>
              <a:t>    Bacillus can also help prevent diarrhea associated with antibiotics.</a:t>
            </a:r>
          </a:p>
          <a:p>
            <a:r>
              <a:rPr lang="es-MX" sz="1200" kern="1200" dirty="0">
                <a:solidFill>
                  <a:schemeClr val="tx1"/>
                </a:solidFill>
                <a:effectLst/>
                <a:latin typeface="+mn-lt"/>
                <a:ea typeface="+mn-ea"/>
                <a:cs typeface="+mn-cs"/>
              </a:rPr>
              <a:t>    Bacillus can help with flatulence, bloating, and gas.</a:t>
            </a:r>
          </a:p>
          <a:p>
            <a:r>
              <a:rPr lang="es-MX" sz="1200" kern="1200" dirty="0">
                <a:solidFill>
                  <a:schemeClr val="tx1"/>
                </a:solidFill>
                <a:effectLst/>
                <a:latin typeface="+mn-lt"/>
                <a:ea typeface="+mn-ea"/>
                <a:cs typeface="+mn-cs"/>
              </a:rPr>
              <a:t>    Bacillus can help improve hyperlipidemia.</a:t>
            </a:r>
          </a:p>
          <a:p>
            <a:r>
              <a:rPr lang="es-MX" sz="1200" kern="1200" dirty="0">
                <a:solidFill>
                  <a:schemeClr val="tx1"/>
                </a:solidFill>
                <a:effectLst/>
                <a:latin typeface="+mn-lt"/>
                <a:ea typeface="+mn-ea"/>
                <a:cs typeface="+mn-cs"/>
              </a:rPr>
              <a:t>    Bacillus can be used as a fermentation starter in plant and soybean.</a:t>
            </a:r>
          </a:p>
          <a:p>
            <a:r>
              <a:rPr lang="es-MX" sz="1200" kern="1200" dirty="0">
                <a:solidFill>
                  <a:schemeClr val="tx1"/>
                </a:solidFill>
                <a:effectLst/>
                <a:latin typeface="+mn-lt"/>
                <a:ea typeface="+mn-ea"/>
                <a:cs typeface="+mn-cs"/>
              </a:rPr>
              <a:t>    Bacillus can be used as a dietary supplement of baking foods as a probiotic carrier. </a:t>
            </a:r>
          </a:p>
          <a:p>
            <a:r>
              <a:rPr lang="es-MX" sz="1200" kern="1200" dirty="0">
                <a:solidFill>
                  <a:schemeClr val="tx1"/>
                </a:solidFill>
                <a:effectLst/>
                <a:latin typeface="+mn-lt"/>
                <a:ea typeface="+mn-ea"/>
                <a:cs typeface="+mn-cs"/>
              </a:rPr>
              <a:t> </a:t>
            </a:r>
          </a:p>
          <a:p>
            <a:r>
              <a:rPr lang="es-MX" sz="1200" kern="1200" dirty="0">
                <a:solidFill>
                  <a:schemeClr val="tx1"/>
                </a:solidFill>
                <a:effectLst/>
                <a:latin typeface="+mn-lt"/>
                <a:ea typeface="+mn-ea"/>
                <a:cs typeface="+mn-cs"/>
              </a:rPr>
              <a:t>-Safety concerns</a:t>
            </a:r>
          </a:p>
          <a:p>
            <a:r>
              <a:rPr lang="es-MX" sz="1200" kern="1200" dirty="0">
                <a:solidFill>
                  <a:schemeClr val="tx1"/>
                </a:solidFill>
                <a:effectLst/>
                <a:latin typeface="+mn-lt"/>
                <a:ea typeface="+mn-ea"/>
                <a:cs typeface="+mn-cs"/>
              </a:rPr>
              <a:t>However, Bacillus probiotics can also produce toxins and biogenic amines and transfer antibiotic resistance genes</a:t>
            </a:r>
          </a:p>
          <a:p>
            <a:r>
              <a:rPr lang="es-MX" sz="1200" b="1" kern="1200" dirty="0">
                <a:solidFill>
                  <a:schemeClr val="tx1"/>
                </a:solidFill>
                <a:effectLst/>
                <a:latin typeface="+mn-lt"/>
                <a:ea typeface="+mn-ea"/>
                <a:cs typeface="+mn-cs"/>
              </a:rPr>
              <a:t>Bifidobacterium</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Aun así, dos diferencias significativas distinguen los actinomicetos de los hongos: a) los actinomicetos no disponen de núcleo celular (son bacterias, es decir procariotas) y b) forman hifas con un diámetro de 0,5 a 1 mm, siendo éstas mucho más pequeñas que las de los hongos.</a:t>
            </a:r>
          </a:p>
          <a:p>
            <a:r>
              <a:rPr lang="es-MX" sz="1200" b="1" kern="1200" dirty="0">
                <a:solidFill>
                  <a:schemeClr val="tx1"/>
                </a:solidFill>
                <a:effectLst/>
                <a:latin typeface="+mn-lt"/>
                <a:ea typeface="+mn-ea"/>
                <a:cs typeface="+mn-cs"/>
              </a:rPr>
              <a:t>Forman hifas mas pequeñas.</a:t>
            </a:r>
            <a:endParaRPr lang="es-MX"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Bifidobacterium</a:t>
            </a:r>
            <a:r>
              <a:rPr lang="es-MX" sz="1200" kern="1200" dirty="0">
                <a:solidFill>
                  <a:schemeClr val="tx1"/>
                </a:solidFill>
                <a:effectLst/>
                <a:latin typeface="+mn-lt"/>
                <a:ea typeface="+mn-ea"/>
                <a:cs typeface="+mn-cs"/>
              </a:rPr>
              <a:t> es un </a:t>
            </a:r>
            <a:r>
              <a:rPr lang="es-MX" sz="1200" u="sng" kern="1200" dirty="0">
                <a:solidFill>
                  <a:schemeClr val="tx1"/>
                </a:solidFill>
                <a:effectLst/>
                <a:latin typeface="+mn-lt"/>
                <a:ea typeface="+mn-ea"/>
                <a:cs typeface="+mn-cs"/>
                <a:hlinkClick r:id="rId14" tooltip="Género (biología)"/>
              </a:rPr>
              <a:t>género</a:t>
            </a:r>
            <a:r>
              <a:rPr lang="es-MX" sz="1200" kern="1200" dirty="0">
                <a:solidFill>
                  <a:schemeClr val="tx1"/>
                </a:solidFill>
                <a:effectLst/>
                <a:latin typeface="+mn-lt"/>
                <a:ea typeface="+mn-ea"/>
                <a:cs typeface="+mn-cs"/>
              </a:rPr>
              <a:t> de </a:t>
            </a:r>
            <a:r>
              <a:rPr lang="es-MX" sz="1200" u="sng" kern="1200" dirty="0">
                <a:solidFill>
                  <a:schemeClr val="tx1"/>
                </a:solidFill>
                <a:effectLst/>
                <a:latin typeface="+mn-lt"/>
                <a:ea typeface="+mn-ea"/>
                <a:cs typeface="+mn-cs"/>
                <a:hlinkClick r:id="rId5" tooltip="Bacteria"/>
              </a:rPr>
              <a:t>bacterias</a:t>
            </a:r>
            <a:r>
              <a:rPr lang="es-MX" sz="1200" kern="1200" dirty="0">
                <a:solidFill>
                  <a:schemeClr val="tx1"/>
                </a:solidFill>
                <a:effectLst/>
                <a:latin typeface="+mn-lt"/>
                <a:ea typeface="+mn-ea"/>
                <a:cs typeface="+mn-cs"/>
              </a:rPr>
              <a:t> </a:t>
            </a:r>
            <a:r>
              <a:rPr lang="es-MX" sz="1200" u="sng" kern="1200" dirty="0">
                <a:solidFill>
                  <a:schemeClr val="tx1"/>
                </a:solidFill>
                <a:effectLst/>
                <a:latin typeface="+mn-lt"/>
                <a:ea typeface="+mn-ea"/>
                <a:cs typeface="+mn-cs"/>
                <a:hlinkClick r:id="rId15" tooltip="Gram-positiva"/>
              </a:rPr>
              <a:t>gram-positivas</a:t>
            </a:r>
            <a:r>
              <a:rPr lang="es-MX" sz="1200" kern="1200" dirty="0">
                <a:solidFill>
                  <a:schemeClr val="tx1"/>
                </a:solidFill>
                <a:effectLst/>
                <a:latin typeface="+mn-lt"/>
                <a:ea typeface="+mn-ea"/>
                <a:cs typeface="+mn-cs"/>
              </a:rPr>
              <a:t>, </a:t>
            </a:r>
            <a:r>
              <a:rPr lang="es-MX" sz="1200" u="sng" kern="1200" dirty="0">
                <a:solidFill>
                  <a:schemeClr val="tx1"/>
                </a:solidFill>
                <a:effectLst/>
                <a:latin typeface="+mn-lt"/>
                <a:ea typeface="+mn-ea"/>
                <a:cs typeface="+mn-cs"/>
                <a:hlinkClick r:id="rId16" tooltip="Organismo anaerobio"/>
              </a:rPr>
              <a:t>anaeróbicas</a:t>
            </a:r>
            <a:r>
              <a:rPr lang="es-MX" sz="1200" kern="1200" dirty="0">
                <a:solidFill>
                  <a:schemeClr val="tx1"/>
                </a:solidFill>
                <a:effectLst/>
                <a:latin typeface="+mn-lt"/>
                <a:ea typeface="+mn-ea"/>
                <a:cs typeface="+mn-cs"/>
              </a:rPr>
              <a:t>, no mótiles, con frecuencia de aspecto ramificado (de ahí el nombre). Especies de este género se encuentran ampliamente distribuidas en el </a:t>
            </a:r>
            <a:r>
              <a:rPr lang="es-MX" sz="1200" u="sng" kern="1200" dirty="0">
                <a:solidFill>
                  <a:schemeClr val="tx1"/>
                </a:solidFill>
                <a:effectLst/>
                <a:latin typeface="+mn-lt"/>
                <a:ea typeface="+mn-ea"/>
                <a:cs typeface="+mn-cs"/>
                <a:hlinkClick r:id="rId17" tooltip="Tracto intestinal"/>
              </a:rPr>
              <a:t>tracto intestinal</a:t>
            </a:r>
            <a:r>
              <a:rPr lang="es-MX" sz="1200" kern="1200" dirty="0">
                <a:solidFill>
                  <a:schemeClr val="tx1"/>
                </a:solidFill>
                <a:effectLst/>
                <a:latin typeface="+mn-lt"/>
                <a:ea typeface="+mn-ea"/>
                <a:cs typeface="+mn-cs"/>
              </a:rPr>
              <a:t> de </a:t>
            </a:r>
            <a:r>
              <a:rPr lang="es-MX" sz="1200" u="sng" kern="1200" dirty="0">
                <a:solidFill>
                  <a:schemeClr val="tx1"/>
                </a:solidFill>
                <a:effectLst/>
                <a:latin typeface="+mn-lt"/>
                <a:ea typeface="+mn-ea"/>
                <a:cs typeface="+mn-cs"/>
                <a:hlinkClick r:id="rId18" tooltip="Mamífero"/>
              </a:rPr>
              <a:t>mamíferos</a:t>
            </a:r>
            <a:r>
              <a:rPr lang="es-MX" sz="1200" kern="1200" dirty="0">
                <a:solidFill>
                  <a:schemeClr val="tx1"/>
                </a:solidFill>
                <a:effectLst/>
                <a:latin typeface="+mn-lt"/>
                <a:ea typeface="+mn-ea"/>
                <a:cs typeface="+mn-cs"/>
              </a:rPr>
              <a:t>, aves e insectos.</a:t>
            </a:r>
            <a:r>
              <a:rPr lang="es-MX" sz="1200" u="sng" kern="1200" baseline="30000" dirty="0">
                <a:solidFill>
                  <a:schemeClr val="tx1"/>
                </a:solidFill>
                <a:effectLst/>
                <a:latin typeface="+mn-lt"/>
                <a:ea typeface="+mn-ea"/>
                <a:cs typeface="+mn-cs"/>
                <a:hlinkClick r:id="rId19"/>
              </a:rPr>
              <a:t>[1]</a:t>
            </a:r>
            <a:r>
              <a:rPr lang="es-MX" sz="1200" kern="1200" dirty="0">
                <a:solidFill>
                  <a:schemeClr val="tx1"/>
                </a:solidFill>
                <a:effectLst/>
                <a:latin typeface="+mn-lt"/>
                <a:ea typeface="+mn-ea"/>
                <a:cs typeface="+mn-cs"/>
              </a:rPr>
              <a:t>​ Cerca de 49 especies de </a:t>
            </a:r>
            <a:r>
              <a:rPr lang="es-MX" sz="1200" i="1" kern="1200" dirty="0">
                <a:solidFill>
                  <a:schemeClr val="tx1"/>
                </a:solidFill>
                <a:effectLst/>
                <a:latin typeface="+mn-lt"/>
                <a:ea typeface="+mn-ea"/>
                <a:cs typeface="+mn-cs"/>
              </a:rPr>
              <a:t>Bifidobacterium</a:t>
            </a:r>
            <a:r>
              <a:rPr lang="es-MX" sz="1200" kern="1200" dirty="0">
                <a:solidFill>
                  <a:schemeClr val="tx1"/>
                </a:solidFill>
                <a:effectLst/>
                <a:latin typeface="+mn-lt"/>
                <a:ea typeface="+mn-ea"/>
                <a:cs typeface="+mn-cs"/>
              </a:rPr>
              <a:t> se han encontrado en el intestino humano, principalmente en niños, ya que estas bacterias están entre las primeras en colonizar el intestino de los </a:t>
            </a:r>
            <a:r>
              <a:rPr lang="es-MX" sz="1200" u="sng" kern="1200" dirty="0">
                <a:solidFill>
                  <a:schemeClr val="tx1"/>
                </a:solidFill>
                <a:effectLst/>
                <a:latin typeface="+mn-lt"/>
                <a:ea typeface="+mn-ea"/>
                <a:cs typeface="+mn-cs"/>
                <a:hlinkClick r:id="rId20" tooltip="Neonato"/>
              </a:rPr>
              <a:t>neonatos</a:t>
            </a:r>
            <a:r>
              <a:rPr lang="es-MX" sz="1200" kern="1200" dirty="0">
                <a:solidFill>
                  <a:schemeClr val="tx1"/>
                </a:solidFill>
                <a:effectLst/>
                <a:latin typeface="+mn-lt"/>
                <a:ea typeface="+mn-ea"/>
                <a:cs typeface="+mn-cs"/>
              </a:rPr>
              <a:t>.</a:t>
            </a:r>
            <a:r>
              <a:rPr lang="es-MX" sz="1200" u="sng" kern="1200" baseline="30000" dirty="0">
                <a:solidFill>
                  <a:schemeClr val="tx1"/>
                </a:solidFill>
                <a:effectLst/>
                <a:latin typeface="+mn-lt"/>
                <a:ea typeface="+mn-ea"/>
                <a:cs typeface="+mn-cs"/>
                <a:hlinkClick r:id="rId21"/>
              </a:rPr>
              <a:t>[2]</a:t>
            </a:r>
            <a:r>
              <a:rPr lang="es-MX" sz="1200" kern="1200" dirty="0">
                <a:solidFill>
                  <a:schemeClr val="tx1"/>
                </a:solidFill>
                <a:effectLst/>
                <a:latin typeface="+mn-lt"/>
                <a:ea typeface="+mn-ea"/>
                <a:cs typeface="+mn-cs"/>
              </a:rPr>
              <a:t>​ Se atribuye una variedad de beneficios para la salud a muchas especies de </a:t>
            </a:r>
            <a:r>
              <a:rPr lang="es-MX" sz="1200" i="1" kern="1200" dirty="0">
                <a:solidFill>
                  <a:schemeClr val="tx1"/>
                </a:solidFill>
                <a:effectLst/>
                <a:latin typeface="+mn-lt"/>
                <a:ea typeface="+mn-ea"/>
                <a:cs typeface="+mn-cs"/>
              </a:rPr>
              <a:t>Bifidobacterium</a:t>
            </a:r>
            <a:r>
              <a:rPr lang="es-MX" sz="1200" kern="1200" dirty="0">
                <a:solidFill>
                  <a:schemeClr val="tx1"/>
                </a:solidFill>
                <a:effectLst/>
                <a:latin typeface="+mn-lt"/>
                <a:ea typeface="+mn-ea"/>
                <a:cs typeface="+mn-cs"/>
              </a:rPr>
              <a:t>, por lo que ciertas cepas son consideradas como </a:t>
            </a:r>
            <a:r>
              <a:rPr lang="es-MX" sz="1200" u="sng" kern="1200" dirty="0">
                <a:solidFill>
                  <a:schemeClr val="tx1"/>
                </a:solidFill>
                <a:effectLst/>
                <a:latin typeface="+mn-lt"/>
                <a:ea typeface="+mn-ea"/>
                <a:cs typeface="+mn-cs"/>
                <a:hlinkClick r:id="rId22" tooltip="Alimento probiótico"/>
              </a:rPr>
              <a:t>probióticos</a:t>
            </a:r>
            <a:r>
              <a:rPr lang="es-MX" sz="1200" kern="1200" dirty="0">
                <a:solidFill>
                  <a:schemeClr val="tx1"/>
                </a:solidFill>
                <a:effectLst/>
                <a:latin typeface="+mn-lt"/>
                <a:ea typeface="+mn-ea"/>
                <a:cs typeface="+mn-cs"/>
              </a:rPr>
              <a:t>. </a:t>
            </a:r>
          </a:p>
          <a:p>
            <a:r>
              <a:rPr lang="es-MX" sz="1200" kern="1200" dirty="0">
                <a:solidFill>
                  <a:schemeClr val="tx1"/>
                </a:solidFill>
                <a:effectLst/>
                <a:latin typeface="+mn-lt"/>
                <a:ea typeface="+mn-ea"/>
                <a:cs typeface="+mn-cs"/>
              </a:rPr>
              <a:t>Algunas cepas de bifidobacterias se consideran seguras para el consumo humano ya que se encuentran de forma natural en alimentos consumidos históricamente. Por ejemplo, </a:t>
            </a:r>
            <a:r>
              <a:rPr lang="es-MX" sz="1200" i="1" u="sng" kern="1200" dirty="0">
                <a:solidFill>
                  <a:schemeClr val="tx1"/>
                </a:solidFill>
                <a:effectLst/>
                <a:latin typeface="+mn-lt"/>
                <a:ea typeface="+mn-ea"/>
                <a:cs typeface="+mn-cs"/>
                <a:hlinkClick r:id="rId23" tooltip="Bifidobacterium animalis"/>
              </a:rPr>
              <a:t>Bifidobacterium animalis</a:t>
            </a:r>
            <a:r>
              <a:rPr lang="es-MX" sz="1200" kern="1200" dirty="0">
                <a:solidFill>
                  <a:schemeClr val="tx1"/>
                </a:solidFill>
                <a:effectLst/>
                <a:latin typeface="+mn-lt"/>
                <a:ea typeface="+mn-ea"/>
                <a:cs typeface="+mn-cs"/>
              </a:rPr>
              <a:t> DN-173 010, está presente en productos lácteos fermentados.</a:t>
            </a:r>
            <a:r>
              <a:rPr lang="es-MX" sz="1200" u="sng" kern="1200" baseline="30000" dirty="0">
                <a:solidFill>
                  <a:schemeClr val="tx1"/>
                </a:solidFill>
                <a:effectLst/>
                <a:latin typeface="+mn-lt"/>
                <a:ea typeface="+mn-ea"/>
                <a:cs typeface="+mn-cs"/>
                <a:hlinkClick r:id="rId24"/>
              </a:rPr>
              <a:t>[3]</a:t>
            </a:r>
            <a:r>
              <a:rPr lang="es-MX" sz="1200" kern="1200" dirty="0">
                <a:solidFill>
                  <a:schemeClr val="tx1"/>
                </a:solidFill>
                <a:effectLst/>
                <a:latin typeface="+mn-lt"/>
                <a:ea typeface="+mn-ea"/>
                <a:cs typeface="+mn-cs"/>
              </a:rPr>
              <a:t>​ Otras cepas que actualmente se producen comercialmente como </a:t>
            </a:r>
            <a:r>
              <a:rPr lang="es-MX" sz="1200" u="sng" kern="1200" dirty="0">
                <a:solidFill>
                  <a:schemeClr val="tx1"/>
                </a:solidFill>
                <a:effectLst/>
                <a:latin typeface="+mn-lt"/>
                <a:ea typeface="+mn-ea"/>
                <a:cs typeface="+mn-cs"/>
                <a:hlinkClick r:id="rId22" tooltip="Alimento probiótico"/>
              </a:rPr>
              <a:t>probióticos</a:t>
            </a:r>
            <a:r>
              <a:rPr lang="es-MX" sz="1200" kern="1200" dirty="0">
                <a:solidFill>
                  <a:schemeClr val="tx1"/>
                </a:solidFill>
                <a:effectLst/>
                <a:latin typeface="+mn-lt"/>
                <a:ea typeface="+mn-ea"/>
                <a:cs typeface="+mn-cs"/>
              </a:rPr>
              <a:t> son: </a:t>
            </a:r>
            <a:r>
              <a:rPr lang="es-MX" sz="1200" i="1" u="sng" kern="1200" dirty="0">
                <a:solidFill>
                  <a:schemeClr val="tx1"/>
                </a:solidFill>
                <a:effectLst/>
                <a:latin typeface="+mn-lt"/>
                <a:ea typeface="+mn-ea"/>
                <a:cs typeface="+mn-cs"/>
                <a:hlinkClick r:id="rId25" tooltip="Bifidobacterium bifidum (aún no redactado)"/>
              </a:rPr>
              <a:t>Bifidobacterium bifidum</a:t>
            </a:r>
            <a:r>
              <a:rPr lang="es-MX" sz="1200" kern="1200" dirty="0">
                <a:solidFill>
                  <a:schemeClr val="tx1"/>
                </a:solidFill>
                <a:effectLst/>
                <a:latin typeface="+mn-lt"/>
                <a:ea typeface="+mn-ea"/>
                <a:cs typeface="+mn-cs"/>
              </a:rPr>
              <a:t> BF2; </a:t>
            </a:r>
            <a:r>
              <a:rPr lang="es-MX" sz="1200" i="1" u="sng" kern="1200" dirty="0">
                <a:solidFill>
                  <a:schemeClr val="tx1"/>
                </a:solidFill>
                <a:effectLst/>
                <a:latin typeface="+mn-lt"/>
                <a:ea typeface="+mn-ea"/>
                <a:cs typeface="+mn-cs"/>
                <a:hlinkClick r:id="rId26" tooltip="Bifidobacterium longum (aún no redactado)"/>
              </a:rPr>
              <a:t>Bifidobacterium longum</a:t>
            </a:r>
            <a:r>
              <a:rPr lang="es-MX" sz="1200" kern="1200" dirty="0">
                <a:solidFill>
                  <a:schemeClr val="tx1"/>
                </a:solidFill>
                <a:effectLst/>
                <a:latin typeface="+mn-lt"/>
                <a:ea typeface="+mn-ea"/>
                <a:cs typeface="+mn-cs"/>
              </a:rPr>
              <a:t> BB536, SBT-2928 y UCC 35624; </a:t>
            </a:r>
            <a:r>
              <a:rPr lang="es-MX" sz="1200" i="1" u="sng" kern="1200" dirty="0">
                <a:solidFill>
                  <a:schemeClr val="tx1"/>
                </a:solidFill>
                <a:effectLst/>
                <a:latin typeface="+mn-lt"/>
                <a:ea typeface="+mn-ea"/>
                <a:cs typeface="+mn-cs"/>
                <a:hlinkClick r:id="rId27" tooltip="Bifidobacterium infantis (aún no redactado)"/>
              </a:rPr>
              <a:t>Bifidobacterium infantis</a:t>
            </a:r>
            <a:r>
              <a:rPr lang="es-MX" sz="1200" kern="1200" dirty="0">
                <a:solidFill>
                  <a:schemeClr val="tx1"/>
                </a:solidFill>
                <a:effectLst/>
                <a:latin typeface="+mn-lt"/>
                <a:ea typeface="+mn-ea"/>
                <a:cs typeface="+mn-cs"/>
              </a:rPr>
              <a:t> 35264, 744 e inmunitas; </a:t>
            </a:r>
            <a:r>
              <a:rPr lang="es-MX" sz="1200" i="1" u="sng" kern="1200" dirty="0">
                <a:solidFill>
                  <a:schemeClr val="tx1"/>
                </a:solidFill>
                <a:effectLst/>
                <a:latin typeface="+mn-lt"/>
                <a:ea typeface="+mn-ea"/>
                <a:cs typeface="+mn-cs"/>
                <a:hlinkClick r:id="rId28" tooltip="Bifidobacterium adolescentis (aún no redactado)"/>
              </a:rPr>
              <a:t>Bifidobacterium adolescentis</a:t>
            </a:r>
            <a:r>
              <a:rPr lang="es-MX" sz="1200" kern="1200" dirty="0">
                <a:solidFill>
                  <a:schemeClr val="tx1"/>
                </a:solidFill>
                <a:effectLst/>
                <a:latin typeface="+mn-lt"/>
                <a:ea typeface="+mn-ea"/>
                <a:cs typeface="+mn-cs"/>
              </a:rPr>
              <a:t> ATCC 15703 y 94-BIM.</a:t>
            </a:r>
            <a:r>
              <a:rPr lang="es-MX" sz="1200" u="sng" kern="1200" baseline="30000" dirty="0">
                <a:solidFill>
                  <a:schemeClr val="tx1"/>
                </a:solidFill>
                <a:effectLst/>
                <a:latin typeface="+mn-lt"/>
                <a:ea typeface="+mn-ea"/>
                <a:cs typeface="+mn-cs"/>
                <a:hlinkClick r:id="rId29"/>
              </a:rPr>
              <a:t>[4]</a:t>
            </a:r>
            <a:r>
              <a:rPr lang="es-MX" sz="1200" kern="1200" dirty="0">
                <a:solidFill>
                  <a:schemeClr val="tx1"/>
                </a:solidFill>
                <a:effectLst/>
                <a:latin typeface="+mn-lt"/>
                <a:ea typeface="+mn-ea"/>
                <a:cs typeface="+mn-cs"/>
              </a:rPr>
              <a:t>​ </a:t>
            </a:r>
          </a:p>
          <a:p>
            <a:r>
              <a:rPr lang="es-MX" sz="1200" kern="1200" dirty="0">
                <a:solidFill>
                  <a:schemeClr val="tx1"/>
                </a:solidFill>
                <a:effectLst/>
                <a:latin typeface="+mn-lt"/>
                <a:ea typeface="+mn-ea"/>
                <a:cs typeface="+mn-cs"/>
              </a:rPr>
              <a:t>Numerosos estudios atribuyen efectos fisiológicos y beneficios clínicos a algunas cepas de </a:t>
            </a:r>
            <a:r>
              <a:rPr lang="es-MX" sz="1200" i="1" kern="1200" dirty="0">
                <a:solidFill>
                  <a:schemeClr val="tx1"/>
                </a:solidFill>
                <a:effectLst/>
                <a:latin typeface="+mn-lt"/>
                <a:ea typeface="+mn-ea"/>
                <a:cs typeface="+mn-cs"/>
              </a:rPr>
              <a:t>Bifidobacterium</a:t>
            </a:r>
            <a:r>
              <a:rPr lang="es-MX" sz="1200" kern="1200" dirty="0">
                <a:solidFill>
                  <a:schemeClr val="tx1"/>
                </a:solidFill>
                <a:effectLst/>
                <a:latin typeface="+mn-lt"/>
                <a:ea typeface="+mn-ea"/>
                <a:cs typeface="+mn-cs"/>
              </a:rPr>
              <a:t>. Entre ellos, actividad contra la </a:t>
            </a:r>
            <a:r>
              <a:rPr lang="es-MX" sz="1200" u="sng" kern="1200" dirty="0">
                <a:solidFill>
                  <a:schemeClr val="tx1"/>
                </a:solidFill>
                <a:effectLst/>
                <a:latin typeface="+mn-lt"/>
                <a:ea typeface="+mn-ea"/>
                <a:cs typeface="+mn-cs"/>
                <a:hlinkClick r:id="rId30" tooltip="Diarrea"/>
              </a:rPr>
              <a:t>diarrea</a:t>
            </a:r>
            <a:r>
              <a:rPr lang="es-MX" sz="1200" kern="1200" dirty="0">
                <a:solidFill>
                  <a:schemeClr val="tx1"/>
                </a:solidFill>
                <a:effectLst/>
                <a:latin typeface="+mn-lt"/>
                <a:ea typeface="+mn-ea"/>
                <a:cs typeface="+mn-cs"/>
              </a:rPr>
              <a:t> y constipación, inhibición del crecimiento de patógenos, modulación del </a:t>
            </a:r>
            <a:r>
              <a:rPr lang="es-MX" sz="1200" u="sng" kern="1200" dirty="0">
                <a:solidFill>
                  <a:schemeClr val="tx1"/>
                </a:solidFill>
                <a:effectLst/>
                <a:latin typeface="+mn-lt"/>
                <a:ea typeface="+mn-ea"/>
                <a:cs typeface="+mn-cs"/>
                <a:hlinkClick r:id="rId31" tooltip="Sistema inmunitario"/>
              </a:rPr>
              <a:t>sistema inmunitario</a:t>
            </a:r>
            <a:r>
              <a:rPr lang="es-MX" sz="1200" kern="1200" dirty="0">
                <a:solidFill>
                  <a:schemeClr val="tx1"/>
                </a:solidFill>
                <a:effectLst/>
                <a:latin typeface="+mn-lt"/>
                <a:ea typeface="+mn-ea"/>
                <a:cs typeface="+mn-cs"/>
              </a:rPr>
              <a:t>, proliferación celular intestinal y otros.</a:t>
            </a:r>
            <a:r>
              <a:rPr lang="es-MX" sz="1200" u="sng" kern="1200" baseline="30000" dirty="0">
                <a:solidFill>
                  <a:schemeClr val="tx1"/>
                </a:solidFill>
                <a:effectLst/>
                <a:latin typeface="+mn-lt"/>
                <a:ea typeface="+mn-ea"/>
                <a:cs typeface="+mn-cs"/>
                <a:hlinkClick r:id="rId32"/>
              </a:rPr>
              <a:t>[5]</a:t>
            </a:r>
            <a:r>
              <a:rPr lang="es-MX" sz="1200" kern="1200" dirty="0">
                <a:solidFill>
                  <a:schemeClr val="tx1"/>
                </a:solidFill>
                <a:effectLst/>
                <a:latin typeface="+mn-lt"/>
                <a:ea typeface="+mn-ea"/>
                <a:cs typeface="+mn-cs"/>
              </a:rPr>
              <a:t>​ Sin embargo, la mayoría de estos estudios están basados en pruebas </a:t>
            </a:r>
            <a:r>
              <a:rPr lang="es-MX" sz="1200" i="1" u="sng" kern="1200" dirty="0">
                <a:solidFill>
                  <a:schemeClr val="tx1"/>
                </a:solidFill>
                <a:effectLst/>
                <a:latin typeface="+mn-lt"/>
                <a:ea typeface="+mn-ea"/>
                <a:cs typeface="+mn-cs"/>
                <a:hlinkClick r:id="rId33" tooltip="In vitro"/>
              </a:rPr>
              <a:t>in vitro</a:t>
            </a:r>
            <a:r>
              <a:rPr lang="es-MX" sz="1200" kern="1200" dirty="0">
                <a:solidFill>
                  <a:schemeClr val="tx1"/>
                </a:solidFill>
                <a:effectLst/>
                <a:latin typeface="+mn-lt"/>
                <a:ea typeface="+mn-ea"/>
                <a:cs typeface="+mn-cs"/>
              </a:rPr>
              <a:t>, por lo que es necesario más investigación para esclarecer estos mecanismos. </a:t>
            </a:r>
          </a:p>
          <a:p>
            <a:r>
              <a:rPr lang="es-MX"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Bifidobacterium breve: </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Dominio:</a:t>
            </a:r>
          </a:p>
          <a:p>
            <a:r>
              <a:rPr lang="es-MX" sz="1200" u="sng" kern="1200" dirty="0">
                <a:solidFill>
                  <a:schemeClr val="tx1"/>
                </a:solidFill>
                <a:effectLst/>
                <a:latin typeface="+mn-lt"/>
                <a:ea typeface="+mn-ea"/>
                <a:cs typeface="+mn-cs"/>
                <a:hlinkClick r:id="rId34" tooltip="bacterias"/>
              </a:rPr>
              <a:t>bacterias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Reino:</a:t>
            </a:r>
          </a:p>
          <a:p>
            <a:r>
              <a:rPr lang="es-MX" sz="1200" u="sng" kern="1200" dirty="0">
                <a:solidFill>
                  <a:schemeClr val="tx1"/>
                </a:solidFill>
                <a:effectLst/>
                <a:latin typeface="+mn-lt"/>
                <a:ea typeface="+mn-ea"/>
                <a:cs typeface="+mn-cs"/>
                <a:hlinkClick r:id="rId35" tooltip="Bacillati"/>
              </a:rPr>
              <a:t>Bacillati</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Filo:</a:t>
            </a:r>
          </a:p>
          <a:p>
            <a:r>
              <a:rPr lang="es-MX" sz="1200" u="sng" kern="1200" dirty="0">
                <a:solidFill>
                  <a:schemeClr val="tx1"/>
                </a:solidFill>
                <a:effectLst/>
                <a:latin typeface="+mn-lt"/>
                <a:ea typeface="+mn-ea"/>
                <a:cs typeface="+mn-cs"/>
                <a:hlinkClick r:id="rId36" tooltip="Actinomicetos"/>
              </a:rPr>
              <a:t>Actinomicetos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Clase:</a:t>
            </a:r>
          </a:p>
          <a:p>
            <a:r>
              <a:rPr lang="es-MX" sz="1200" u="sng" kern="1200" dirty="0">
                <a:solidFill>
                  <a:schemeClr val="tx1"/>
                </a:solidFill>
                <a:effectLst/>
                <a:latin typeface="+mn-lt"/>
                <a:ea typeface="+mn-ea"/>
                <a:cs typeface="+mn-cs"/>
                <a:hlinkClick r:id="rId37" tooltip="Actinomicetos"/>
              </a:rPr>
              <a:t>Actinomicetos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Orden:</a:t>
            </a:r>
          </a:p>
          <a:p>
            <a:r>
              <a:rPr lang="es-MX" sz="1200" u="sng" kern="1200" dirty="0">
                <a:solidFill>
                  <a:schemeClr val="tx1"/>
                </a:solidFill>
                <a:effectLst/>
                <a:latin typeface="+mn-lt"/>
                <a:ea typeface="+mn-ea"/>
                <a:cs typeface="+mn-cs"/>
                <a:hlinkClick r:id="rId38" tooltip="Bifidobacteriaceae"/>
              </a:rPr>
              <a:t>Bifidobacterias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Familia:</a:t>
            </a:r>
          </a:p>
          <a:p>
            <a:r>
              <a:rPr lang="es-MX" sz="1200" u="sng" kern="1200" dirty="0">
                <a:solidFill>
                  <a:schemeClr val="tx1"/>
                </a:solidFill>
                <a:effectLst/>
                <a:latin typeface="+mn-lt"/>
                <a:ea typeface="+mn-ea"/>
                <a:cs typeface="+mn-cs"/>
                <a:hlinkClick r:id="rId38" tooltip="Bifidobacteriaceae"/>
              </a:rPr>
              <a:t>Bifidobacteriaceae</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Género:</a:t>
            </a:r>
          </a:p>
          <a:p>
            <a:r>
              <a:rPr lang="es-MX" sz="1200" i="1" u="sng" kern="1200" dirty="0">
                <a:solidFill>
                  <a:schemeClr val="tx1"/>
                </a:solidFill>
                <a:effectLst/>
                <a:latin typeface="+mn-lt"/>
                <a:ea typeface="+mn-ea"/>
                <a:cs typeface="+mn-cs"/>
                <a:hlinkClick r:id="rId39" tooltip="Bifidobacteria"/>
              </a:rPr>
              <a:t>Bifidobacteria</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Especies:</a:t>
            </a:r>
          </a:p>
          <a:p>
            <a:r>
              <a:rPr lang="es-MX" sz="1200" b="1" i="1" kern="1200" dirty="0">
                <a:solidFill>
                  <a:schemeClr val="tx1"/>
                </a:solidFill>
                <a:effectLst/>
                <a:latin typeface="+mn-lt"/>
                <a:ea typeface="+mn-ea"/>
                <a:cs typeface="+mn-cs"/>
              </a:rPr>
              <a:t>B. breve</a:t>
            </a:r>
            <a:r>
              <a:rPr lang="es-MX"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bacteriana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género</a:t>
            </a:r>
            <a:r>
              <a:rPr lang="en-US" sz="1200" kern="1200" dirty="0">
                <a:solidFill>
                  <a:schemeClr val="tx1"/>
                </a:solidFill>
                <a:effectLst/>
                <a:latin typeface="+mn-lt"/>
                <a:ea typeface="+mn-ea"/>
                <a:cs typeface="+mn-cs"/>
              </a:rPr>
              <a:t> Bifidobacterium con </a:t>
            </a:r>
            <a:r>
              <a:rPr lang="en-US" sz="1200" kern="1200" dirty="0" err="1">
                <a:solidFill>
                  <a:schemeClr val="tx1"/>
                </a:solidFill>
                <a:effectLst/>
                <a:latin typeface="+mn-lt"/>
                <a:ea typeface="+mn-ea"/>
                <a:cs typeface="+mn-cs"/>
              </a:rPr>
              <a:t>propiedades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probióticas</a:t>
            </a:r>
            <a:r>
              <a:rPr lang="en-US" sz="1200" kern="1200" dirty="0">
                <a:solidFill>
                  <a:schemeClr val="tx1"/>
                </a:solidFill>
                <a:effectLst/>
                <a:latin typeface="+mn-lt"/>
                <a:ea typeface="+mn-ea"/>
                <a:cs typeface="+mn-cs"/>
              </a:rPr>
              <a:t> . [ 1 ] [ 2 ] Las </a:t>
            </a:r>
            <a:r>
              <a:rPr lang="en-US" sz="1200" kern="1200" dirty="0" err="1">
                <a:solidFill>
                  <a:schemeClr val="tx1"/>
                </a:solidFill>
                <a:effectLst/>
                <a:latin typeface="+mn-lt"/>
                <a:ea typeface="+mn-ea"/>
                <a:cs typeface="+mn-cs"/>
              </a:rPr>
              <a:t>bifidobacterias</a:t>
            </a:r>
            <a:r>
              <a:rPr lang="en-US" sz="1200" kern="1200" dirty="0">
                <a:solidFill>
                  <a:schemeClr val="tx1"/>
                </a:solidFill>
                <a:effectLst/>
                <a:latin typeface="+mn-lt"/>
                <a:ea typeface="+mn-ea"/>
                <a:cs typeface="+mn-cs"/>
              </a:rPr>
              <a:t> son un </a:t>
            </a:r>
            <a:r>
              <a:rPr lang="en-US" sz="1200" kern="1200" dirty="0" err="1">
                <a:solidFill>
                  <a:schemeClr val="tx1"/>
                </a:solidFill>
                <a:effectLst/>
                <a:latin typeface="+mn-lt"/>
                <a:ea typeface="+mn-ea"/>
                <a:cs typeface="+mn-cs"/>
              </a:rPr>
              <a:t>tipo</a:t>
            </a:r>
            <a:r>
              <a:rPr lang="en-US" sz="1200" kern="1200" dirty="0">
                <a:solidFill>
                  <a:schemeClr val="tx1"/>
                </a:solidFill>
                <a:effectLst/>
                <a:latin typeface="+mn-lt"/>
                <a:ea typeface="+mn-ea"/>
                <a:cs typeface="+mn-cs"/>
              </a:rPr>
              <a:t> de bacteria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simbióticamente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intestino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humano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utilizado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tratar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diversas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afecciones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estreñimiento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diarrea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síndrome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intestino</a:t>
            </a:r>
            <a:r>
              <a:rPr lang="en-US" sz="1200" kern="1200" dirty="0">
                <a:solidFill>
                  <a:schemeClr val="tx1"/>
                </a:solidFill>
                <a:effectLst/>
                <a:latin typeface="+mn-lt"/>
                <a:ea typeface="+mn-ea"/>
                <a:cs typeface="+mn-cs"/>
              </a:rPr>
              <a:t> irritable e </a:t>
            </a:r>
            <a:r>
              <a:rPr lang="en-US" sz="1200" kern="1200" dirty="0" err="1">
                <a:solidFill>
                  <a:schemeClr val="tx1"/>
                </a:solidFill>
                <a:effectLst/>
                <a:latin typeface="+mn-lt"/>
                <a:ea typeface="+mn-ea"/>
                <a:cs typeface="+mn-cs"/>
              </a:rPr>
              <a:t>incluso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resfriado</a:t>
            </a:r>
            <a:r>
              <a:rPr lang="en-US" sz="1200" kern="1200" dirty="0">
                <a:solidFill>
                  <a:schemeClr val="tx1"/>
                </a:solidFill>
                <a:effectLst/>
                <a:latin typeface="+mn-lt"/>
                <a:ea typeface="+mn-ea"/>
                <a:cs typeface="+mn-cs"/>
              </a:rPr>
              <a:t> y la gripe.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respaldados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investigaciones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científicas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no. [ 3 ] B. breve es un </a:t>
            </a:r>
            <a:r>
              <a:rPr lang="en-US" sz="1200" kern="1200" dirty="0" err="1">
                <a:solidFill>
                  <a:schemeClr val="tx1"/>
                </a:solidFill>
                <a:effectLst/>
                <a:latin typeface="+mn-lt"/>
                <a:ea typeface="+mn-ea"/>
                <a:cs typeface="+mn-cs"/>
              </a:rPr>
              <a:t>organismo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grampositivo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anaeróbico</a:t>
            </a:r>
            <a:r>
              <a:rPr lang="en-US" sz="1200" kern="1200" dirty="0">
                <a:solidFill>
                  <a:schemeClr val="tx1"/>
                </a:solidFill>
                <a:effectLst/>
                <a:latin typeface="+mn-lt"/>
                <a:ea typeface="+mn-ea"/>
                <a:cs typeface="+mn-cs"/>
              </a:rPr>
              <a:t>, con forma de </a:t>
            </a:r>
            <a:r>
              <a:rPr lang="en-US" sz="1200" kern="1200" dirty="0" err="1">
                <a:solidFill>
                  <a:schemeClr val="tx1"/>
                </a:solidFill>
                <a:effectLst/>
                <a:latin typeface="+mn-lt"/>
                <a:ea typeface="+mn-ea"/>
                <a:cs typeface="+mn-cs"/>
              </a:rPr>
              <a:t>bastón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inmóvil</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forma </a:t>
            </a:r>
            <a:r>
              <a:rPr lang="en-US" sz="1200" kern="1200" dirty="0" err="1">
                <a:solidFill>
                  <a:schemeClr val="tx1"/>
                </a:solidFill>
                <a:effectLst/>
                <a:latin typeface="+mn-lt"/>
                <a:ea typeface="+mn-ea"/>
                <a:cs typeface="+mn-cs"/>
              </a:rPr>
              <a:t>ramas</a:t>
            </a:r>
            <a:r>
              <a:rPr lang="en-US" sz="1200" kern="1200" dirty="0">
                <a:solidFill>
                  <a:schemeClr val="tx1"/>
                </a:solidFill>
                <a:effectLst/>
                <a:latin typeface="+mn-lt"/>
                <a:ea typeface="+mn-ea"/>
                <a:cs typeface="+mn-cs"/>
              </a:rPr>
              <a:t> con sus </a:t>
            </a:r>
            <a:r>
              <a:rPr lang="en-US" sz="1200" kern="1200" dirty="0" err="1">
                <a:solidFill>
                  <a:schemeClr val="tx1"/>
                </a:solidFill>
                <a:effectLst/>
                <a:latin typeface="+mn-lt"/>
                <a:ea typeface="+mn-ea"/>
                <a:cs typeface="+mn-cs"/>
              </a:rPr>
              <a:t>vecinos</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La B. breve</a:t>
            </a:r>
            <a:r>
              <a:rPr lang="es-MX" sz="1200" kern="1200" dirty="0">
                <a:solidFill>
                  <a:schemeClr val="tx1"/>
                </a:solidFill>
                <a:effectLst/>
                <a:latin typeface="+mn-lt"/>
                <a:ea typeface="+mn-ea"/>
                <a:cs typeface="+mn-cs"/>
              </a:rPr>
              <a:t> se ha investigado y vinculado a diversas afecciones. La administración </a:t>
            </a:r>
            <a:r>
              <a:rPr lang="es-MX" sz="1200" i="1" kern="1200" dirty="0">
                <a:solidFill>
                  <a:schemeClr val="tx1"/>
                </a:solidFill>
                <a:effectLst/>
                <a:latin typeface="+mn-lt"/>
                <a:ea typeface="+mn-ea"/>
                <a:cs typeface="+mn-cs"/>
              </a:rPr>
              <a:t>de Bifidobacterium breve</a:t>
            </a:r>
            <a:r>
              <a:rPr lang="es-MX" sz="1200" kern="1200" dirty="0">
                <a:solidFill>
                  <a:schemeClr val="tx1"/>
                </a:solidFill>
                <a:effectLst/>
                <a:latin typeface="+mn-lt"/>
                <a:ea typeface="+mn-ea"/>
                <a:cs typeface="+mn-cs"/>
              </a:rPr>
              <a:t> en combinación con prebióticos u otros probióticos y la terapia estándar ha demostrado cierto efecto beneficioso. </a:t>
            </a:r>
            <a:r>
              <a:rPr lang="es-MX" sz="1200" u="sng" kern="1200" baseline="30000" dirty="0">
                <a:solidFill>
                  <a:schemeClr val="tx1"/>
                </a:solidFill>
                <a:effectLst/>
                <a:latin typeface="+mn-lt"/>
                <a:ea typeface="+mn-ea"/>
                <a:cs typeface="+mn-cs"/>
                <a:hlinkClick r:id="rId40"/>
              </a:rPr>
              <a:t>[ 5 ]</a:t>
            </a:r>
            <a:r>
              <a:rPr lang="es-MX" sz="1200" kern="1200" dirty="0">
                <a:solidFill>
                  <a:schemeClr val="tx1"/>
                </a:solidFill>
                <a:effectLst/>
                <a:latin typeface="+mn-lt"/>
                <a:ea typeface="+mn-ea"/>
                <a:cs typeface="+mn-cs"/>
              </a:rPr>
              <a:t> </a:t>
            </a:r>
            <a:r>
              <a:rPr lang="es-MX" sz="1200" i="1" kern="1200" dirty="0">
                <a:solidFill>
                  <a:schemeClr val="tx1"/>
                </a:solidFill>
                <a:effectLst/>
                <a:latin typeface="+mn-lt"/>
                <a:ea typeface="+mn-ea"/>
                <a:cs typeface="+mn-cs"/>
              </a:rPr>
              <a:t>La B. breve</a:t>
            </a:r>
            <a:r>
              <a:rPr lang="es-MX" sz="1200" kern="1200" dirty="0">
                <a:solidFill>
                  <a:schemeClr val="tx1"/>
                </a:solidFill>
                <a:effectLst/>
                <a:latin typeface="+mn-lt"/>
                <a:ea typeface="+mn-ea"/>
                <a:cs typeface="+mn-cs"/>
              </a:rPr>
              <a:t> es un componente del tratamiento nutricional terapéutico de </a:t>
            </a:r>
            <a:r>
              <a:rPr lang="es-MX" sz="1200" u="sng" kern="1200" dirty="0">
                <a:solidFill>
                  <a:schemeClr val="tx1"/>
                </a:solidFill>
                <a:effectLst/>
                <a:latin typeface="+mn-lt"/>
                <a:ea typeface="+mn-ea"/>
                <a:cs typeface="+mn-cs"/>
                <a:hlinkClick r:id="rId41" tooltip="VSL(3)"/>
              </a:rPr>
              <a:t>la EII</a:t>
            </a:r>
            <a:r>
              <a:rPr lang="es-MX" sz="1200" kern="1200" dirty="0">
                <a:solidFill>
                  <a:schemeClr val="tx1"/>
                </a:solidFill>
                <a:effectLst/>
                <a:latin typeface="+mn-lt"/>
                <a:ea typeface="+mn-ea"/>
                <a:cs typeface="+mn-cs"/>
              </a:rPr>
              <a:t> . Esta formulación patentada y estandarizada de bacterias vivas se utiliza para tratar </a:t>
            </a:r>
            <a:r>
              <a:rPr lang="es-MX" sz="1200" u="sng" kern="1200" dirty="0">
                <a:solidFill>
                  <a:schemeClr val="tx1"/>
                </a:solidFill>
                <a:effectLst/>
                <a:latin typeface="+mn-lt"/>
                <a:ea typeface="+mn-ea"/>
                <a:cs typeface="+mn-cs"/>
                <a:hlinkClick r:id="rId42" tooltip="Colitis ulcerosa"/>
              </a:rPr>
              <a:t>la colitis ulcerosa</a:t>
            </a:r>
            <a:r>
              <a:rPr lang="es-MX" sz="1200" kern="1200" dirty="0">
                <a:solidFill>
                  <a:schemeClr val="tx1"/>
                </a:solidFill>
                <a:effectLst/>
                <a:latin typeface="+mn-lt"/>
                <a:ea typeface="+mn-ea"/>
                <a:cs typeface="+mn-cs"/>
              </a:rPr>
              <a:t> y puede requerir receta médica. </a:t>
            </a:r>
            <a:r>
              <a:rPr lang="es-MX" sz="1200" u="sng" kern="1200" baseline="30000" dirty="0">
                <a:solidFill>
                  <a:schemeClr val="tx1"/>
                </a:solidFill>
                <a:effectLst/>
                <a:latin typeface="+mn-lt"/>
                <a:ea typeface="+mn-ea"/>
                <a:cs typeface="+mn-cs"/>
                <a:hlinkClick r:id="rId40"/>
              </a:rPr>
              <a:t>[ 5 ] </a:t>
            </a:r>
            <a:r>
              <a:rPr lang="es-MX" sz="1200" u="sng" kern="1200" baseline="30000" dirty="0">
                <a:solidFill>
                  <a:schemeClr val="tx1"/>
                </a:solidFill>
                <a:effectLst/>
                <a:latin typeface="+mn-lt"/>
                <a:ea typeface="+mn-ea"/>
                <a:cs typeface="+mn-cs"/>
                <a:hlinkClick r:id="rId43"/>
              </a:rPr>
              <a:t>[ 6 ]</a:t>
            </a:r>
            <a:r>
              <a:rPr lang="es-MX" sz="1200" kern="1200" dirty="0">
                <a:solidFill>
                  <a:schemeClr val="tx1"/>
                </a:solidFill>
                <a:effectLst/>
                <a:latin typeface="+mn-lt"/>
                <a:ea typeface="+mn-ea"/>
                <a:cs typeface="+mn-cs"/>
              </a:rPr>
              <a:t> La combinación de </a:t>
            </a:r>
            <a:r>
              <a:rPr lang="es-MX" sz="1200" i="1" kern="1200" dirty="0">
                <a:solidFill>
                  <a:schemeClr val="tx1"/>
                </a:solidFill>
                <a:effectLst/>
                <a:latin typeface="+mn-lt"/>
                <a:ea typeface="+mn-ea"/>
                <a:cs typeface="+mn-cs"/>
              </a:rPr>
              <a:t>Bifidobacteria</a:t>
            </a:r>
            <a:r>
              <a:rPr lang="es-MX" sz="1200" kern="1200" dirty="0">
                <a:solidFill>
                  <a:schemeClr val="tx1"/>
                </a:solidFill>
                <a:effectLst/>
                <a:latin typeface="+mn-lt"/>
                <a:ea typeface="+mn-ea"/>
                <a:cs typeface="+mn-cs"/>
              </a:rPr>
              <a:t> con </a:t>
            </a:r>
            <a:r>
              <a:rPr lang="es-MX" sz="1200" i="1" kern="1200" dirty="0">
                <a:solidFill>
                  <a:schemeClr val="tx1"/>
                </a:solidFill>
                <a:effectLst/>
                <a:latin typeface="+mn-lt"/>
                <a:ea typeface="+mn-ea"/>
                <a:cs typeface="+mn-cs"/>
              </a:rPr>
              <a:t>Lactobacillus</a:t>
            </a:r>
            <a:r>
              <a:rPr lang="es-MX" sz="1200" kern="1200" dirty="0">
                <a:solidFill>
                  <a:schemeClr val="tx1"/>
                </a:solidFill>
                <a:effectLst/>
                <a:latin typeface="+mn-lt"/>
                <a:ea typeface="+mn-ea"/>
                <a:cs typeface="+mn-cs"/>
              </a:rPr>
              <a:t> en la terapia habitual </a:t>
            </a:r>
            <a:r>
              <a:rPr lang="es-MX" sz="1200" i="1" kern="1200" dirty="0">
                <a:solidFill>
                  <a:schemeClr val="tx1"/>
                </a:solidFill>
                <a:effectLst/>
                <a:latin typeface="+mn-lt"/>
                <a:ea typeface="+mn-ea"/>
                <a:cs typeface="+mn-cs"/>
              </a:rPr>
              <a:t>contra Helicobacter pylori</a:t>
            </a:r>
            <a:r>
              <a:rPr lang="es-MX" sz="1200" kern="1200" dirty="0">
                <a:solidFill>
                  <a:schemeClr val="tx1"/>
                </a:solidFill>
                <a:effectLst/>
                <a:latin typeface="+mn-lt"/>
                <a:ea typeface="+mn-ea"/>
                <a:cs typeface="+mn-cs"/>
              </a:rPr>
              <a:t> duplica la eficacia del tratamiento y reduce los efectos secundarios. </a:t>
            </a:r>
            <a:r>
              <a:rPr lang="es-MX" sz="1200" i="1" kern="1200" dirty="0">
                <a:solidFill>
                  <a:schemeClr val="tx1"/>
                </a:solidFill>
                <a:effectLst/>
                <a:latin typeface="+mn-lt"/>
                <a:ea typeface="+mn-ea"/>
                <a:cs typeface="+mn-cs"/>
              </a:rPr>
              <a:t>Las Bifidobacterias</a:t>
            </a:r>
            <a:r>
              <a:rPr lang="es-MX" sz="1200" kern="1200" dirty="0">
                <a:solidFill>
                  <a:schemeClr val="tx1"/>
                </a:solidFill>
                <a:effectLst/>
                <a:latin typeface="+mn-lt"/>
                <a:ea typeface="+mn-ea"/>
                <a:cs typeface="+mn-cs"/>
              </a:rPr>
              <a:t> también pueden utilizarse para tratar el SII, reduciendo el dolor, la hinchazón y el estreñimiento.</a:t>
            </a:r>
          </a:p>
          <a:p>
            <a:r>
              <a:rPr lang="es-MX" sz="1200" kern="1200" dirty="0">
                <a:solidFill>
                  <a:schemeClr val="tx1"/>
                </a:solidFill>
                <a:effectLst/>
                <a:latin typeface="+mn-lt"/>
                <a:ea typeface="+mn-ea"/>
                <a:cs typeface="+mn-cs"/>
              </a:rPr>
              <a:t>Gram positivas anaerobias, puede estar en microbiota oral y leche materna ademas de microbiota intestinal; por supuesto que es normal, y los niños tiene hasta un 95% de bifidobacterias.</a:t>
            </a:r>
          </a:p>
          <a:p>
            <a:r>
              <a:rPr lang="en-US" sz="1200" b="1" kern="1200" dirty="0">
                <a:solidFill>
                  <a:schemeClr val="tx1"/>
                </a:solidFill>
                <a:effectLst/>
                <a:latin typeface="+mn-lt"/>
                <a:ea typeface="+mn-ea"/>
                <a:cs typeface="+mn-cs"/>
              </a:rPr>
              <a:t>Bifidobacterium lactis: </a:t>
            </a:r>
            <a:endParaRPr lang="es-MX"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Bifidobacterium animalis</a:t>
            </a:r>
            <a:r>
              <a:rPr lang="es-MX" sz="1200" kern="1200" dirty="0">
                <a:solidFill>
                  <a:schemeClr val="tx1"/>
                </a:solidFill>
                <a:effectLst/>
                <a:latin typeface="+mn-lt"/>
                <a:ea typeface="+mn-ea"/>
                <a:cs typeface="+mn-cs"/>
              </a:rPr>
              <a:t> y </a:t>
            </a:r>
            <a:r>
              <a:rPr lang="es-MX" sz="1200" b="1" i="1" kern="1200" dirty="0">
                <a:solidFill>
                  <a:schemeClr val="tx1"/>
                </a:solidFill>
                <a:effectLst/>
                <a:latin typeface="+mn-lt"/>
                <a:ea typeface="+mn-ea"/>
                <a:cs typeface="+mn-cs"/>
              </a:rPr>
              <a:t>Bifidobacterium lactis</a:t>
            </a:r>
            <a:r>
              <a:rPr lang="es-MX" sz="1200" kern="1200" dirty="0">
                <a:solidFill>
                  <a:schemeClr val="tx1"/>
                </a:solidFill>
                <a:effectLst/>
                <a:latin typeface="+mn-lt"/>
                <a:ea typeface="+mn-ea"/>
                <a:cs typeface="+mn-cs"/>
              </a:rPr>
              <a:t> se describieron previamente como dos especies distintas. Actualmente, ambas se consideran </a:t>
            </a:r>
            <a:r>
              <a:rPr lang="es-MX" sz="1200" i="1" kern="1200" dirty="0">
                <a:solidFill>
                  <a:schemeClr val="tx1"/>
                </a:solidFill>
                <a:effectLst/>
                <a:latin typeface="+mn-lt"/>
                <a:ea typeface="+mn-ea"/>
                <a:cs typeface="+mn-cs"/>
              </a:rPr>
              <a:t>B. animalis</a:t>
            </a:r>
            <a:r>
              <a:rPr lang="es-MX" sz="1200" kern="1200" dirty="0">
                <a:solidFill>
                  <a:schemeClr val="tx1"/>
                </a:solidFill>
                <a:effectLst/>
                <a:latin typeface="+mn-lt"/>
                <a:ea typeface="+mn-ea"/>
                <a:cs typeface="+mn-cs"/>
              </a:rPr>
              <a:t> con las subespecies </a:t>
            </a:r>
            <a:r>
              <a:rPr lang="es-MX" sz="1200" i="1" kern="1200" dirty="0">
                <a:solidFill>
                  <a:schemeClr val="tx1"/>
                </a:solidFill>
                <a:effectLst/>
                <a:latin typeface="+mn-lt"/>
                <a:ea typeface="+mn-ea"/>
                <a:cs typeface="+mn-cs"/>
              </a:rPr>
              <a:t>Bifidobacterium animalis</a:t>
            </a:r>
            <a:r>
              <a:rPr lang="es-MX" sz="1200" kern="1200" dirty="0">
                <a:solidFill>
                  <a:schemeClr val="tx1"/>
                </a:solidFill>
                <a:effectLst/>
                <a:latin typeface="+mn-lt"/>
                <a:ea typeface="+mn-ea"/>
                <a:cs typeface="+mn-cs"/>
              </a:rPr>
              <a:t> subsp. </a:t>
            </a:r>
            <a:r>
              <a:rPr lang="es-MX" sz="1200" i="1" kern="1200" dirty="0">
                <a:solidFill>
                  <a:schemeClr val="tx1"/>
                </a:solidFill>
                <a:effectLst/>
                <a:latin typeface="+mn-lt"/>
                <a:ea typeface="+mn-ea"/>
                <a:cs typeface="+mn-cs"/>
              </a:rPr>
              <a:t>animalis</a:t>
            </a:r>
            <a:r>
              <a:rPr lang="es-MX" sz="1200" kern="1200" dirty="0">
                <a:solidFill>
                  <a:schemeClr val="tx1"/>
                </a:solidFill>
                <a:effectLst/>
                <a:latin typeface="+mn-lt"/>
                <a:ea typeface="+mn-ea"/>
                <a:cs typeface="+mn-cs"/>
              </a:rPr>
              <a:t> y </a:t>
            </a:r>
            <a:r>
              <a:rPr lang="es-MX" sz="1200" i="1" kern="1200" dirty="0">
                <a:solidFill>
                  <a:schemeClr val="tx1"/>
                </a:solidFill>
                <a:effectLst/>
                <a:latin typeface="+mn-lt"/>
                <a:ea typeface="+mn-ea"/>
                <a:cs typeface="+mn-cs"/>
              </a:rPr>
              <a:t>Bifidobacterium animalis</a:t>
            </a:r>
            <a:r>
              <a:rPr lang="es-MX" sz="1200" kern="1200" dirty="0">
                <a:solidFill>
                  <a:schemeClr val="tx1"/>
                </a:solidFill>
                <a:effectLst/>
                <a:latin typeface="+mn-lt"/>
                <a:ea typeface="+mn-ea"/>
                <a:cs typeface="+mn-cs"/>
              </a:rPr>
              <a:t> subsp. </a:t>
            </a:r>
            <a:r>
              <a:rPr lang="es-MX" sz="1200" i="1" kern="1200" dirty="0">
                <a:solidFill>
                  <a:schemeClr val="tx1"/>
                </a:solidFill>
                <a:effectLst/>
                <a:latin typeface="+mn-lt"/>
                <a:ea typeface="+mn-ea"/>
                <a:cs typeface="+mn-cs"/>
              </a:rPr>
              <a:t>lactis</a:t>
            </a:r>
            <a:r>
              <a:rPr lang="es-MX" sz="1200" kern="1200" dirty="0">
                <a:solidFill>
                  <a:schemeClr val="tx1"/>
                </a:solidFill>
                <a:effectLst/>
                <a:latin typeface="+mn-lt"/>
                <a:ea typeface="+mn-ea"/>
                <a:cs typeface="+mn-cs"/>
              </a:rPr>
              <a:t> . </a:t>
            </a:r>
            <a:r>
              <a:rPr lang="es-MX" sz="1200" u="sng" kern="1200" baseline="30000" dirty="0">
                <a:solidFill>
                  <a:schemeClr val="tx1"/>
                </a:solidFill>
                <a:effectLst/>
                <a:latin typeface="+mn-lt"/>
                <a:ea typeface="+mn-ea"/>
                <a:cs typeface="+mn-cs"/>
                <a:hlinkClick r:id="rId44"/>
              </a:rPr>
              <a:t>[ 1 ] </a:t>
            </a:r>
            <a:r>
              <a:rPr lang="es-MX" sz="1200" u="sng" kern="1200" baseline="30000" dirty="0">
                <a:solidFill>
                  <a:schemeClr val="tx1"/>
                </a:solidFill>
                <a:effectLst/>
                <a:latin typeface="+mn-lt"/>
                <a:ea typeface="+mn-ea"/>
                <a:cs typeface="+mn-cs"/>
                <a:hlinkClick r:id="rId45"/>
              </a:rPr>
              <a:t>[ 2 ] </a:t>
            </a:r>
            <a:r>
              <a:rPr lang="es-MX" sz="1200" u="sng" kern="1200" baseline="30000" dirty="0">
                <a:solidFill>
                  <a:schemeClr val="tx1"/>
                </a:solidFill>
                <a:effectLst/>
                <a:latin typeface="+mn-lt"/>
                <a:ea typeface="+mn-ea"/>
                <a:cs typeface="+mn-cs"/>
                <a:hlinkClick r:id="rId46"/>
              </a:rPr>
              <a:t>[ 3 ]</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Los antiguos nombres </a:t>
            </a:r>
            <a:r>
              <a:rPr lang="es-MX" sz="1200" i="1" kern="1200" dirty="0">
                <a:solidFill>
                  <a:schemeClr val="tx1"/>
                </a:solidFill>
                <a:effectLst/>
                <a:latin typeface="+mn-lt"/>
                <a:ea typeface="+mn-ea"/>
                <a:cs typeface="+mn-cs"/>
              </a:rPr>
              <a:t>B. animalis</a:t>
            </a:r>
            <a:r>
              <a:rPr lang="es-MX" sz="1200" kern="1200" dirty="0">
                <a:solidFill>
                  <a:schemeClr val="tx1"/>
                </a:solidFill>
                <a:effectLst/>
                <a:latin typeface="+mn-lt"/>
                <a:ea typeface="+mn-ea"/>
                <a:cs typeface="+mn-cs"/>
              </a:rPr>
              <a:t> y </a:t>
            </a:r>
            <a:r>
              <a:rPr lang="es-MX" sz="1200" i="1" kern="1200" dirty="0">
                <a:solidFill>
                  <a:schemeClr val="tx1"/>
                </a:solidFill>
                <a:effectLst/>
                <a:latin typeface="+mn-lt"/>
                <a:ea typeface="+mn-ea"/>
                <a:cs typeface="+mn-cs"/>
              </a:rPr>
              <a:t>B. lactis</a:t>
            </a:r>
            <a:r>
              <a:rPr lang="es-MX" sz="1200" kern="1200" dirty="0">
                <a:solidFill>
                  <a:schemeClr val="tx1"/>
                </a:solidFill>
                <a:effectLst/>
                <a:latin typeface="+mn-lt"/>
                <a:ea typeface="+mn-ea"/>
                <a:cs typeface="+mn-cs"/>
              </a:rPr>
              <a:t> aún se utilizan en las etiquetas de los productos, ya que esta especie se utiliza frecuentemente como </a:t>
            </a:r>
            <a:r>
              <a:rPr lang="es-MX" sz="1200" u="sng" kern="1200" dirty="0">
                <a:solidFill>
                  <a:schemeClr val="tx1"/>
                </a:solidFill>
                <a:effectLst/>
                <a:latin typeface="+mn-lt"/>
                <a:ea typeface="+mn-ea"/>
                <a:cs typeface="+mn-cs"/>
                <a:hlinkClick r:id="rId47" tooltip="Probiótico"/>
              </a:rPr>
              <a:t>probiótico</a:t>
            </a:r>
            <a:r>
              <a:rPr lang="es-MX" sz="1200" kern="1200" dirty="0">
                <a:solidFill>
                  <a:schemeClr val="tx1"/>
                </a:solidFill>
                <a:effectLst/>
                <a:latin typeface="+mn-lt"/>
                <a:ea typeface="+mn-ea"/>
                <a:cs typeface="+mn-cs"/>
              </a:rPr>
              <a:t> . En la mayoría de los casos, no está claro qué subespecie se utiliza en el product</a:t>
            </a:r>
          </a:p>
          <a:p>
            <a:r>
              <a:rPr lang="en-US" sz="1200" kern="1200" dirty="0">
                <a:solidFill>
                  <a:schemeClr val="tx1"/>
                </a:solidFill>
                <a:effectLst/>
                <a:latin typeface="+mn-lt"/>
                <a:ea typeface="+mn-ea"/>
                <a:cs typeface="+mn-cs"/>
              </a:rPr>
              <a:t>Bifidobacterium </a:t>
            </a:r>
            <a:r>
              <a:rPr lang="en-US" sz="1200" kern="1200" dirty="0" err="1">
                <a:solidFill>
                  <a:schemeClr val="tx1"/>
                </a:solidFill>
                <a:effectLst/>
                <a:latin typeface="+mn-lt"/>
                <a:ea typeface="+mn-ea"/>
                <a:cs typeface="+mn-cs"/>
              </a:rPr>
              <a:t>animalis</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bacteria </a:t>
            </a:r>
            <a:r>
              <a:rPr lang="en-US" sz="1200" kern="1200" dirty="0" err="1">
                <a:solidFill>
                  <a:schemeClr val="tx1"/>
                </a:solidFill>
                <a:effectLst/>
                <a:latin typeface="+mn-lt"/>
                <a:ea typeface="+mn-ea"/>
                <a:cs typeface="+mn-cs"/>
              </a:rPr>
              <a:t>grampositiva</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anaeróbica</a:t>
            </a:r>
            <a:r>
              <a:rPr lang="en-US" sz="1200" kern="1200" dirty="0">
                <a:solidFill>
                  <a:schemeClr val="tx1"/>
                </a:solidFill>
                <a:effectLst/>
                <a:latin typeface="+mn-lt"/>
                <a:ea typeface="+mn-ea"/>
                <a:cs typeface="+mn-cs"/>
              </a:rPr>
              <a:t> y con forma de </a:t>
            </a:r>
            <a:r>
              <a:rPr lang="en-US" sz="1200" kern="1200" dirty="0" err="1">
                <a:solidFill>
                  <a:schemeClr val="tx1"/>
                </a:solidFill>
                <a:effectLst/>
                <a:latin typeface="+mn-lt"/>
                <a:ea typeface="+mn-ea"/>
                <a:cs typeface="+mn-cs"/>
              </a:rPr>
              <a:t>bastón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género</a:t>
            </a:r>
            <a:r>
              <a:rPr lang="en-US" sz="1200" kern="1200" dirty="0">
                <a:solidFill>
                  <a:schemeClr val="tx1"/>
                </a:solidFill>
                <a:effectLst/>
                <a:latin typeface="+mn-lt"/>
                <a:ea typeface="+mn-ea"/>
                <a:cs typeface="+mn-cs"/>
              </a:rPr>
              <a:t> Bifidobacterium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encontrar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intestino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grueso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mayoría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mamíferos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incluido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humano</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animalis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alimenticios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suplementos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dietéticos</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probiótico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encuentra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principalmente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lácteos</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Bifidobacterium longum:</a:t>
            </a:r>
            <a:endParaRPr lang="es-MX"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Bifidobacterium longum</a:t>
            </a:r>
            <a:r>
              <a:rPr lang="es-MX" sz="1200" kern="1200" dirty="0">
                <a:solidFill>
                  <a:schemeClr val="tx1"/>
                </a:solidFill>
                <a:effectLst/>
                <a:latin typeface="+mn-lt"/>
                <a:ea typeface="+mn-ea"/>
                <a:cs typeface="+mn-cs"/>
              </a:rPr>
              <a:t> es una</a:t>
            </a:r>
            <a:r>
              <a:rPr lang="es-MX" sz="1200" u="sng" kern="1200" dirty="0">
                <a:solidFill>
                  <a:schemeClr val="tx1"/>
                </a:solidFill>
                <a:effectLst/>
                <a:latin typeface="+mn-lt"/>
                <a:ea typeface="+mn-ea"/>
                <a:cs typeface="+mn-cs"/>
                <a:hlinkClick r:id="rId48" tooltip="Gram-positivo"/>
              </a:rPr>
              <a:t> bacteria Gram-positiva</a:t>
            </a:r>
            <a:r>
              <a:rPr lang="es-MX" sz="1200" kern="1200" dirty="0">
                <a:solidFill>
                  <a:schemeClr val="tx1"/>
                </a:solidFill>
                <a:effectLst/>
                <a:latin typeface="+mn-lt"/>
                <a:ea typeface="+mn-ea"/>
                <a:cs typeface="+mn-cs"/>
              </a:rPr>
              <a:t> ,</a:t>
            </a:r>
            <a:r>
              <a:rPr lang="es-MX" sz="1200" u="sng" kern="1200" dirty="0">
                <a:solidFill>
                  <a:schemeClr val="tx1"/>
                </a:solidFill>
                <a:effectLst/>
                <a:latin typeface="+mn-lt"/>
                <a:ea typeface="+mn-ea"/>
                <a:cs typeface="+mn-cs"/>
                <a:hlinkClick r:id="rId49" tooltip="Catalasa"/>
              </a:rPr>
              <a:t> catalasa</a:t>
            </a:r>
            <a:r>
              <a:rPr lang="es-MX" sz="1200" kern="1200" dirty="0">
                <a:solidFill>
                  <a:schemeClr val="tx1"/>
                </a:solidFill>
                <a:effectLst/>
                <a:latin typeface="+mn-lt"/>
                <a:ea typeface="+mn-ea"/>
                <a:cs typeface="+mn-cs"/>
              </a:rPr>
              <a:t> -negativa, con forma de bastón presente en el tracto gastrointestinal humano y una de las 32 especies que pertenecen al género</a:t>
            </a:r>
            <a:r>
              <a:rPr lang="es-MX" sz="1200" i="1" u="sng" kern="1200" dirty="0">
                <a:solidFill>
                  <a:schemeClr val="tx1"/>
                </a:solidFill>
                <a:effectLst/>
                <a:latin typeface="+mn-lt"/>
                <a:ea typeface="+mn-ea"/>
                <a:cs typeface="+mn-cs"/>
                <a:hlinkClick r:id="rId39" tooltip="Bifidobacteria"/>
              </a:rPr>
              <a:t> Bifidobacterium</a:t>
            </a:r>
            <a:r>
              <a:rPr lang="es-MX" sz="1200" kern="1200" dirty="0">
                <a:solidFill>
                  <a:schemeClr val="tx1"/>
                </a:solidFill>
                <a:effectLst/>
                <a:latin typeface="+mn-lt"/>
                <a:ea typeface="+mn-ea"/>
                <a:cs typeface="+mn-cs"/>
              </a:rPr>
              <a:t> .</a:t>
            </a:r>
            <a:r>
              <a:rPr lang="es-MX" sz="1200" u="sng" kern="1200" baseline="30000" dirty="0">
                <a:solidFill>
                  <a:schemeClr val="tx1"/>
                </a:solidFill>
                <a:effectLst/>
                <a:latin typeface="+mn-lt"/>
                <a:ea typeface="+mn-ea"/>
                <a:cs typeface="+mn-cs"/>
                <a:hlinkClick r:id="rId50"/>
              </a:rPr>
              <a:t> [ 2 ] </a:t>
            </a:r>
            <a:r>
              <a:rPr lang="es-MX" sz="1200" u="sng" kern="1200" baseline="30000" dirty="0">
                <a:solidFill>
                  <a:schemeClr val="tx1"/>
                </a:solidFill>
                <a:effectLst/>
                <a:latin typeface="+mn-lt"/>
                <a:ea typeface="+mn-ea"/>
                <a:cs typeface="+mn-cs"/>
                <a:hlinkClick r:id="rId51"/>
              </a:rPr>
              <a:t>[ 3 ]</a:t>
            </a:r>
            <a:r>
              <a:rPr lang="es-MX" sz="1200" kern="1200" dirty="0">
                <a:solidFill>
                  <a:schemeClr val="tx1"/>
                </a:solidFill>
                <a:effectLst/>
                <a:latin typeface="+mn-lt"/>
                <a:ea typeface="+mn-ea"/>
                <a:cs typeface="+mn-cs"/>
              </a:rPr>
              <a:t> Es un</a:t>
            </a:r>
            <a:r>
              <a:rPr lang="es-MX" sz="1200" u="sng" kern="1200" dirty="0">
                <a:solidFill>
                  <a:schemeClr val="tx1"/>
                </a:solidFill>
                <a:effectLst/>
                <a:latin typeface="+mn-lt"/>
                <a:ea typeface="+mn-ea"/>
                <a:cs typeface="+mn-cs"/>
                <a:hlinkClick r:id="rId52" tooltip="Anaerobio"/>
              </a:rPr>
              <a:t> anaerobio</a:t>
            </a:r>
            <a:r>
              <a:rPr lang="es-MX" sz="1200" kern="1200" dirty="0">
                <a:solidFill>
                  <a:schemeClr val="tx1"/>
                </a:solidFill>
                <a:effectLst/>
                <a:latin typeface="+mn-lt"/>
                <a:ea typeface="+mn-ea"/>
                <a:cs typeface="+mn-cs"/>
              </a:rPr>
              <a:t> microaerotolerante y se considera uno de los primeros colonizadores del tracto gastrointestinal de los bebés.</a:t>
            </a:r>
            <a:r>
              <a:rPr lang="es-MX" sz="1200" u="sng" kern="1200" baseline="30000" dirty="0">
                <a:solidFill>
                  <a:schemeClr val="tx1"/>
                </a:solidFill>
                <a:effectLst/>
                <a:latin typeface="+mn-lt"/>
                <a:ea typeface="+mn-ea"/>
                <a:cs typeface="+mn-cs"/>
                <a:hlinkClick r:id="rId50"/>
              </a:rPr>
              <a:t> [ 2 ]</a:t>
            </a:r>
            <a:r>
              <a:rPr lang="es-MX" sz="1200" kern="1200" dirty="0">
                <a:solidFill>
                  <a:schemeClr val="tx1"/>
                </a:solidFill>
                <a:effectLst/>
                <a:latin typeface="+mn-lt"/>
                <a:ea typeface="+mn-ea"/>
                <a:cs typeface="+mn-cs"/>
              </a:rPr>
              <a:t> Cuando se cultiva en un medio anaeróbico general,</a:t>
            </a:r>
            <a:r>
              <a:rPr lang="es-MX" sz="1200" i="1" kern="1200" dirty="0">
                <a:solidFill>
                  <a:schemeClr val="tx1"/>
                </a:solidFill>
                <a:effectLst/>
                <a:latin typeface="+mn-lt"/>
                <a:ea typeface="+mn-ea"/>
                <a:cs typeface="+mn-cs"/>
              </a:rPr>
              <a:t> B. longum</a:t>
            </a:r>
            <a:r>
              <a:rPr lang="es-MX" sz="1200" kern="1200" dirty="0">
                <a:solidFill>
                  <a:schemeClr val="tx1"/>
                </a:solidFill>
                <a:effectLst/>
                <a:latin typeface="+mn-lt"/>
                <a:ea typeface="+mn-ea"/>
                <a:cs typeface="+mn-cs"/>
              </a:rPr>
              <a:t> forma colonias blancas y brillantes con una forma convexa.</a:t>
            </a:r>
            <a:r>
              <a:rPr lang="es-MX" sz="1200" u="sng" kern="1200" baseline="30000" dirty="0">
                <a:solidFill>
                  <a:schemeClr val="tx1"/>
                </a:solidFill>
                <a:effectLst/>
                <a:latin typeface="+mn-lt"/>
                <a:ea typeface="+mn-ea"/>
                <a:cs typeface="+mn-cs"/>
                <a:hlinkClick r:id="rId53"/>
              </a:rPr>
              <a:t> [ 4 ]</a:t>
            </a:r>
            <a:r>
              <a:rPr lang="es-MX" sz="1200" kern="1200" dirty="0">
                <a:solidFill>
                  <a:schemeClr val="tx1"/>
                </a:solidFill>
                <a:effectLst/>
                <a:latin typeface="+mn-lt"/>
                <a:ea typeface="+mn-ea"/>
                <a:cs typeface="+mn-cs"/>
              </a:rPr>
              <a:t> </a:t>
            </a:r>
            <a:r>
              <a:rPr lang="es-MX" sz="1200" i="1" kern="1200" dirty="0">
                <a:solidFill>
                  <a:schemeClr val="tx1"/>
                </a:solidFill>
                <a:effectLst/>
                <a:latin typeface="+mn-lt"/>
                <a:ea typeface="+mn-ea"/>
                <a:cs typeface="+mn-cs"/>
              </a:rPr>
              <a:t>B. longum</a:t>
            </a:r>
            <a:r>
              <a:rPr lang="es-MX" sz="1200" kern="1200" dirty="0">
                <a:solidFill>
                  <a:schemeClr val="tx1"/>
                </a:solidFill>
                <a:effectLst/>
                <a:latin typeface="+mn-lt"/>
                <a:ea typeface="+mn-ea"/>
                <a:cs typeface="+mn-cs"/>
              </a:rPr>
              <a:t> es una de las bifidobacterias más comunes presentes en los tractos gastrointestinales de niños y adultos.</a:t>
            </a:r>
            <a:r>
              <a:rPr lang="es-MX" sz="1200" u="sng" kern="1200" baseline="30000" dirty="0">
                <a:solidFill>
                  <a:schemeClr val="tx1"/>
                </a:solidFill>
                <a:effectLst/>
                <a:latin typeface="+mn-lt"/>
                <a:ea typeface="+mn-ea"/>
                <a:cs typeface="+mn-cs"/>
                <a:hlinkClick r:id="rId54"/>
              </a:rPr>
              <a:t> [ 5 ]</a:t>
            </a:r>
            <a:r>
              <a:rPr lang="es-MX" sz="1200" kern="1200" dirty="0">
                <a:solidFill>
                  <a:schemeClr val="tx1"/>
                </a:solidFill>
                <a:effectLst/>
                <a:latin typeface="+mn-lt"/>
                <a:ea typeface="+mn-ea"/>
                <a:cs typeface="+mn-cs"/>
              </a:rPr>
              <a:t> </a:t>
            </a:r>
            <a:r>
              <a:rPr lang="es-MX" sz="1200" i="1" kern="1200" dirty="0">
                <a:solidFill>
                  <a:schemeClr val="tx1"/>
                </a:solidFill>
                <a:effectLst/>
                <a:latin typeface="+mn-lt"/>
                <a:ea typeface="+mn-ea"/>
                <a:cs typeface="+mn-cs"/>
              </a:rPr>
              <a:t>B. longum</a:t>
            </a:r>
            <a:r>
              <a:rPr lang="es-MX" sz="1200" kern="1200" dirty="0">
                <a:solidFill>
                  <a:schemeClr val="tx1"/>
                </a:solidFill>
                <a:effectLst/>
                <a:latin typeface="+mn-lt"/>
                <a:ea typeface="+mn-ea"/>
                <a:cs typeface="+mn-cs"/>
              </a:rPr>
              <a:t> no es patógena, a menudo se agrega a productos alimenticios,</a:t>
            </a:r>
            <a:r>
              <a:rPr lang="es-MX" sz="1200" u="sng" kern="1200" baseline="30000" dirty="0">
                <a:solidFill>
                  <a:schemeClr val="tx1"/>
                </a:solidFill>
                <a:effectLst/>
                <a:latin typeface="+mn-lt"/>
                <a:ea typeface="+mn-ea"/>
                <a:cs typeface="+mn-cs"/>
                <a:hlinkClick r:id="rId50"/>
              </a:rPr>
              <a:t> [ 2 ] </a:t>
            </a:r>
            <a:r>
              <a:rPr lang="es-MX" sz="1200" u="sng" kern="1200" baseline="30000" dirty="0">
                <a:solidFill>
                  <a:schemeClr val="tx1"/>
                </a:solidFill>
                <a:effectLst/>
                <a:latin typeface="+mn-lt"/>
                <a:ea typeface="+mn-ea"/>
                <a:cs typeface="+mn-cs"/>
                <a:hlinkClick r:id="rId55"/>
              </a:rPr>
              <a:t>[ 6 ]</a:t>
            </a:r>
            <a:r>
              <a:rPr lang="es-MX" sz="1200" kern="1200" dirty="0">
                <a:solidFill>
                  <a:schemeClr val="tx1"/>
                </a:solidFill>
                <a:effectLst/>
                <a:latin typeface="+mn-lt"/>
                <a:ea typeface="+mn-ea"/>
                <a:cs typeface="+mn-cs"/>
              </a:rPr>
              <a:t> y se cree que su producción de</a:t>
            </a:r>
            <a:r>
              <a:rPr lang="es-MX" sz="1200" u="sng" kern="1200" dirty="0">
                <a:solidFill>
                  <a:schemeClr val="tx1"/>
                </a:solidFill>
                <a:effectLst/>
                <a:latin typeface="+mn-lt"/>
                <a:ea typeface="+mn-ea"/>
                <a:cs typeface="+mn-cs"/>
                <a:hlinkClick r:id="rId56" tooltip="Ácido láctico"/>
              </a:rPr>
              <a:t> ácido láctico</a:t>
            </a:r>
            <a:r>
              <a:rPr lang="es-MX" sz="1200" kern="1200" dirty="0">
                <a:solidFill>
                  <a:schemeClr val="tx1"/>
                </a:solidFill>
                <a:effectLst/>
                <a:latin typeface="+mn-lt"/>
                <a:ea typeface="+mn-ea"/>
                <a:cs typeface="+mn-cs"/>
              </a:rPr>
              <a:t> previene el crecimiento de organismos patógenos.</a:t>
            </a:r>
            <a:r>
              <a:rPr lang="es-MX" sz="1200" u="sng" kern="1200" baseline="30000" dirty="0">
                <a:solidFill>
                  <a:schemeClr val="tx1"/>
                </a:solidFill>
                <a:effectLst/>
                <a:latin typeface="+mn-lt"/>
                <a:ea typeface="+mn-ea"/>
                <a:cs typeface="+mn-cs"/>
                <a:hlinkClick r:id="rId57"/>
              </a:rPr>
              <a:t> </a:t>
            </a:r>
            <a:endParaRPr lang="es-MX"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B. longum</a:t>
            </a:r>
            <a:r>
              <a:rPr lang="es-MX" sz="1200" kern="1200" dirty="0">
                <a:solidFill>
                  <a:schemeClr val="tx1"/>
                </a:solidFill>
                <a:effectLst/>
                <a:latin typeface="+mn-lt"/>
                <a:ea typeface="+mn-ea"/>
                <a:cs typeface="+mn-cs"/>
              </a:rPr>
              <a:t> coloniza el tracto gastrointestinal humano, donde, junto con otras especies de </a:t>
            </a:r>
            <a:r>
              <a:rPr lang="es-MX" sz="1200" i="1" kern="1200" dirty="0">
                <a:solidFill>
                  <a:schemeClr val="tx1"/>
                </a:solidFill>
                <a:effectLst/>
                <a:latin typeface="+mn-lt"/>
                <a:ea typeface="+mn-ea"/>
                <a:cs typeface="+mn-cs"/>
              </a:rPr>
              <a:t>Bifidobacterium</a:t>
            </a:r>
            <a:r>
              <a:rPr lang="es-MX" sz="1200" kern="1200" dirty="0">
                <a:solidFill>
                  <a:schemeClr val="tx1"/>
                </a:solidFill>
                <a:effectLst/>
                <a:latin typeface="+mn-lt"/>
                <a:ea typeface="+mn-ea"/>
                <a:cs typeface="+mn-cs"/>
              </a:rPr>
              <a:t> , representa hasta el 90% de las bacterias del tracto gastrointestinal de un bebé. </a:t>
            </a:r>
            <a:r>
              <a:rPr lang="es-MX" sz="1200" u="sng" kern="1200" baseline="30000" dirty="0">
                <a:solidFill>
                  <a:schemeClr val="tx1"/>
                </a:solidFill>
                <a:effectLst/>
                <a:latin typeface="+mn-lt"/>
                <a:ea typeface="+mn-ea"/>
                <a:cs typeface="+mn-cs"/>
                <a:hlinkClick r:id="rId51"/>
              </a:rPr>
              <a:t>[ 3 ]</a:t>
            </a:r>
            <a:r>
              <a:rPr lang="es-MX" sz="1200" kern="1200" dirty="0">
                <a:solidFill>
                  <a:schemeClr val="tx1"/>
                </a:solidFill>
                <a:effectLst/>
                <a:latin typeface="+mn-lt"/>
                <a:ea typeface="+mn-ea"/>
                <a:cs typeface="+mn-cs"/>
              </a:rPr>
              <a:t> Este número disminuye gradualmente al 3% en el tracto gastrointestinal de un adulto a medida que otras bacterias entéricas como </a:t>
            </a:r>
            <a:r>
              <a:rPr lang="es-MX" sz="1200" i="1" u="sng" kern="1200" dirty="0">
                <a:solidFill>
                  <a:schemeClr val="tx1"/>
                </a:solidFill>
                <a:effectLst/>
                <a:latin typeface="+mn-lt"/>
                <a:ea typeface="+mn-ea"/>
                <a:cs typeface="+mn-cs"/>
                <a:hlinkClick r:id="rId58" tooltip="Bacteroides"/>
              </a:rPr>
              <a:t>Bacteroides</a:t>
            </a:r>
            <a:r>
              <a:rPr lang="es-MX" sz="1200" kern="1200" dirty="0">
                <a:solidFill>
                  <a:schemeClr val="tx1"/>
                </a:solidFill>
                <a:effectLst/>
                <a:latin typeface="+mn-lt"/>
                <a:ea typeface="+mn-ea"/>
                <a:cs typeface="+mn-cs"/>
              </a:rPr>
              <a:t> y </a:t>
            </a:r>
            <a:r>
              <a:rPr lang="es-MX" sz="1200" i="1" u="sng" kern="1200" dirty="0">
                <a:solidFill>
                  <a:schemeClr val="tx1"/>
                </a:solidFill>
                <a:effectLst/>
                <a:latin typeface="+mn-lt"/>
                <a:ea typeface="+mn-ea"/>
                <a:cs typeface="+mn-cs"/>
                <a:hlinkClick r:id="rId59" tooltip="Eubacteria"/>
              </a:rPr>
              <a:t>Eubacterium</a:t>
            </a:r>
            <a:r>
              <a:rPr lang="es-MX" sz="1200" kern="1200" dirty="0">
                <a:solidFill>
                  <a:schemeClr val="tx1"/>
                </a:solidFill>
                <a:effectLst/>
                <a:latin typeface="+mn-lt"/>
                <a:ea typeface="+mn-ea"/>
                <a:cs typeface="+mn-cs"/>
              </a:rPr>
              <a:t> comienzan a dominar. </a:t>
            </a:r>
            <a:r>
              <a:rPr lang="es-MX" sz="1200" u="sng" kern="1200" baseline="30000" dirty="0">
                <a:solidFill>
                  <a:schemeClr val="tx1"/>
                </a:solidFill>
                <a:effectLst/>
                <a:latin typeface="+mn-lt"/>
                <a:ea typeface="+mn-ea"/>
                <a:cs typeface="+mn-cs"/>
                <a:hlinkClick r:id="rId57"/>
              </a:rPr>
              <a:t>[ 7 ]</a:t>
            </a:r>
            <a:r>
              <a:rPr lang="es-MX" sz="1200" kern="1200" dirty="0">
                <a:solidFill>
                  <a:schemeClr val="tx1"/>
                </a:solidFill>
                <a:effectLst/>
                <a:latin typeface="+mn-lt"/>
                <a:ea typeface="+mn-ea"/>
                <a:cs typeface="+mn-cs"/>
              </a:rPr>
              <a:t> Se encontró que algunas cepas de </a:t>
            </a:r>
            <a:r>
              <a:rPr lang="es-MX" sz="1200" i="1" kern="1200" dirty="0">
                <a:solidFill>
                  <a:schemeClr val="tx1"/>
                </a:solidFill>
                <a:effectLst/>
                <a:latin typeface="+mn-lt"/>
                <a:ea typeface="+mn-ea"/>
                <a:cs typeface="+mn-cs"/>
              </a:rPr>
              <a:t>B. longum</a:t>
            </a:r>
            <a:r>
              <a:rPr lang="es-MX" sz="1200" kern="1200" dirty="0">
                <a:solidFill>
                  <a:schemeClr val="tx1"/>
                </a:solidFill>
                <a:effectLst/>
                <a:latin typeface="+mn-lt"/>
                <a:ea typeface="+mn-ea"/>
                <a:cs typeface="+mn-cs"/>
              </a:rPr>
              <a:t> tenían alta tolerancia al </a:t>
            </a:r>
            <a:r>
              <a:rPr lang="es-MX" sz="1200" u="sng" kern="1200" dirty="0">
                <a:solidFill>
                  <a:schemeClr val="tx1"/>
                </a:solidFill>
                <a:effectLst/>
                <a:latin typeface="+mn-lt"/>
                <a:ea typeface="+mn-ea"/>
                <a:cs typeface="+mn-cs"/>
                <a:hlinkClick r:id="rId60" tooltip="Ácido gástrico"/>
              </a:rPr>
              <a:t>ácido gástrico</a:t>
            </a:r>
            <a:r>
              <a:rPr lang="es-MX" sz="1200" kern="1200" dirty="0">
                <a:solidFill>
                  <a:schemeClr val="tx1"/>
                </a:solidFill>
                <a:effectLst/>
                <a:latin typeface="+mn-lt"/>
                <a:ea typeface="+mn-ea"/>
                <a:cs typeface="+mn-cs"/>
              </a:rPr>
              <a:t> y </a:t>
            </a:r>
            <a:r>
              <a:rPr lang="es-MX" sz="1200" u="sng" kern="1200" dirty="0">
                <a:solidFill>
                  <a:schemeClr val="tx1"/>
                </a:solidFill>
                <a:effectLst/>
                <a:latin typeface="+mn-lt"/>
                <a:ea typeface="+mn-ea"/>
                <a:cs typeface="+mn-cs"/>
                <a:hlinkClick r:id="rId61" tooltip="Bilis"/>
              </a:rPr>
              <a:t>la bilis</a:t>
            </a:r>
            <a:r>
              <a:rPr lang="es-MX" sz="1200" kern="1200" dirty="0">
                <a:solidFill>
                  <a:schemeClr val="tx1"/>
                </a:solidFill>
                <a:effectLst/>
                <a:latin typeface="+mn-lt"/>
                <a:ea typeface="+mn-ea"/>
                <a:cs typeface="+mn-cs"/>
              </a:rPr>
              <a:t> , lo que sugiere que estas cepas podrían sobrevivir al tracto gastrointestinal para colonizar los </a:t>
            </a:r>
            <a:r>
              <a:rPr lang="es-MX" sz="1200" u="sng" kern="1200" dirty="0">
                <a:solidFill>
                  <a:schemeClr val="tx1"/>
                </a:solidFill>
                <a:effectLst/>
                <a:latin typeface="+mn-lt"/>
                <a:ea typeface="+mn-ea"/>
                <a:cs typeface="+mn-cs"/>
                <a:hlinkClick r:id="rId62" tooltip="Intestinos"/>
              </a:rPr>
              <a:t>intestinos</a:t>
            </a:r>
            <a:r>
              <a:rPr lang="es-MX" sz="1200" kern="1200" dirty="0">
                <a:solidFill>
                  <a:schemeClr val="tx1"/>
                </a:solidFill>
                <a:effectLst/>
                <a:latin typeface="+mn-lt"/>
                <a:ea typeface="+mn-ea"/>
                <a:cs typeface="+mn-cs"/>
              </a:rPr>
              <a:t> delgado y grueso inferiores.</a:t>
            </a:r>
          </a:p>
          <a:p>
            <a:r>
              <a:rPr lang="en-US" sz="1200" kern="1200" dirty="0">
                <a:solidFill>
                  <a:schemeClr val="tx1"/>
                </a:solidFill>
                <a:effectLst/>
                <a:latin typeface="+mn-lt"/>
                <a:ea typeface="+mn-ea"/>
                <a:cs typeface="+mn-cs"/>
              </a:rPr>
              <a:t>B. longum se </a:t>
            </a:r>
            <a:r>
              <a:rPr lang="en-US" sz="1200" kern="1200" dirty="0" err="1">
                <a:solidFill>
                  <a:schemeClr val="tx1"/>
                </a:solidFill>
                <a:effectLst/>
                <a:latin typeface="+mn-lt"/>
                <a:ea typeface="+mn-ea"/>
                <a:cs typeface="+mn-cs"/>
              </a:rPr>
              <a:t>considera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carroñero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posee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múltiples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catabólicas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gran </a:t>
            </a:r>
            <a:r>
              <a:rPr lang="en-US" sz="1200" kern="1200" dirty="0" err="1">
                <a:solidFill>
                  <a:schemeClr val="tx1"/>
                </a:solidFill>
                <a:effectLst/>
                <a:latin typeface="+mn-lt"/>
                <a:ea typeface="+mn-ea"/>
                <a:cs typeface="+mn-cs"/>
              </a:rPr>
              <a:t>variedad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nutrientes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aumentar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competitividad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dentro</a:t>
            </a:r>
            <a:r>
              <a:rPr lang="en-US" sz="1200" kern="1200" dirty="0">
                <a:solidFill>
                  <a:schemeClr val="tx1"/>
                </a:solidFill>
                <a:effectLst/>
                <a:latin typeface="+mn-lt"/>
                <a:ea typeface="+mn-ea"/>
                <a:cs typeface="+mn-cs"/>
              </a:rPr>
              <a:t> de la microbiota intestinal.</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 ha </a:t>
            </a:r>
            <a:r>
              <a:rPr lang="en-US" sz="1200" kern="1200" dirty="0" err="1">
                <a:solidFill>
                  <a:schemeClr val="tx1"/>
                </a:solidFill>
                <a:effectLst/>
                <a:latin typeface="+mn-lt"/>
                <a:ea typeface="+mn-ea"/>
                <a:cs typeface="+mn-cs"/>
              </a:rPr>
              <a:t>demostrado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de B. longum </a:t>
            </a:r>
            <a:r>
              <a:rPr lang="en-US" sz="1200" kern="1200" dirty="0" err="1">
                <a:solidFill>
                  <a:schemeClr val="tx1"/>
                </a:solidFill>
                <a:effectLst/>
                <a:latin typeface="+mn-lt"/>
                <a:ea typeface="+mn-ea"/>
                <a:cs typeface="+mn-cs"/>
              </a:rPr>
              <a:t>acorta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minimiza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gravedad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síntomas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asociados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resfriado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común</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efecto</a:t>
            </a:r>
            <a:r>
              <a:rPr lang="en-US" sz="1200" kern="1200" dirty="0">
                <a:solidFill>
                  <a:schemeClr val="tx1"/>
                </a:solidFill>
                <a:effectLst/>
                <a:latin typeface="+mn-lt"/>
                <a:ea typeface="+mn-ea"/>
                <a:cs typeface="+mn-cs"/>
              </a:rPr>
              <a:t> similar al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inhibidores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neuraminidasa</a:t>
            </a:r>
            <a:r>
              <a:rPr lang="en-US" sz="1200" kern="1200" dirty="0">
                <a:solidFill>
                  <a:schemeClr val="tx1"/>
                </a:solidFill>
                <a:effectLst/>
                <a:latin typeface="+mn-lt"/>
                <a:ea typeface="+mn-ea"/>
                <a:cs typeface="+mn-cs"/>
              </a:rPr>
              <a:t> para la gripe.</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FIRMICUTES</a:t>
            </a:r>
            <a:endParaRPr lang="es-MX"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Lactobacillus acidophilus: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Lactobacillus acidophilus es una bacteria grampositiva y anaeróbica facultativa.</a:t>
            </a:r>
          </a:p>
          <a:p>
            <a:r>
              <a:rPr lang="en-US" sz="1200" kern="1200" dirty="0">
                <a:solidFill>
                  <a:schemeClr val="tx1"/>
                </a:solidFill>
                <a:effectLst/>
                <a:latin typeface="+mn-lt"/>
                <a:ea typeface="+mn-ea"/>
                <a:cs typeface="+mn-cs"/>
              </a:rPr>
              <a:t>El L. acidophilus se </a:t>
            </a:r>
            <a:r>
              <a:rPr lang="en-US" sz="1200" kern="1200" dirty="0" err="1">
                <a:solidFill>
                  <a:schemeClr val="tx1"/>
                </a:solidFill>
                <a:effectLst/>
                <a:latin typeface="+mn-lt"/>
                <a:ea typeface="+mn-ea"/>
                <a:cs typeface="+mn-cs"/>
              </a:rPr>
              <a:t>considera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probiótico</a:t>
            </a:r>
            <a:r>
              <a:rPr lang="en-US" sz="1200" kern="1200" dirty="0">
                <a:solidFill>
                  <a:schemeClr val="tx1"/>
                </a:solidFill>
                <a:effectLst/>
                <a:latin typeface="+mn-lt"/>
                <a:ea typeface="+mn-ea"/>
                <a:cs typeface="+mn-cs"/>
              </a:rPr>
              <a:t> o bacteria </a:t>
            </a:r>
            <a:r>
              <a:rPr lang="en-US" sz="1200" kern="1200" dirty="0" err="1">
                <a:solidFill>
                  <a:schemeClr val="tx1"/>
                </a:solidFill>
                <a:effectLst/>
                <a:latin typeface="+mn-lt"/>
                <a:ea typeface="+mn-ea"/>
                <a:cs typeface="+mn-cs"/>
              </a:rPr>
              <a:t>beneficiosa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humano</a:t>
            </a:r>
            <a:r>
              <a:rPr lang="en-US" sz="1200" kern="1200" dirty="0">
                <a:solidFill>
                  <a:schemeClr val="tx1"/>
                </a:solidFill>
                <a:effectLst/>
                <a:latin typeface="+mn-lt"/>
                <a:ea typeface="+mn-ea"/>
                <a:cs typeface="+mn-cs"/>
              </a:rPr>
              <a:t>. Este </a:t>
            </a:r>
            <a:r>
              <a:rPr lang="en-US" sz="1200" kern="1200" dirty="0" err="1">
                <a:solidFill>
                  <a:schemeClr val="tx1"/>
                </a:solidFill>
                <a:effectLst/>
                <a:latin typeface="+mn-lt"/>
                <a:ea typeface="+mn-ea"/>
                <a:cs typeface="+mn-cs"/>
              </a:rPr>
              <a:t>tipo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bacterias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intestinos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vagina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mamíferos</a:t>
            </a:r>
            <a:r>
              <a:rPr lang="en-US" sz="1200" kern="1200" dirty="0">
                <a:solidFill>
                  <a:schemeClr val="tx1"/>
                </a:solidFill>
                <a:effectLst/>
                <a:latin typeface="+mn-lt"/>
                <a:ea typeface="+mn-ea"/>
                <a:cs typeface="+mn-cs"/>
              </a:rPr>
              <a:t>) junto con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400 </a:t>
            </a:r>
            <a:r>
              <a:rPr lang="en-US" sz="1200" kern="1200" dirty="0" err="1">
                <a:solidFill>
                  <a:schemeClr val="tx1"/>
                </a:solidFill>
                <a:effectLst/>
                <a:latin typeface="+mn-lt"/>
                <a:ea typeface="+mn-ea"/>
                <a:cs typeface="+mn-cs"/>
              </a:rPr>
              <a:t>especies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bacterias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levaduras</a:t>
            </a:r>
            <a:r>
              <a:rPr lang="en-US" sz="1200" kern="1200" dirty="0">
                <a:solidFill>
                  <a:schemeClr val="tx1"/>
                </a:solidFill>
                <a:effectLst/>
                <a:latin typeface="+mn-lt"/>
                <a:ea typeface="+mn-ea"/>
                <a:cs typeface="+mn-cs"/>
              </a:rPr>
              <a:t>.[1]​ Su </a:t>
            </a:r>
            <a:r>
              <a:rPr lang="en-US" sz="1200" kern="1200" dirty="0" err="1">
                <a:solidFill>
                  <a:schemeClr val="tx1"/>
                </a:solidFill>
                <a:effectLst/>
                <a:latin typeface="+mn-lt"/>
                <a:ea typeface="+mn-ea"/>
                <a:cs typeface="+mn-cs"/>
              </a:rPr>
              <a:t>presencia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ayuda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mantener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balance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diversidad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organismos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bacterianos</a:t>
            </a:r>
            <a:r>
              <a:rPr lang="en-US" sz="1200" kern="1200" dirty="0">
                <a:solidFill>
                  <a:schemeClr val="tx1"/>
                </a:solidFill>
                <a:effectLst/>
                <a:latin typeface="+mn-lt"/>
                <a:ea typeface="+mn-ea"/>
                <a:cs typeface="+mn-cs"/>
              </a:rPr>
              <a:t> y protege del </a:t>
            </a:r>
            <a:r>
              <a:rPr lang="en-US" sz="1200" kern="1200" dirty="0" err="1">
                <a:solidFill>
                  <a:schemeClr val="tx1"/>
                </a:solidFill>
                <a:effectLst/>
                <a:latin typeface="+mn-lt"/>
                <a:ea typeface="+mn-ea"/>
                <a:cs typeface="+mn-cs"/>
              </a:rPr>
              <a:t>efecto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nocivo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microorganismos</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degradación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nutrientes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efectuada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microorganismo</a:t>
            </a:r>
            <a:r>
              <a:rPr lang="en-US" sz="1200" kern="1200" dirty="0">
                <a:solidFill>
                  <a:schemeClr val="tx1"/>
                </a:solidFill>
                <a:effectLst/>
                <a:latin typeface="+mn-lt"/>
                <a:ea typeface="+mn-ea"/>
                <a:cs typeface="+mn-cs"/>
              </a:rPr>
              <a:t> produce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acético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peróxido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hidrógeno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subproductos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crean</a:t>
            </a:r>
            <a:r>
              <a:rPr lang="en-US" sz="1200" kern="1200" dirty="0">
                <a:solidFill>
                  <a:schemeClr val="tx1"/>
                </a:solidFill>
                <a:effectLst/>
                <a:latin typeface="+mn-lt"/>
                <a:ea typeface="+mn-ea"/>
                <a:cs typeface="+mn-cs"/>
              </a:rPr>
              <a:t> un medio </a:t>
            </a:r>
            <a:r>
              <a:rPr lang="en-US" sz="1200" kern="1200" dirty="0" err="1">
                <a:solidFill>
                  <a:schemeClr val="tx1"/>
                </a:solidFill>
                <a:effectLst/>
                <a:latin typeface="+mn-lt"/>
                <a:ea typeface="+mn-ea"/>
                <a:cs typeface="+mn-cs"/>
              </a:rPr>
              <a:t>hostil</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organismos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indeseables</a:t>
            </a:r>
            <a:r>
              <a:rPr lang="en-US" sz="1200" kern="1200" dirty="0">
                <a:solidFill>
                  <a:schemeClr val="tx1"/>
                </a:solidFill>
                <a:effectLst/>
                <a:latin typeface="+mn-lt"/>
                <a:ea typeface="+mn-ea"/>
                <a:cs typeface="+mn-cs"/>
              </a:rPr>
              <a:t>. El L. acidophilus consume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nutrientes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microorganismos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entrando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competencia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ellos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controlando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disminución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nutrientes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desmedido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Durante la </a:t>
            </a:r>
            <a:r>
              <a:rPr lang="en-US" sz="1200" kern="1200" dirty="0" err="1">
                <a:solidFill>
                  <a:schemeClr val="tx1"/>
                </a:solidFill>
                <a:effectLst/>
                <a:latin typeface="+mn-lt"/>
                <a:ea typeface="+mn-ea"/>
                <a:cs typeface="+mn-cs"/>
              </a:rPr>
              <a:t>digestión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ayuda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producción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niacina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fólico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vitamina</a:t>
            </a:r>
            <a:r>
              <a:rPr lang="en-US" sz="1200" kern="1200" dirty="0">
                <a:solidFill>
                  <a:schemeClr val="tx1"/>
                </a:solidFill>
                <a:effectLst/>
                <a:latin typeface="+mn-lt"/>
                <a:ea typeface="+mn-ea"/>
                <a:cs typeface="+mn-cs"/>
              </a:rPr>
              <a:t> K y </a:t>
            </a:r>
            <a:r>
              <a:rPr lang="en-US" sz="1200" kern="1200" dirty="0" err="1">
                <a:solidFill>
                  <a:schemeClr val="tx1"/>
                </a:solidFill>
                <a:effectLst/>
                <a:latin typeface="+mn-lt"/>
                <a:ea typeface="+mn-ea"/>
                <a:cs typeface="+mn-cs"/>
              </a:rPr>
              <a:t>vitamina</a:t>
            </a:r>
            <a:r>
              <a:rPr lang="en-US" sz="1200" kern="1200" dirty="0">
                <a:solidFill>
                  <a:schemeClr val="tx1"/>
                </a:solidFill>
                <a:effectLst/>
                <a:latin typeface="+mn-lt"/>
                <a:ea typeface="+mn-ea"/>
                <a:cs typeface="+mn-cs"/>
              </a:rPr>
              <a:t> B6 (</a:t>
            </a:r>
            <a:r>
              <a:rPr lang="en-US" sz="1200" kern="1200" dirty="0" err="1">
                <a:solidFill>
                  <a:schemeClr val="tx1"/>
                </a:solidFill>
                <a:effectLst/>
                <a:latin typeface="+mn-lt"/>
                <a:ea typeface="+mn-ea"/>
                <a:cs typeface="+mn-cs"/>
              </a:rPr>
              <a:t>piridoxina</a:t>
            </a: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estudios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demuestran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L. acidophilus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ayudar</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desconjugación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separación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aminoácidos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posteriormente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reciclados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cuerpo</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Cultivos</a:t>
            </a:r>
            <a:r>
              <a:rPr lang="en-US" sz="1200" kern="1200" dirty="0">
                <a:solidFill>
                  <a:schemeClr val="tx1"/>
                </a:solidFill>
                <a:effectLst/>
                <a:latin typeface="+mn-lt"/>
                <a:ea typeface="+mn-ea"/>
                <a:cs typeface="+mn-cs"/>
              </a:rPr>
              <a:t> de L. acidophilus se </a:t>
            </a:r>
            <a:r>
              <a:rPr lang="en-US" sz="1200" kern="1200" dirty="0" err="1">
                <a:solidFill>
                  <a:schemeClr val="tx1"/>
                </a:solidFill>
                <a:effectLst/>
                <a:latin typeface="+mn-lt"/>
                <a:ea typeface="+mn-ea"/>
                <a:cs typeface="+mn-cs"/>
              </a:rPr>
              <a:t>comercializan</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prevenir</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tratar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diarreas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complicadas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causadas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antimicrobianos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interrumpen</a:t>
            </a:r>
            <a:r>
              <a:rPr lang="en-US" sz="1200" kern="1200" dirty="0">
                <a:solidFill>
                  <a:schemeClr val="tx1"/>
                </a:solidFill>
                <a:effectLst/>
                <a:latin typeface="+mn-lt"/>
                <a:ea typeface="+mn-ea"/>
                <a:cs typeface="+mn-cs"/>
              </a:rPr>
              <a:t> la flora intestinal habitual.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útil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prevención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tratamiento</a:t>
            </a:r>
            <a:r>
              <a:rPr lang="en-US" sz="1200" kern="1200" dirty="0">
                <a:solidFill>
                  <a:schemeClr val="tx1"/>
                </a:solidFill>
                <a:effectLst/>
                <a:latin typeface="+mn-lt"/>
                <a:ea typeface="+mn-ea"/>
                <a:cs typeface="+mn-cs"/>
              </a:rPr>
              <a:t> de la vaginosis </a:t>
            </a:r>
            <a:r>
              <a:rPr lang="en-US" sz="1200" kern="1200" dirty="0" err="1">
                <a:solidFill>
                  <a:schemeClr val="tx1"/>
                </a:solidFill>
                <a:effectLst/>
                <a:latin typeface="+mn-lt"/>
                <a:ea typeface="+mn-ea"/>
                <a:cs typeface="+mn-cs"/>
              </a:rPr>
              <a:t>bacteriana</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infecciones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vaginales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causadas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Candida albicans </a:t>
            </a:r>
            <a:r>
              <a:rPr lang="en-US" sz="1200" kern="1200" dirty="0" err="1">
                <a:solidFill>
                  <a:schemeClr val="tx1"/>
                </a:solidFill>
                <a:effectLst/>
                <a:latin typeface="+mn-lt"/>
                <a:ea typeface="+mn-ea"/>
                <a:cs typeface="+mn-cs"/>
              </a:rPr>
              <a:t>aunque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estudios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clínicos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mostrado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resultados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inconclusos</a:t>
            </a:r>
            <a:r>
              <a:rPr lang="en-US" sz="1200" kern="1200" dirty="0">
                <a:solidFill>
                  <a:schemeClr val="tx1"/>
                </a:solidFill>
                <a:effectLst/>
                <a:latin typeface="+mn-lt"/>
                <a:ea typeface="+mn-ea"/>
                <a:cs typeface="+mn-cs"/>
              </a:rPr>
              <a:t>.[2]​</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lactobacilo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acidófilo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causar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incremento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suficiente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producción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absorción</a:t>
            </a:r>
            <a:r>
              <a:rPr lang="en-US" sz="1200" kern="1200" dirty="0">
                <a:solidFill>
                  <a:schemeClr val="tx1"/>
                </a:solidFill>
                <a:effectLst/>
                <a:latin typeface="+mn-lt"/>
                <a:ea typeface="+mn-ea"/>
                <a:cs typeface="+mn-cs"/>
              </a:rPr>
              <a:t> intestinal de </a:t>
            </a:r>
            <a:r>
              <a:rPr lang="en-US" sz="1200" kern="1200" dirty="0" err="1">
                <a:solidFill>
                  <a:schemeClr val="tx1"/>
                </a:solidFill>
                <a:effectLst/>
                <a:latin typeface="+mn-lt"/>
                <a:ea typeface="+mn-ea"/>
                <a:cs typeface="+mn-cs"/>
              </a:rPr>
              <a:t>vitamina</a:t>
            </a:r>
            <a:r>
              <a:rPr lang="en-US" sz="1200" kern="1200" dirty="0">
                <a:solidFill>
                  <a:schemeClr val="tx1"/>
                </a:solidFill>
                <a:effectLst/>
                <a:latin typeface="+mn-lt"/>
                <a:ea typeface="+mn-ea"/>
                <a:cs typeface="+mn-cs"/>
              </a:rPr>
              <a:t> K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disminuir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efectividad</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warfarina</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suplementación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probiótica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general, no </a:t>
            </a:r>
            <a:r>
              <a:rPr lang="en-US" sz="1200" kern="1200" dirty="0" err="1">
                <a:solidFill>
                  <a:schemeClr val="tx1"/>
                </a:solidFill>
                <a:effectLst/>
                <a:latin typeface="+mn-lt"/>
                <a:ea typeface="+mn-ea"/>
                <a:cs typeface="+mn-cs"/>
              </a:rPr>
              <a:t>alivia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estudios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clínicos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síntomas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intolerancia</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lactosa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adultos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evidencias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sugieren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ciertas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cepas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concentraciones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preparaciones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específicas</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eficaces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población de </a:t>
            </a:r>
            <a:r>
              <a:rPr lang="en-US" sz="1200" kern="1200" dirty="0" err="1">
                <a:solidFill>
                  <a:schemeClr val="tx1"/>
                </a:solidFill>
                <a:effectLst/>
                <a:latin typeface="+mn-lt"/>
                <a:ea typeface="+mn-ea"/>
                <a:cs typeface="+mn-cs"/>
              </a:rPr>
              <a:t>pacientes</a:t>
            </a:r>
            <a:r>
              <a:rPr lang="en-US" sz="1200" kern="1200" dirty="0">
                <a:solidFill>
                  <a:schemeClr val="tx1"/>
                </a:solidFill>
                <a:effectLst/>
                <a:latin typeface="+mn-lt"/>
                <a:ea typeface="+mn-ea"/>
                <a:cs typeface="+mn-cs"/>
              </a:rPr>
              <a:t>.[3]​</a:t>
            </a:r>
            <a:endParaRPr lang="es-MX"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Lactobacillus casei:</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Lacticaseibacillus</a:t>
            </a:r>
            <a:r>
              <a:rPr lang="en-US" sz="1200" kern="1200" dirty="0">
                <a:solidFill>
                  <a:schemeClr val="tx1"/>
                </a:solidFill>
                <a:effectLst/>
                <a:latin typeface="+mn-lt"/>
                <a:ea typeface="+mn-ea"/>
                <a:cs typeface="+mn-cs"/>
              </a:rPr>
              <a:t> casei (</a:t>
            </a:r>
            <a:r>
              <a:rPr lang="en-US" sz="1200" kern="1200" dirty="0" err="1">
                <a:solidFill>
                  <a:schemeClr val="tx1"/>
                </a:solidFill>
                <a:effectLst/>
                <a:latin typeface="+mn-lt"/>
                <a:ea typeface="+mn-ea"/>
                <a:cs typeface="+mn-cs"/>
              </a:rPr>
              <a:t>anteriormente</a:t>
            </a:r>
            <a:r>
              <a:rPr lang="en-US" sz="1200" kern="1200" dirty="0">
                <a:solidFill>
                  <a:schemeClr val="tx1"/>
                </a:solidFill>
                <a:effectLst/>
                <a:latin typeface="+mn-lt"/>
                <a:ea typeface="+mn-ea"/>
                <a:cs typeface="+mn-cs"/>
              </a:rPr>
              <a:t> Lactobacillus casei)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de bacteria anaerobia Gram </a:t>
            </a:r>
            <a:r>
              <a:rPr lang="en-US" sz="1200" kern="1200" dirty="0" err="1">
                <a:solidFill>
                  <a:schemeClr val="tx1"/>
                </a:solidFill>
                <a:effectLst/>
                <a:latin typeface="+mn-lt"/>
                <a:ea typeface="+mn-ea"/>
                <a:cs typeface="+mn-cs"/>
              </a:rPr>
              <a:t>positiva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encuentra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intestino</a:t>
            </a:r>
            <a:r>
              <a:rPr lang="en-US" sz="1200" kern="1200" dirty="0">
                <a:solidFill>
                  <a:schemeClr val="tx1"/>
                </a:solidFill>
                <a:effectLst/>
                <a:latin typeface="+mn-lt"/>
                <a:ea typeface="+mn-ea"/>
                <a:cs typeface="+mn-cs"/>
              </a:rPr>
              <a:t> y boca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humanos</a:t>
            </a:r>
            <a:r>
              <a:rPr lang="en-US" sz="1200" kern="1200" dirty="0">
                <a:solidFill>
                  <a:schemeClr val="tx1"/>
                </a:solidFill>
                <a:effectLst/>
                <a:latin typeface="+mn-lt"/>
                <a:ea typeface="+mn-ea"/>
                <a:cs typeface="+mn-cs"/>
              </a:rPr>
              <a:t>. Esta bacteria, </a:t>
            </a:r>
            <a:r>
              <a:rPr lang="en-US" sz="1200" kern="1200" dirty="0" err="1">
                <a:solidFill>
                  <a:schemeClr val="tx1"/>
                </a:solidFill>
                <a:effectLst/>
                <a:latin typeface="+mn-lt"/>
                <a:ea typeface="+mn-ea"/>
                <a:cs typeface="+mn-cs"/>
              </a:rPr>
              <a:t>productora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láctico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emplea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industria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elaboración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alimentos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probióticos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aquellos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contienen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microorganismos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vivos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beneficiar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salud</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organismo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anfitrión</a:t>
            </a:r>
            <a:r>
              <a:rPr lang="en-US" sz="1200" kern="1200" dirty="0">
                <a:solidFill>
                  <a:schemeClr val="tx1"/>
                </a:solidFill>
                <a:effectLst/>
                <a:latin typeface="+mn-lt"/>
                <a:ea typeface="+mn-ea"/>
                <a:cs typeface="+mn-cs"/>
              </a:rPr>
              <a:t>). Se ha </a:t>
            </a:r>
            <a:r>
              <a:rPr lang="en-US" sz="1200" kern="1200" dirty="0" err="1">
                <a:solidFill>
                  <a:schemeClr val="tx1"/>
                </a:solidFill>
                <a:effectLst/>
                <a:latin typeface="+mn-lt"/>
                <a:ea typeface="+mn-ea"/>
                <a:cs typeface="+mn-cs"/>
              </a:rPr>
              <a:t>comprobado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particular de </a:t>
            </a:r>
            <a:r>
              <a:rPr lang="en-US" sz="1200" kern="1200" dirty="0" err="1">
                <a:solidFill>
                  <a:schemeClr val="tx1"/>
                </a:solidFill>
                <a:effectLst/>
                <a:latin typeface="+mn-lt"/>
                <a:ea typeface="+mn-ea"/>
                <a:cs typeface="+mn-cs"/>
              </a:rPr>
              <a:t>lactobacilo</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muy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resistente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rangos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amplios</a:t>
            </a:r>
            <a:r>
              <a:rPr lang="en-US" sz="1200" kern="1200" dirty="0">
                <a:solidFill>
                  <a:schemeClr val="tx1"/>
                </a:solidFill>
                <a:effectLst/>
                <a:latin typeface="+mn-lt"/>
                <a:ea typeface="+mn-ea"/>
                <a:cs typeface="+mn-cs"/>
              </a:rPr>
              <a:t> de pH y </a:t>
            </a:r>
            <a:r>
              <a:rPr lang="en-US" sz="1200" kern="1200" dirty="0" err="1">
                <a:solidFill>
                  <a:schemeClr val="tx1"/>
                </a:solidFill>
                <a:effectLst/>
                <a:latin typeface="+mn-lt"/>
                <a:ea typeface="+mn-ea"/>
                <a:cs typeface="+mn-cs"/>
              </a:rPr>
              <a:t>temperatura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además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complemento</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crecimiento</a:t>
            </a:r>
            <a:r>
              <a:rPr lang="en-US" sz="1200" kern="1200" dirty="0">
                <a:solidFill>
                  <a:schemeClr val="tx1"/>
                </a:solidFill>
                <a:effectLst/>
                <a:latin typeface="+mn-lt"/>
                <a:ea typeface="+mn-ea"/>
                <a:cs typeface="+mn-cs"/>
              </a:rPr>
              <a:t> de L. acidophilus, un productor de la </a:t>
            </a:r>
            <a:r>
              <a:rPr lang="en-US" sz="1200" kern="1200" dirty="0" err="1">
                <a:solidFill>
                  <a:schemeClr val="tx1"/>
                </a:solidFill>
                <a:effectLst/>
                <a:latin typeface="+mn-lt"/>
                <a:ea typeface="+mn-ea"/>
                <a:cs typeface="+mn-cs"/>
              </a:rPr>
              <a:t>enzima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amilasa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enzima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digestiva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carbohidratos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saliva y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jugo </a:t>
            </a:r>
            <a:r>
              <a:rPr lang="en-US" sz="1200" kern="1200" dirty="0" err="1">
                <a:solidFill>
                  <a:schemeClr val="tx1"/>
                </a:solidFill>
                <a:effectLst/>
                <a:latin typeface="+mn-lt"/>
                <a:ea typeface="+mn-ea"/>
                <a:cs typeface="+mn-cs"/>
              </a:rPr>
              <a:t>pancreático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mamíferos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cree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mejora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digestión</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tolerancia</a:t>
            </a:r>
            <a:r>
              <a:rPr lang="en-US" sz="1200" kern="1200" dirty="0">
                <a:solidFill>
                  <a:schemeClr val="tx1"/>
                </a:solidFill>
                <a:effectLst/>
                <a:latin typeface="+mn-lt"/>
                <a:ea typeface="+mn-ea"/>
                <a:cs typeface="+mn-cs"/>
              </a:rPr>
              <a:t> a la leche.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demostrado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variante</a:t>
            </a:r>
            <a:r>
              <a:rPr lang="en-US" sz="1200" kern="1200" dirty="0">
                <a:solidFill>
                  <a:schemeClr val="tx1"/>
                </a:solidFill>
                <a:effectLst/>
                <a:latin typeface="+mn-lt"/>
                <a:ea typeface="+mn-ea"/>
                <a:cs typeface="+mn-cs"/>
              </a:rPr>
              <a:t> GG </a:t>
            </a:r>
            <a:r>
              <a:rPr lang="en-US" sz="1200" kern="1200" dirty="0" err="1">
                <a:solidFill>
                  <a:schemeClr val="tx1"/>
                </a:solidFill>
                <a:effectLst/>
                <a:latin typeface="+mn-lt"/>
                <a:ea typeface="+mn-ea"/>
                <a:cs typeface="+mn-cs"/>
              </a:rPr>
              <a:t>ayuda</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recuperación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diarrea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.[1]​ Por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razón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emplea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elaboración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diversos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alimentos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funcionales</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Beneficios del ácido láctico </a:t>
            </a:r>
          </a:p>
          <a:p>
            <a:pPr lvl="0"/>
            <a:r>
              <a:rPr lang="es-MX" sz="1200" kern="1200" dirty="0">
                <a:solidFill>
                  <a:schemeClr val="tx1"/>
                </a:solidFill>
                <a:effectLst/>
                <a:latin typeface="+mn-lt"/>
                <a:ea typeface="+mn-ea"/>
                <a:cs typeface="+mn-cs"/>
              </a:rPr>
              <a:t>Ayuda a mantener el equilibrio de la flora intestinal </a:t>
            </a:r>
          </a:p>
          <a:p>
            <a:pPr lvl="0"/>
            <a:r>
              <a:rPr lang="es-MX" sz="1200" kern="1200" dirty="0">
                <a:solidFill>
                  <a:schemeClr val="tx1"/>
                </a:solidFill>
                <a:effectLst/>
                <a:latin typeface="+mn-lt"/>
                <a:ea typeface="+mn-ea"/>
                <a:cs typeface="+mn-cs"/>
              </a:rPr>
              <a:t>Fortalece la barrera intestinal </a:t>
            </a:r>
          </a:p>
          <a:p>
            <a:pPr lvl="0"/>
            <a:r>
              <a:rPr lang="es-MX" sz="1200" kern="1200" dirty="0">
                <a:solidFill>
                  <a:schemeClr val="tx1"/>
                </a:solidFill>
                <a:effectLst/>
                <a:latin typeface="+mn-lt"/>
                <a:ea typeface="+mn-ea"/>
                <a:cs typeface="+mn-cs"/>
              </a:rPr>
              <a:t>Promueve la regularidad intestinal </a:t>
            </a:r>
          </a:p>
          <a:p>
            <a:pPr lvl="0"/>
            <a:r>
              <a:rPr lang="es-MX" sz="1200" kern="1200" dirty="0">
                <a:solidFill>
                  <a:schemeClr val="tx1"/>
                </a:solidFill>
                <a:effectLst/>
                <a:latin typeface="+mn-lt"/>
                <a:ea typeface="+mn-ea"/>
                <a:cs typeface="+mn-cs"/>
              </a:rPr>
              <a:t>Ayuda a proteger contra el estreñimiento y otros problemas gastrointestinales </a:t>
            </a:r>
          </a:p>
          <a:p>
            <a:pPr lvl="0"/>
            <a:r>
              <a:rPr lang="es-MX" sz="1200" kern="1200" dirty="0">
                <a:solidFill>
                  <a:schemeClr val="tx1"/>
                </a:solidFill>
                <a:effectLst/>
                <a:latin typeface="+mn-lt"/>
                <a:ea typeface="+mn-ea"/>
                <a:cs typeface="+mn-cs"/>
              </a:rPr>
              <a:t>Ayuda a reducir la inflamación </a:t>
            </a:r>
          </a:p>
          <a:p>
            <a:pPr lvl="0"/>
            <a:r>
              <a:rPr lang="es-MX" sz="1200" kern="1200" dirty="0">
                <a:solidFill>
                  <a:schemeClr val="tx1"/>
                </a:solidFill>
                <a:effectLst/>
                <a:latin typeface="+mn-lt"/>
                <a:ea typeface="+mn-ea"/>
                <a:cs typeface="+mn-cs"/>
              </a:rPr>
              <a:t>Apoya la función inmunológica </a:t>
            </a:r>
          </a:p>
          <a:p>
            <a:pPr lvl="0"/>
            <a:r>
              <a:rPr lang="es-MX" sz="1200" kern="1200" dirty="0">
                <a:solidFill>
                  <a:schemeClr val="tx1"/>
                </a:solidFill>
                <a:effectLst/>
                <a:latin typeface="+mn-lt"/>
                <a:ea typeface="+mn-ea"/>
                <a:cs typeface="+mn-cs"/>
              </a:rPr>
              <a:t>Ayuda a combatir infecciones </a:t>
            </a:r>
          </a:p>
          <a:p>
            <a:pPr lvl="0"/>
            <a:r>
              <a:rPr lang="es-MX" sz="1200" kern="1200" dirty="0">
                <a:solidFill>
                  <a:schemeClr val="tx1"/>
                </a:solidFill>
                <a:effectLst/>
                <a:latin typeface="+mn-lt"/>
                <a:ea typeface="+mn-ea"/>
                <a:cs typeface="+mn-cs"/>
              </a:rPr>
              <a:t>Facilita la digestión</a:t>
            </a:r>
          </a:p>
          <a:p>
            <a:r>
              <a:rPr lang="en-US" sz="1200" b="1" kern="1200" dirty="0">
                <a:solidFill>
                  <a:schemeClr val="tx1"/>
                </a:solidFill>
                <a:effectLst/>
                <a:latin typeface="+mn-lt"/>
                <a:ea typeface="+mn-ea"/>
                <a:cs typeface="+mn-cs"/>
              </a:rPr>
              <a:t>Lactobacillus </a:t>
            </a:r>
            <a:r>
              <a:rPr lang="en-US" sz="1200" b="1" kern="1200" dirty="0" err="1">
                <a:solidFill>
                  <a:schemeClr val="tx1"/>
                </a:solidFill>
                <a:effectLst/>
                <a:latin typeface="+mn-lt"/>
                <a:ea typeface="+mn-ea"/>
                <a:cs typeface="+mn-cs"/>
              </a:rPr>
              <a:t>cremoris</a:t>
            </a:r>
            <a:r>
              <a:rPr lang="en-US"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Lactococus</a:t>
            </a:r>
            <a:r>
              <a:rPr lang="en-US" sz="1200" b="1" kern="1200" dirty="0">
                <a:solidFill>
                  <a:schemeClr val="tx1"/>
                </a:solidFill>
                <a:effectLst/>
                <a:latin typeface="+mn-lt"/>
                <a:ea typeface="+mn-ea"/>
                <a:cs typeface="+mn-cs"/>
              </a:rPr>
              <a:t> lactis:</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de bacteria no </a:t>
            </a:r>
            <a:r>
              <a:rPr lang="en-US" sz="1200" kern="1200" dirty="0" err="1">
                <a:solidFill>
                  <a:schemeClr val="tx1"/>
                </a:solidFill>
                <a:effectLst/>
                <a:latin typeface="+mn-lt"/>
                <a:ea typeface="+mn-ea"/>
                <a:cs typeface="+mn-cs"/>
              </a:rPr>
              <a:t>esporulante</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mótil</a:t>
            </a:r>
            <a:r>
              <a:rPr lang="en-US" sz="1200" kern="1200" dirty="0">
                <a:solidFill>
                  <a:schemeClr val="tx1"/>
                </a:solidFill>
                <a:effectLst/>
                <a:latin typeface="+mn-lt"/>
                <a:ea typeface="+mn-ea"/>
                <a:cs typeface="+mn-cs"/>
              </a:rPr>
              <a:t>, Gram-</a:t>
            </a:r>
            <a:r>
              <a:rPr lang="en-US" sz="1200" kern="1200" dirty="0" err="1">
                <a:solidFill>
                  <a:schemeClr val="tx1"/>
                </a:solidFill>
                <a:effectLst/>
                <a:latin typeface="+mn-lt"/>
                <a:ea typeface="+mn-ea"/>
                <a:cs typeface="+mn-cs"/>
              </a:rPr>
              <a:t>positiva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extensamente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producción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manteca</a:t>
            </a:r>
            <a:r>
              <a:rPr lang="en-US" sz="1200" kern="1200" dirty="0">
                <a:solidFill>
                  <a:schemeClr val="tx1"/>
                </a:solidFill>
                <a:effectLst/>
                <a:latin typeface="+mn-lt"/>
                <a:ea typeface="+mn-ea"/>
                <a:cs typeface="+mn-cs"/>
              </a:rPr>
              <a:t> y queso.[1]​ L. lactis son cocos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agrupan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pares y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cadenas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cortas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longitud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comprendida</a:t>
            </a:r>
            <a:r>
              <a:rPr lang="en-US" sz="1200" kern="1200" dirty="0">
                <a:solidFill>
                  <a:schemeClr val="tx1"/>
                </a:solidFill>
                <a:effectLst/>
                <a:latin typeface="+mn-lt"/>
                <a:ea typeface="+mn-ea"/>
                <a:cs typeface="+mn-cs"/>
              </a:rPr>
              <a:t> entre 0,5 a 1,5 µm.</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 lactis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bacteria con un </a:t>
            </a:r>
            <a:r>
              <a:rPr lang="en-US" sz="1200" kern="1200" dirty="0" err="1">
                <a:solidFill>
                  <a:schemeClr val="tx1"/>
                </a:solidFill>
                <a:effectLst/>
                <a:latin typeface="+mn-lt"/>
                <a:ea typeface="+mn-ea"/>
                <a:cs typeface="+mn-cs"/>
              </a:rPr>
              <a:t>metabolismo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homofermentativo</a:t>
            </a:r>
            <a:r>
              <a:rPr lang="en-US" sz="1200" kern="1200" dirty="0">
                <a:solidFill>
                  <a:schemeClr val="tx1"/>
                </a:solidFill>
                <a:effectLst/>
                <a:latin typeface="+mn-lt"/>
                <a:ea typeface="+mn-ea"/>
                <a:cs typeface="+mn-cs"/>
              </a:rPr>
              <a:t>, y produce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L-(+)-</a:t>
            </a:r>
            <a:r>
              <a:rPr lang="en-US" sz="1200" kern="1200" dirty="0" err="1">
                <a:solidFill>
                  <a:schemeClr val="tx1"/>
                </a:solidFill>
                <a:effectLst/>
                <a:latin typeface="+mn-lt"/>
                <a:ea typeface="+mn-ea"/>
                <a:cs typeface="+mn-cs"/>
              </a:rPr>
              <a:t>láctico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subproducto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metabólico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partir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diversos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azúcares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lactosa</a:t>
            </a:r>
            <a:r>
              <a:rPr lang="en-US" sz="1200" kern="1200" dirty="0">
                <a:solidFill>
                  <a:schemeClr val="tx1"/>
                </a:solidFill>
                <a:effectLst/>
                <a:latin typeface="+mn-lt"/>
                <a:ea typeface="+mn-ea"/>
                <a:cs typeface="+mn-cs"/>
              </a:rPr>
              <a:t> o la </a:t>
            </a:r>
            <a:r>
              <a:rPr lang="en-US" sz="1200" kern="1200" dirty="0" err="1">
                <a:solidFill>
                  <a:schemeClr val="tx1"/>
                </a:solidFill>
                <a:effectLst/>
                <a:latin typeface="+mn-lt"/>
                <a:ea typeface="+mn-ea"/>
                <a:cs typeface="+mn-cs"/>
              </a:rPr>
              <a:t>glucosa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Asimismo</a:t>
            </a:r>
            <a:r>
              <a:rPr lang="en-US" sz="1200" kern="1200" dirty="0">
                <a:solidFill>
                  <a:schemeClr val="tx1"/>
                </a:solidFill>
                <a:effectLst/>
                <a:latin typeface="+mn-lt"/>
                <a:ea typeface="+mn-ea"/>
                <a:cs typeface="+mn-cs"/>
              </a:rPr>
              <a:t>, se ha </a:t>
            </a:r>
            <a:r>
              <a:rPr lang="en-US" sz="1200" kern="1200" dirty="0" err="1">
                <a:solidFill>
                  <a:schemeClr val="tx1"/>
                </a:solidFill>
                <a:effectLst/>
                <a:latin typeface="+mn-lt"/>
                <a:ea typeface="+mn-ea"/>
                <a:cs typeface="+mn-cs"/>
              </a:rPr>
              <a:t>descubierto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D-(-)-</a:t>
            </a:r>
            <a:r>
              <a:rPr lang="en-US" sz="1200" kern="1200" dirty="0" err="1">
                <a:solidFill>
                  <a:schemeClr val="tx1"/>
                </a:solidFill>
                <a:effectLst/>
                <a:latin typeface="+mn-lt"/>
                <a:ea typeface="+mn-ea"/>
                <a:cs typeface="+mn-cs"/>
              </a:rPr>
              <a:t>láctico</a:t>
            </a:r>
            <a:r>
              <a:rPr lang="en-US" sz="1200" kern="1200" dirty="0">
                <a:solidFill>
                  <a:schemeClr val="tx1"/>
                </a:solidFill>
                <a:effectLst/>
                <a:latin typeface="+mn-lt"/>
                <a:ea typeface="+mn-ea"/>
                <a:cs typeface="+mn-cs"/>
              </a:rPr>
              <a:t> al ser </a:t>
            </a:r>
            <a:r>
              <a:rPr lang="en-US" sz="1200" kern="1200" dirty="0" err="1">
                <a:solidFill>
                  <a:schemeClr val="tx1"/>
                </a:solidFill>
                <a:effectLst/>
                <a:latin typeface="+mn-lt"/>
                <a:ea typeface="+mn-ea"/>
                <a:cs typeface="+mn-cs"/>
              </a:rPr>
              <a:t>cultivado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condiciones</a:t>
            </a:r>
            <a:r>
              <a:rPr lang="en-US" sz="1200" kern="1200" dirty="0">
                <a:solidFill>
                  <a:schemeClr val="tx1"/>
                </a:solidFill>
                <a:effectLst/>
                <a:latin typeface="+mn-lt"/>
                <a:ea typeface="+mn-ea"/>
                <a:cs typeface="+mn-cs"/>
              </a:rPr>
              <a:t> de pH bajo. Esta </a:t>
            </a:r>
            <a:r>
              <a:rPr lang="en-US" sz="1200" kern="1200" dirty="0" err="1">
                <a:solidFill>
                  <a:schemeClr val="tx1"/>
                </a:solidFill>
                <a:effectLst/>
                <a:latin typeface="+mn-lt"/>
                <a:ea typeface="+mn-ea"/>
                <a:cs typeface="+mn-cs"/>
              </a:rPr>
              <a:t>habilidad</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producir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láctico</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razones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 lactis es uno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microorganismos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industria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láctea</a:t>
            </a:r>
            <a:r>
              <a:rPr lang="en-US" sz="1200" kern="1200" dirty="0">
                <a:solidFill>
                  <a:schemeClr val="tx1"/>
                </a:solidFill>
                <a:effectLst/>
                <a:latin typeface="+mn-lt"/>
                <a:ea typeface="+mn-ea"/>
                <a:cs typeface="+mn-cs"/>
              </a:rPr>
              <a:t>. L. lactis, </a:t>
            </a:r>
            <a:r>
              <a:rPr lang="en-US" sz="1200" kern="1200" dirty="0" err="1">
                <a:solidFill>
                  <a:schemeClr val="tx1"/>
                </a:solidFill>
                <a:effectLst/>
                <a:latin typeface="+mn-lt"/>
                <a:ea typeface="+mn-ea"/>
                <a:cs typeface="+mn-cs"/>
              </a:rPr>
              <a:t>debido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extenso e histórico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industria</a:t>
            </a:r>
            <a:r>
              <a:rPr lang="en-US" sz="1200" kern="1200" dirty="0">
                <a:solidFill>
                  <a:schemeClr val="tx1"/>
                </a:solidFill>
                <a:effectLst/>
                <a:latin typeface="+mn-lt"/>
                <a:ea typeface="+mn-ea"/>
                <a:cs typeface="+mn-cs"/>
              </a:rPr>
              <a:t> alimentaria,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estatus</a:t>
            </a:r>
            <a:r>
              <a:rPr lang="en-US" sz="1200" kern="1200" dirty="0">
                <a:solidFill>
                  <a:schemeClr val="tx1"/>
                </a:solidFill>
                <a:effectLst/>
                <a:latin typeface="+mn-lt"/>
                <a:ea typeface="+mn-ea"/>
                <a:cs typeface="+mn-cs"/>
              </a:rPr>
              <a:t> GRAS (</a:t>
            </a:r>
            <a:r>
              <a:rPr lang="en-US" sz="1200" kern="1200" dirty="0" err="1">
                <a:solidFill>
                  <a:schemeClr val="tx1"/>
                </a:solidFill>
                <a:effectLst/>
                <a:latin typeface="+mn-lt"/>
                <a:ea typeface="+mn-ea"/>
                <a:cs typeface="+mn-cs"/>
              </a:rPr>
              <a:t>Generalmente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reconocido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seguro</a:t>
            </a:r>
            <a:r>
              <a:rPr lang="en-US" sz="1200" kern="1200" dirty="0">
                <a:solidFill>
                  <a:schemeClr val="tx1"/>
                </a:solidFill>
                <a:effectLst/>
                <a:latin typeface="+mn-lt"/>
                <a:ea typeface="+mn-ea"/>
                <a:cs typeface="+mn-cs"/>
              </a:rPr>
              <a:t>, Generally Regarded as Safe).[2]​</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producción</a:t>
            </a:r>
            <a:r>
              <a:rPr lang="en-US" sz="1200" kern="1200" dirty="0">
                <a:solidFill>
                  <a:schemeClr val="tx1"/>
                </a:solidFill>
                <a:effectLst/>
                <a:latin typeface="+mn-lt"/>
                <a:ea typeface="+mn-ea"/>
                <a:cs typeface="+mn-cs"/>
              </a:rPr>
              <a:t> de queso y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lácteos</a:t>
            </a:r>
            <a:r>
              <a:rPr lang="en-US" sz="1200" kern="1200" dirty="0">
                <a:solidFill>
                  <a:schemeClr val="tx1"/>
                </a:solidFill>
                <a:effectLst/>
                <a:latin typeface="+mn-lt"/>
                <a:ea typeface="+mn-ea"/>
                <a:cs typeface="+mn-cs"/>
              </a:rPr>
              <a:t>, también se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elaboración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encurtidos</a:t>
            </a:r>
            <a:r>
              <a:rPr lang="en-US" sz="1200" kern="1200" dirty="0">
                <a:solidFill>
                  <a:schemeClr val="tx1"/>
                </a:solidFill>
                <a:effectLst/>
                <a:latin typeface="+mn-lt"/>
                <a:ea typeface="+mn-ea"/>
                <a:cs typeface="+mn-cs"/>
              </a:rPr>
              <a:t>, cerveza, vino,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tipos</a:t>
            </a:r>
            <a:r>
              <a:rPr lang="en-US" sz="1200" kern="1200" dirty="0">
                <a:solidFill>
                  <a:schemeClr val="tx1"/>
                </a:solidFill>
                <a:effectLst/>
                <a:latin typeface="+mn-lt"/>
                <a:ea typeface="+mn-ea"/>
                <a:cs typeface="+mn-cs"/>
              </a:rPr>
              <a:t> de pan y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alimentos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fermentados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kéfir</a:t>
            </a:r>
            <a:r>
              <a:rPr lang="en-US" sz="1200" kern="1200" dirty="0">
                <a:solidFill>
                  <a:schemeClr val="tx1"/>
                </a:solidFill>
                <a:effectLst/>
                <a:latin typeface="+mn-lt"/>
                <a:ea typeface="+mn-ea"/>
                <a:cs typeface="+mn-cs"/>
              </a:rPr>
              <a:t> de soja, </a:t>
            </a:r>
            <a:r>
              <a:rPr lang="en-US" sz="1200" kern="1200" dirty="0" err="1">
                <a:solidFill>
                  <a:schemeClr val="tx1"/>
                </a:solidFill>
                <a:effectLst/>
                <a:latin typeface="+mn-lt"/>
                <a:ea typeface="+mn-ea"/>
                <a:cs typeface="+mn-cs"/>
              </a:rPr>
              <a:t>mantecas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 lactis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bacterias</a:t>
            </a:r>
            <a:r>
              <a:rPr lang="en-US" sz="1200" kern="1200" dirty="0">
                <a:solidFill>
                  <a:schemeClr val="tx1"/>
                </a:solidFill>
                <a:effectLst/>
                <a:latin typeface="+mn-lt"/>
                <a:ea typeface="+mn-ea"/>
                <a:cs typeface="+mn-cs"/>
              </a:rPr>
              <a:t> con bajo </a:t>
            </a:r>
            <a:r>
              <a:rPr lang="en-US" sz="1200" kern="1200" dirty="0" err="1">
                <a:solidFill>
                  <a:schemeClr val="tx1"/>
                </a:solidFill>
                <a:effectLst/>
                <a:latin typeface="+mn-lt"/>
                <a:ea typeface="+mn-ea"/>
                <a:cs typeface="+mn-cs"/>
              </a:rPr>
              <a:t>contenido</a:t>
            </a:r>
            <a:r>
              <a:rPr lang="en-US" sz="1200" kern="1200" dirty="0">
                <a:solidFill>
                  <a:schemeClr val="tx1"/>
                </a:solidFill>
                <a:effectLst/>
                <a:latin typeface="+mn-lt"/>
                <a:ea typeface="+mn-ea"/>
                <a:cs typeface="+mn-cs"/>
              </a:rPr>
              <a:t> GC </a:t>
            </a:r>
            <a:r>
              <a:rPr lang="en-US" sz="1200" kern="1200" dirty="0" err="1">
                <a:solidFill>
                  <a:schemeClr val="tx1"/>
                </a:solidFill>
                <a:effectLst/>
                <a:latin typeface="+mn-lt"/>
                <a:ea typeface="+mn-ea"/>
                <a:cs typeface="+mn-cs"/>
              </a:rPr>
              <a:t>mejor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caracterizadas</a:t>
            </a:r>
            <a:r>
              <a:rPr lang="en-US" sz="1200" kern="1200" dirty="0">
                <a:solidFill>
                  <a:schemeClr val="tx1"/>
                </a:solidFill>
                <a:effectLst/>
                <a:latin typeface="+mn-lt"/>
                <a:ea typeface="+mn-ea"/>
                <a:cs typeface="+mn-cs"/>
              </a:rPr>
              <a:t>. Su </a:t>
            </a:r>
            <a:r>
              <a:rPr lang="en-US" sz="1200" kern="1200" dirty="0" err="1">
                <a:solidFill>
                  <a:schemeClr val="tx1"/>
                </a:solidFill>
                <a:effectLst/>
                <a:latin typeface="+mn-lt"/>
                <a:ea typeface="+mn-ea"/>
                <a:cs typeface="+mn-cs"/>
              </a:rPr>
              <a:t>genoma</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sido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secuenciado</a:t>
            </a:r>
            <a:r>
              <a:rPr lang="en-US" sz="1200" kern="1200" dirty="0">
                <a:solidFill>
                  <a:schemeClr val="tx1"/>
                </a:solidFill>
                <a:effectLst/>
                <a:latin typeface="+mn-lt"/>
                <a:ea typeface="+mn-ea"/>
                <a:cs typeface="+mn-cs"/>
              </a:rPr>
              <a:t> y se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un extenso </a:t>
            </a:r>
            <a:r>
              <a:rPr lang="en-US" sz="1200" kern="1200" dirty="0" err="1">
                <a:solidFill>
                  <a:schemeClr val="tx1"/>
                </a:solidFill>
                <a:effectLst/>
                <a:latin typeface="+mn-lt"/>
                <a:ea typeface="+mn-ea"/>
                <a:cs typeface="+mn-cs"/>
              </a:rPr>
              <a:t>conocimiento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metabolismo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genética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biodiversidad</a:t>
            </a:r>
            <a:r>
              <a:rPr lang="en-US" sz="1200" kern="1200" dirty="0">
                <a:solidFill>
                  <a:schemeClr val="tx1"/>
                </a:solidFill>
                <a:effectLst/>
                <a:latin typeface="+mn-lt"/>
                <a:ea typeface="+mn-ea"/>
                <a:cs typeface="+mn-cs"/>
              </a:rPr>
              <a:t>.[3]​[4]​</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 lactis se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aislar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partir</a:t>
            </a:r>
            <a:r>
              <a:rPr lang="en-US" sz="1200" kern="1200" dirty="0">
                <a:solidFill>
                  <a:schemeClr val="tx1"/>
                </a:solidFill>
                <a:effectLst/>
                <a:latin typeface="+mn-lt"/>
                <a:ea typeface="+mn-ea"/>
                <a:cs typeface="+mn-cs"/>
              </a:rPr>
              <a:t> de material </a:t>
            </a:r>
            <a:r>
              <a:rPr lang="en-US" sz="1200" kern="1200" dirty="0" err="1">
                <a:solidFill>
                  <a:schemeClr val="tx1"/>
                </a:solidFill>
                <a:effectLst/>
                <a:latin typeface="+mn-lt"/>
                <a:ea typeface="+mn-ea"/>
                <a:cs typeface="+mn-cs"/>
              </a:rPr>
              <a:t>lácteo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vegetales</a:t>
            </a:r>
            <a:r>
              <a:rPr lang="en-US" sz="1200" kern="1200" dirty="0">
                <a:solidFill>
                  <a:schemeClr val="tx1"/>
                </a:solidFill>
                <a:effectLst/>
                <a:latin typeface="+mn-lt"/>
                <a:ea typeface="+mn-ea"/>
                <a:cs typeface="+mn-cs"/>
              </a:rPr>
              <a:t>.[5]​[6]​[7]​ Se </a:t>
            </a:r>
            <a:r>
              <a:rPr lang="en-US" sz="1200" kern="1200" dirty="0" err="1">
                <a:solidFill>
                  <a:schemeClr val="tx1"/>
                </a:solidFill>
                <a:effectLst/>
                <a:latin typeface="+mn-lt"/>
                <a:ea typeface="+mn-ea"/>
                <a:cs typeface="+mn-cs"/>
              </a:rPr>
              <a:t>cree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material de </a:t>
            </a:r>
            <a:r>
              <a:rPr lang="en-US" sz="1200" kern="1200" dirty="0" err="1">
                <a:solidFill>
                  <a:schemeClr val="tx1"/>
                </a:solidFill>
                <a:effectLst/>
                <a:latin typeface="+mn-lt"/>
                <a:ea typeface="+mn-ea"/>
                <a:cs typeface="+mn-cs"/>
              </a:rPr>
              <a:t>origen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proviene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adaptación</a:t>
            </a:r>
            <a:r>
              <a:rPr lang="en-US" sz="1200" kern="1200" dirty="0">
                <a:solidFill>
                  <a:schemeClr val="tx1"/>
                </a:solidFill>
                <a:effectLst/>
                <a:latin typeface="+mn-lt"/>
                <a:ea typeface="+mn-ea"/>
                <a:cs typeface="+mn-cs"/>
              </a:rPr>
              <a:t> previa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materiales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origen</a:t>
            </a:r>
            <a:r>
              <a:rPr lang="en-US" sz="1200" kern="1200" dirty="0">
                <a:solidFill>
                  <a:schemeClr val="tx1"/>
                </a:solidFill>
                <a:effectLst/>
                <a:latin typeface="+mn-lt"/>
                <a:ea typeface="+mn-ea"/>
                <a:cs typeface="+mn-cs"/>
              </a:rPr>
              <a:t> vegetal,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genes poco </a:t>
            </a:r>
            <a:r>
              <a:rPr lang="en-US" sz="1200" kern="1200" dirty="0" err="1">
                <a:solidFill>
                  <a:schemeClr val="tx1"/>
                </a:solidFill>
                <a:effectLst/>
                <a:latin typeface="+mn-lt"/>
                <a:ea typeface="+mn-ea"/>
                <a:cs typeface="+mn-cs"/>
              </a:rPr>
              <a:t>usados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un medio </a:t>
            </a:r>
            <a:r>
              <a:rPr lang="en-US" sz="1200" kern="1200" dirty="0" err="1">
                <a:solidFill>
                  <a:schemeClr val="tx1"/>
                </a:solidFill>
                <a:effectLst/>
                <a:latin typeface="+mn-lt"/>
                <a:ea typeface="+mn-ea"/>
                <a:cs typeface="+mn-cs"/>
              </a:rPr>
              <a:t>rico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nutrientes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la leche se </a:t>
            </a:r>
            <a:r>
              <a:rPr lang="en-US" sz="1200" kern="1200" dirty="0" err="1">
                <a:solidFill>
                  <a:schemeClr val="tx1"/>
                </a:solidFill>
                <a:effectLst/>
                <a:latin typeface="+mn-lt"/>
                <a:ea typeface="+mn-ea"/>
                <a:cs typeface="+mn-cs"/>
              </a:rPr>
              <a:t>perdieron</a:t>
            </a:r>
            <a:r>
              <a:rPr lang="en-US" sz="1200" kern="1200" dirty="0">
                <a:solidFill>
                  <a:schemeClr val="tx1"/>
                </a:solidFill>
                <a:effectLst/>
                <a:latin typeface="+mn-lt"/>
                <a:ea typeface="+mn-ea"/>
                <a:cs typeface="+mn-cs"/>
              </a:rPr>
              <a:t> o se </a:t>
            </a:r>
            <a:r>
              <a:rPr lang="en-US" sz="1200" kern="1200" dirty="0" err="1">
                <a:solidFill>
                  <a:schemeClr val="tx1"/>
                </a:solidFill>
                <a:effectLst/>
                <a:latin typeface="+mn-lt"/>
                <a:ea typeface="+mn-ea"/>
                <a:cs typeface="+mn-cs"/>
              </a:rPr>
              <a:t>silenciaron</a:t>
            </a:r>
            <a:r>
              <a:rPr lang="en-US" sz="1200" kern="1200" dirty="0">
                <a:solidFill>
                  <a:schemeClr val="tx1"/>
                </a:solidFill>
                <a:effectLst/>
                <a:latin typeface="+mn-lt"/>
                <a:ea typeface="+mn-ea"/>
                <a:cs typeface="+mn-cs"/>
              </a:rPr>
              <a:t>. Este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conocido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erosión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genómica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evolución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reductiva</a:t>
            </a:r>
            <a:r>
              <a:rPr lang="en-US" sz="1200" kern="1200" dirty="0">
                <a:solidFill>
                  <a:schemeClr val="tx1"/>
                </a:solidFill>
                <a:effectLst/>
                <a:latin typeface="+mn-lt"/>
                <a:ea typeface="+mn-ea"/>
                <a:cs typeface="+mn-cs"/>
              </a:rPr>
              <a:t>, se ha </a:t>
            </a:r>
            <a:r>
              <a:rPr lang="en-US" sz="1200" kern="1200" dirty="0" err="1">
                <a:solidFill>
                  <a:schemeClr val="tx1"/>
                </a:solidFill>
                <a:effectLst/>
                <a:latin typeface="+mn-lt"/>
                <a:ea typeface="+mn-ea"/>
                <a:cs typeface="+mn-cs"/>
              </a:rPr>
              <a:t>descrito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bacterias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lácticas</a:t>
            </a:r>
            <a:r>
              <a:rPr lang="en-US" sz="1200" kern="1200" dirty="0">
                <a:solidFill>
                  <a:schemeClr val="tx1"/>
                </a:solidFill>
                <a:effectLst/>
                <a:latin typeface="+mn-lt"/>
                <a:ea typeface="+mn-ea"/>
                <a:cs typeface="+mn-cs"/>
              </a:rPr>
              <a:t>.[8]​[9]​ Esta </a:t>
            </a:r>
            <a:r>
              <a:rPr lang="en-US" sz="1200" kern="1200" dirty="0" err="1">
                <a:solidFill>
                  <a:schemeClr val="tx1"/>
                </a:solidFill>
                <a:effectLst/>
                <a:latin typeface="+mn-lt"/>
                <a:ea typeface="+mn-ea"/>
                <a:cs typeface="+mn-cs"/>
              </a:rPr>
              <a:t>transición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entorno</a:t>
            </a:r>
            <a:r>
              <a:rPr lang="en-US" sz="1200" kern="1200" dirty="0">
                <a:solidFill>
                  <a:schemeClr val="tx1"/>
                </a:solidFill>
                <a:effectLst/>
                <a:latin typeface="+mn-lt"/>
                <a:ea typeface="+mn-ea"/>
                <a:cs typeface="+mn-cs"/>
              </a:rPr>
              <a:t> vegetal a </a:t>
            </a:r>
            <a:r>
              <a:rPr lang="en-US" sz="1200" kern="1200" dirty="0" err="1">
                <a:solidFill>
                  <a:schemeClr val="tx1"/>
                </a:solidFill>
                <a:effectLst/>
                <a:latin typeface="+mn-lt"/>
                <a:ea typeface="+mn-ea"/>
                <a:cs typeface="+mn-cs"/>
              </a:rPr>
              <a:t>otro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lácteo</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sido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reproducido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laboratorio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partir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evolución</a:t>
            </a:r>
            <a:r>
              <a:rPr lang="en-US" sz="1200" kern="1200" dirty="0">
                <a:solidFill>
                  <a:schemeClr val="tx1"/>
                </a:solidFill>
                <a:effectLst/>
                <a:latin typeface="+mn-lt"/>
                <a:ea typeface="+mn-ea"/>
                <a:cs typeface="+mn-cs"/>
              </a:rPr>
              <a:t> experimental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aislado</a:t>
            </a:r>
            <a:r>
              <a:rPr lang="en-US" sz="1200" kern="1200" dirty="0">
                <a:solidFill>
                  <a:schemeClr val="tx1"/>
                </a:solidFill>
                <a:effectLst/>
                <a:latin typeface="+mn-lt"/>
                <a:ea typeface="+mn-ea"/>
                <a:cs typeface="+mn-cs"/>
              </a:rPr>
              <a:t> vegetal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cultivado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leche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periodo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prolongado</a:t>
            </a:r>
            <a:r>
              <a:rPr lang="en-US" sz="1200" kern="1200" dirty="0">
                <a:solidFill>
                  <a:schemeClr val="tx1"/>
                </a:solidFill>
                <a:effectLst/>
                <a:latin typeface="+mn-lt"/>
                <a:ea typeface="+mn-ea"/>
                <a:cs typeface="+mn-cs"/>
              </a:rPr>
              <a:t>. Este </a:t>
            </a:r>
            <a:r>
              <a:rPr lang="en-US" sz="1200" kern="1200" dirty="0" err="1">
                <a:solidFill>
                  <a:schemeClr val="tx1"/>
                </a:solidFill>
                <a:effectLst/>
                <a:latin typeface="+mn-lt"/>
                <a:ea typeface="+mn-ea"/>
                <a:cs typeface="+mn-cs"/>
              </a:rPr>
              <a:t>resultado</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consistente</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estudios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genómica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donde</a:t>
            </a:r>
            <a:r>
              <a:rPr lang="en-US" sz="1200" kern="1200" dirty="0">
                <a:solidFill>
                  <a:schemeClr val="tx1"/>
                </a:solidFill>
                <a:effectLst/>
                <a:latin typeface="+mn-lt"/>
                <a:ea typeface="+mn-ea"/>
                <a:cs typeface="+mn-cs"/>
              </a:rPr>
              <a:t> L. lactis </a:t>
            </a:r>
            <a:r>
              <a:rPr lang="en-US" sz="1200" kern="1200" dirty="0" err="1">
                <a:solidFill>
                  <a:schemeClr val="tx1"/>
                </a:solidFill>
                <a:effectLst/>
                <a:latin typeface="+mn-lt"/>
                <a:ea typeface="+mn-ea"/>
                <a:cs typeface="+mn-cs"/>
              </a:rPr>
              <a:t>pierde</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silencia</a:t>
            </a:r>
            <a:r>
              <a:rPr lang="en-US" sz="1200" kern="1200" dirty="0">
                <a:solidFill>
                  <a:schemeClr val="tx1"/>
                </a:solidFill>
                <a:effectLst/>
                <a:latin typeface="+mn-lt"/>
                <a:ea typeface="+mn-ea"/>
                <a:cs typeface="+mn-cs"/>
              </a:rPr>
              <a:t> genes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no son de </a:t>
            </a:r>
            <a:r>
              <a:rPr lang="en-US" sz="1200" kern="1200" dirty="0" err="1">
                <a:solidFill>
                  <a:schemeClr val="tx1"/>
                </a:solidFill>
                <a:effectLst/>
                <a:latin typeface="+mn-lt"/>
                <a:ea typeface="+mn-ea"/>
                <a:cs typeface="+mn-cs"/>
              </a:rPr>
              <a:t>utilidad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leche y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sobreexpresión</a:t>
            </a:r>
            <a:r>
              <a:rPr lang="en-US" sz="1200" kern="1200" dirty="0">
                <a:solidFill>
                  <a:schemeClr val="tx1"/>
                </a:solidFill>
                <a:effectLst/>
                <a:latin typeface="+mn-lt"/>
                <a:ea typeface="+mn-ea"/>
                <a:cs typeface="+mn-cs"/>
              </a:rPr>
              <a:t> de genes </a:t>
            </a:r>
            <a:r>
              <a:rPr lang="en-US" sz="1200" kern="1200" dirty="0" err="1">
                <a:solidFill>
                  <a:schemeClr val="tx1"/>
                </a:solidFill>
                <a:effectLst/>
                <a:latin typeface="+mn-lt"/>
                <a:ea typeface="+mn-ea"/>
                <a:cs typeface="+mn-cs"/>
              </a:rPr>
              <a:t>relacionados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transporte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péptidos</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Más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Lactobacillus y Lactococcus</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Lactobacillus es un </a:t>
            </a:r>
            <a:r>
              <a:rPr lang="en-US" sz="1200" kern="1200" dirty="0" err="1">
                <a:solidFill>
                  <a:schemeClr val="tx1"/>
                </a:solidFill>
                <a:effectLst/>
                <a:latin typeface="+mn-lt"/>
                <a:ea typeface="+mn-ea"/>
                <a:cs typeface="+mn-cs"/>
              </a:rPr>
              <a:t>tipo</a:t>
            </a:r>
            <a:r>
              <a:rPr lang="en-US" sz="1200" kern="1200" dirty="0">
                <a:solidFill>
                  <a:schemeClr val="tx1"/>
                </a:solidFill>
                <a:effectLst/>
                <a:latin typeface="+mn-lt"/>
                <a:ea typeface="+mn-ea"/>
                <a:cs typeface="+mn-cs"/>
              </a:rPr>
              <a:t> de bacteria </a:t>
            </a:r>
            <a:r>
              <a:rPr lang="en-US" sz="1200" kern="1200" dirty="0" err="1">
                <a:solidFill>
                  <a:schemeClr val="tx1"/>
                </a:solidFill>
                <a:effectLst/>
                <a:latin typeface="+mn-lt"/>
                <a:ea typeface="+mn-ea"/>
                <a:cs typeface="+mn-cs"/>
              </a:rPr>
              <a:t>láctica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pertenece</a:t>
            </a:r>
            <a:r>
              <a:rPr lang="en-US" sz="1200" kern="1200" dirty="0">
                <a:solidFill>
                  <a:schemeClr val="tx1"/>
                </a:solidFill>
                <a:effectLst/>
                <a:latin typeface="+mn-lt"/>
                <a:ea typeface="+mn-ea"/>
                <a:cs typeface="+mn-cs"/>
              </a:rPr>
              <a:t> al filo Firmicutes.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Lactococcus lactis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de bacteria no </a:t>
            </a:r>
            <a:r>
              <a:rPr lang="en-US" sz="1200" kern="1200" dirty="0" err="1">
                <a:solidFill>
                  <a:schemeClr val="tx1"/>
                </a:solidFill>
                <a:effectLst/>
                <a:latin typeface="+mn-lt"/>
                <a:ea typeface="+mn-ea"/>
                <a:cs typeface="+mn-cs"/>
              </a:rPr>
              <a:t>esporulante</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mótil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producción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quesos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mantecas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encurtidos</a:t>
            </a:r>
            <a:r>
              <a:rPr lang="en-US" sz="1200" kern="1200" dirty="0">
                <a:solidFill>
                  <a:schemeClr val="tx1"/>
                </a:solidFill>
                <a:effectLst/>
                <a:latin typeface="+mn-lt"/>
                <a:ea typeface="+mn-ea"/>
                <a:cs typeface="+mn-cs"/>
              </a:rPr>
              <a:t>, cerveza, vino y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alimentos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fermentados</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Lactococcus lactis es la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de Lactococcus de mayor </a:t>
            </a:r>
            <a:r>
              <a:rPr lang="en-US" sz="1200" kern="1200" dirty="0" err="1">
                <a:solidFill>
                  <a:schemeClr val="tx1"/>
                </a:solidFill>
                <a:effectLst/>
                <a:latin typeface="+mn-lt"/>
                <a:ea typeface="+mn-ea"/>
                <a:cs typeface="+mn-cs"/>
              </a:rPr>
              <a:t>importancia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económica</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Lactococcus lactis </a:t>
            </a:r>
            <a:r>
              <a:rPr lang="en-US" sz="1200" kern="1200" dirty="0" err="1">
                <a:solidFill>
                  <a:schemeClr val="tx1"/>
                </a:solidFill>
                <a:effectLst/>
                <a:latin typeface="+mn-lt"/>
                <a:ea typeface="+mn-ea"/>
                <a:cs typeface="+mn-cs"/>
              </a:rPr>
              <a:t>metaboliza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lactosa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láctico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convierte</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proteínas</a:t>
            </a:r>
            <a:r>
              <a:rPr lang="en-US" sz="1200" kern="1200" dirty="0">
                <a:solidFill>
                  <a:schemeClr val="tx1"/>
                </a:solidFill>
                <a:effectLst/>
                <a:latin typeface="+mn-lt"/>
                <a:ea typeface="+mn-ea"/>
                <a:cs typeface="+mn-cs"/>
              </a:rPr>
              <a:t> de la leche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compuestos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sabor</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Lactococcus </a:t>
            </a:r>
            <a:r>
              <a:rPr lang="en-US" sz="1200" kern="1200" dirty="0" err="1">
                <a:solidFill>
                  <a:schemeClr val="tx1"/>
                </a:solidFill>
                <a:effectLst/>
                <a:latin typeface="+mn-lt"/>
                <a:ea typeface="+mn-ea"/>
                <a:cs typeface="+mn-cs"/>
              </a:rPr>
              <a:t>garvieae</a:t>
            </a:r>
            <a:r>
              <a:rPr lang="en-US" sz="1200" kern="1200" dirty="0">
                <a:solidFill>
                  <a:schemeClr val="tx1"/>
                </a:solidFill>
                <a:effectLst/>
                <a:latin typeface="+mn-lt"/>
                <a:ea typeface="+mn-ea"/>
                <a:cs typeface="+mn-cs"/>
              </a:rPr>
              <a:t> es un coco Gram - </a:t>
            </a:r>
            <a:r>
              <a:rPr lang="en-US" sz="1200" kern="1200" dirty="0" err="1">
                <a:solidFill>
                  <a:schemeClr val="tx1"/>
                </a:solidFill>
                <a:effectLst/>
                <a:latin typeface="+mn-lt"/>
                <a:ea typeface="+mn-ea"/>
                <a:cs typeface="+mn-cs"/>
              </a:rPr>
              <a:t>positivo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catalasa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negativa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anaerobio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facultativo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patógeno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zoonótico</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Lactiplantibacillus</a:t>
            </a:r>
            <a:r>
              <a:rPr lang="en-US" sz="1200" b="1" kern="1200" dirty="0">
                <a:solidFill>
                  <a:schemeClr val="tx1"/>
                </a:solidFill>
                <a:effectLst/>
                <a:latin typeface="+mn-lt"/>
                <a:ea typeface="+mn-ea"/>
                <a:cs typeface="+mn-cs"/>
              </a:rPr>
              <a:t> plantarum: </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4" tooltip="Dominio (biología)"/>
              </a:rPr>
              <a:t>Dominio</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5" tooltip="Bacteria"/>
              </a:rPr>
              <a:t>Bacteria</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6" tooltip="Filo"/>
              </a:rPr>
              <a:t>Filo</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63" tooltip="Bacillota"/>
              </a:rPr>
              <a:t>Bacillota</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8" tooltip="Clase (biología)"/>
              </a:rPr>
              <a:t>Clase</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64" tooltip="Bacilli"/>
              </a:rPr>
              <a:t>Bacilli</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10" tooltip="Orden (biología)"/>
              </a:rPr>
              <a:t>Orden</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65" tooltip="Lactobacillales"/>
              </a:rPr>
              <a:t>Lactobacillales</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12" tooltip="Familia (biología)"/>
              </a:rPr>
              <a:t>Familia</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66" tooltip="Lactobacillaceae"/>
              </a:rPr>
              <a:t>Lactobacillaceae</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14" tooltip="Género (biología)"/>
              </a:rPr>
              <a:t>Género</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i="1" u="sng" kern="1200" dirty="0">
                <a:solidFill>
                  <a:schemeClr val="tx1"/>
                </a:solidFill>
                <a:effectLst/>
                <a:latin typeface="+mn-lt"/>
                <a:ea typeface="+mn-ea"/>
                <a:cs typeface="+mn-cs"/>
                <a:hlinkClick r:id="rId67" tooltip="Lactiplantibacillus (aún no redactado)"/>
              </a:rPr>
              <a:t>Lactiplantibacillus</a:t>
            </a:r>
            <a:endParaRPr lang="es-MX" sz="1200" kern="1200" dirty="0">
              <a:solidFill>
                <a:schemeClr val="tx1"/>
              </a:solidFill>
              <a:effectLst/>
              <a:latin typeface="+mn-lt"/>
              <a:ea typeface="+mn-ea"/>
              <a:cs typeface="+mn-cs"/>
            </a:endParaRPr>
          </a:p>
          <a:p>
            <a:r>
              <a:rPr lang="es-MX" sz="1200" b="1" u="sng" kern="1200" dirty="0">
                <a:solidFill>
                  <a:schemeClr val="tx1"/>
                </a:solidFill>
                <a:effectLst/>
                <a:latin typeface="+mn-lt"/>
                <a:ea typeface="+mn-ea"/>
                <a:cs typeface="+mn-cs"/>
                <a:hlinkClick r:id="rId68" tooltip="Especie"/>
              </a:rPr>
              <a:t>Especie</a:t>
            </a:r>
            <a:r>
              <a:rPr lang="es-MX"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L. plantarum</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de bacteria de la familia </a:t>
            </a:r>
            <a:r>
              <a:rPr lang="en-US" sz="1200" kern="1200" dirty="0" err="1">
                <a:solidFill>
                  <a:schemeClr val="tx1"/>
                </a:solidFill>
                <a:effectLst/>
                <a:latin typeface="+mn-lt"/>
                <a:ea typeface="+mn-ea"/>
                <a:cs typeface="+mn-cs"/>
              </a:rPr>
              <a:t>Lactobacillaceae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capaz</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realizar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fermentación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principales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responsables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produtivo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chucrut</a:t>
            </a:r>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así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alimentos</a:t>
            </a:r>
            <a:r>
              <a:rPr lang="en-US" sz="1200" kern="1200" dirty="0">
                <a:solidFill>
                  <a:schemeClr val="tx1"/>
                </a:solidFill>
                <a:effectLst/>
                <a:latin typeface="+mn-lt"/>
                <a:ea typeface="+mn-ea"/>
                <a:cs typeface="+mn-cs"/>
              </a:rPr>
              <a:t>.[3]​Es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bacteria </a:t>
            </a:r>
            <a:r>
              <a:rPr lang="en-US" sz="1200" kern="1200" dirty="0" err="1">
                <a:solidFill>
                  <a:schemeClr val="tx1"/>
                </a:solidFill>
                <a:effectLst/>
                <a:latin typeface="+mn-lt"/>
                <a:ea typeface="+mn-ea"/>
                <a:cs typeface="+mn-cs"/>
              </a:rPr>
              <a:t>grampositiva</a:t>
            </a:r>
            <a:r>
              <a:rPr lang="en-US" sz="1200" kern="1200" dirty="0">
                <a:solidFill>
                  <a:schemeClr val="tx1"/>
                </a:solidFill>
                <a:effectLst/>
                <a:latin typeface="+mn-lt"/>
                <a:ea typeface="+mn-ea"/>
                <a:cs typeface="+mn-cs"/>
              </a:rPr>
              <a:t>.[4]​</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Comúnmente</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encontrado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diversos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fermentados</a:t>
            </a:r>
            <a:r>
              <a:rPr lang="en-US" sz="1200" kern="1200" dirty="0">
                <a:solidFill>
                  <a:schemeClr val="tx1"/>
                </a:solidFill>
                <a:effectLst/>
                <a:latin typeface="+mn-lt"/>
                <a:ea typeface="+mn-ea"/>
                <a:cs typeface="+mn-cs"/>
              </a:rPr>
              <a:t> y también se </a:t>
            </a:r>
            <a:r>
              <a:rPr lang="en-US" sz="1200" kern="1200" dirty="0" err="1">
                <a:solidFill>
                  <a:schemeClr val="tx1"/>
                </a:solidFill>
                <a:effectLst/>
                <a:latin typeface="+mn-lt"/>
                <a:ea typeface="+mn-ea"/>
                <a:cs typeface="+mn-cs"/>
              </a:rPr>
              <a:t>presenta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saliva (de la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aislada</a:t>
            </a:r>
            <a:r>
              <a:rPr lang="en-US" sz="1200" kern="1200" dirty="0">
                <a:solidFill>
                  <a:schemeClr val="tx1"/>
                </a:solidFill>
                <a:effectLst/>
                <a:latin typeface="+mn-lt"/>
                <a:ea typeface="+mn-ea"/>
                <a:cs typeface="+mn-cs"/>
              </a:rPr>
              <a:t>). Tiene la </a:t>
            </a:r>
            <a:r>
              <a:rPr lang="en-US" sz="1200" kern="1200" dirty="0" err="1">
                <a:solidFill>
                  <a:schemeClr val="tx1"/>
                </a:solidFill>
                <a:effectLst/>
                <a:latin typeface="+mn-lt"/>
                <a:ea typeface="+mn-ea"/>
                <a:cs typeface="+mn-cs"/>
              </a:rPr>
              <a:t>habilidad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licuar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gelatina</a:t>
            </a:r>
            <a:r>
              <a:rPr lang="en-US" sz="1200" kern="1200" dirty="0">
                <a:solidFill>
                  <a:schemeClr val="tx1"/>
                </a:solidFill>
                <a:effectLst/>
                <a:latin typeface="+mn-lt"/>
                <a:ea typeface="+mn-ea"/>
                <a:cs typeface="+mn-cs"/>
              </a:rPr>
              <a:t>.[5]​ El </a:t>
            </a:r>
            <a:r>
              <a:rPr lang="en-US" sz="1200" kern="1200" dirty="0" err="1">
                <a:solidFill>
                  <a:schemeClr val="tx1"/>
                </a:solidFill>
                <a:effectLst/>
                <a:latin typeface="+mn-lt"/>
                <a:ea typeface="+mn-ea"/>
                <a:cs typeface="+mn-cs"/>
              </a:rPr>
              <a:t>genoma</a:t>
            </a:r>
            <a:r>
              <a:rPr lang="en-US" sz="1200" kern="1200" dirty="0">
                <a:solidFill>
                  <a:schemeClr val="tx1"/>
                </a:solidFill>
                <a:effectLst/>
                <a:latin typeface="+mn-lt"/>
                <a:ea typeface="+mn-ea"/>
                <a:cs typeface="+mn-cs"/>
              </a:rPr>
              <a:t> de L. plantarum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conocidos</a:t>
            </a:r>
            <a:r>
              <a:rPr lang="en-US" sz="1200" kern="1200" dirty="0">
                <a:solidFill>
                  <a:schemeClr val="tx1"/>
                </a:solidFill>
                <a:effectLst/>
                <a:latin typeface="+mn-lt"/>
                <a:ea typeface="+mn-ea"/>
                <a:cs typeface="+mn-cs"/>
              </a:rPr>
              <a:t> entre las </a:t>
            </a:r>
            <a:r>
              <a:rPr lang="en-US" sz="1200" kern="1200" dirty="0" err="1">
                <a:solidFill>
                  <a:schemeClr val="tx1"/>
                </a:solidFill>
                <a:effectLst/>
                <a:latin typeface="+mn-lt"/>
                <a:ea typeface="+mn-ea"/>
                <a:cs typeface="+mn-cs"/>
              </a:rPr>
              <a:t>bacterias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lácticas</a:t>
            </a:r>
            <a:r>
              <a:rPr lang="en-US" sz="1200" kern="1200" dirty="0">
                <a:solidFill>
                  <a:schemeClr val="tx1"/>
                </a:solidFill>
                <a:effectLst/>
                <a:latin typeface="+mn-lt"/>
                <a:ea typeface="+mn-ea"/>
                <a:cs typeface="+mn-cs"/>
              </a:rPr>
              <a:t>.[3]​</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variedad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Lactiplantibacillus</a:t>
            </a:r>
            <a:r>
              <a:rPr lang="en-US" sz="1200" kern="1200" dirty="0">
                <a:solidFill>
                  <a:schemeClr val="tx1"/>
                </a:solidFill>
                <a:effectLst/>
                <a:latin typeface="+mn-lt"/>
                <a:ea typeface="+mn-ea"/>
                <a:cs typeface="+mn-cs"/>
              </a:rPr>
              <a:t> plantarum 3547 (Lp3547)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aplicaciones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campo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alimentos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probióticos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pudiendo</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publicitado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Unión Europea.[6]</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carnicos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conservante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alimentos</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Limosilactobacillus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reuteri</a:t>
            </a:r>
            <a:r>
              <a:rPr lang="en-US"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bacteria Gram-</a:t>
            </a:r>
            <a:r>
              <a:rPr lang="en-US" sz="1200" kern="1200" dirty="0" err="1">
                <a:solidFill>
                  <a:schemeClr val="tx1"/>
                </a:solidFill>
                <a:effectLst/>
                <a:latin typeface="+mn-lt"/>
                <a:ea typeface="+mn-ea"/>
                <a:cs typeface="+mn-cs"/>
              </a:rPr>
              <a:t>positiva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de forma natural </a:t>
            </a:r>
            <a:r>
              <a:rPr lang="en-US" sz="1200" kern="1200" dirty="0" err="1">
                <a:solidFill>
                  <a:schemeClr val="tx1"/>
                </a:solidFill>
                <a:effectLst/>
                <a:latin typeface="+mn-lt"/>
                <a:ea typeface="+mn-ea"/>
                <a:cs typeface="+mn-cs"/>
              </a:rPr>
              <a:t>habita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intestino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mamíferos</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aves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Descrito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primera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década</a:t>
            </a:r>
            <a:r>
              <a:rPr lang="en-US" sz="1200" kern="1200" dirty="0">
                <a:solidFill>
                  <a:schemeClr val="tx1"/>
                </a:solidFill>
                <a:effectLst/>
                <a:latin typeface="+mn-lt"/>
                <a:ea typeface="+mn-ea"/>
                <a:cs typeface="+mn-cs"/>
              </a:rPr>
              <a:t> de 1980,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cepas</a:t>
            </a:r>
            <a:r>
              <a:rPr lang="en-US" sz="1200" kern="1200" dirty="0">
                <a:solidFill>
                  <a:schemeClr val="tx1"/>
                </a:solidFill>
                <a:effectLst/>
                <a:latin typeface="+mn-lt"/>
                <a:ea typeface="+mn-ea"/>
                <a:cs typeface="+mn-cs"/>
              </a:rPr>
              <a:t> de L. </a:t>
            </a:r>
            <a:r>
              <a:rPr lang="en-US" sz="1200" kern="1200" dirty="0" err="1">
                <a:solidFill>
                  <a:schemeClr val="tx1"/>
                </a:solidFill>
                <a:effectLst/>
                <a:latin typeface="+mn-lt"/>
                <a:ea typeface="+mn-ea"/>
                <a:cs typeface="+mn-cs"/>
              </a:rPr>
              <a:t>reuteri</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utilizadas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probióticos</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 pesar de que </a:t>
            </a:r>
            <a:r>
              <a:rPr lang="es-MX" sz="1200" i="1" kern="1200" dirty="0">
                <a:solidFill>
                  <a:schemeClr val="tx1"/>
                </a:solidFill>
                <a:effectLst/>
                <a:latin typeface="+mn-lt"/>
                <a:ea typeface="+mn-ea"/>
                <a:cs typeface="+mn-cs"/>
              </a:rPr>
              <a:t>L. reuteri</a:t>
            </a:r>
            <a:r>
              <a:rPr lang="es-MX" sz="1200" kern="1200" dirty="0">
                <a:solidFill>
                  <a:schemeClr val="tx1"/>
                </a:solidFill>
                <a:effectLst/>
                <a:latin typeface="+mn-lt"/>
                <a:ea typeface="+mn-ea"/>
                <a:cs typeface="+mn-cs"/>
              </a:rPr>
              <a:t> está presente naturalmente en humanos, no se encuentra en todos los individuos. La suplementación dietética puede sostener niveles altos de él en aquellas personas con deficiencias. Ingestiones de </a:t>
            </a:r>
            <a:r>
              <a:rPr lang="es-MX" sz="1200" i="1" kern="1200" dirty="0">
                <a:solidFill>
                  <a:schemeClr val="tx1"/>
                </a:solidFill>
                <a:effectLst/>
                <a:latin typeface="+mn-lt"/>
                <a:ea typeface="+mn-ea"/>
                <a:cs typeface="+mn-cs"/>
              </a:rPr>
              <a:t>L. reuteri</a:t>
            </a:r>
            <a:r>
              <a:rPr lang="es-MX" sz="1200" kern="1200" dirty="0">
                <a:solidFill>
                  <a:schemeClr val="tx1"/>
                </a:solidFill>
                <a:effectLst/>
                <a:latin typeface="+mn-lt"/>
                <a:ea typeface="+mn-ea"/>
                <a:cs typeface="+mn-cs"/>
              </a:rPr>
              <a:t> se muestran eficaces para colonizar los </a:t>
            </a:r>
            <a:r>
              <a:rPr lang="es-MX" sz="1200" u="sng" kern="1200" dirty="0">
                <a:solidFill>
                  <a:schemeClr val="tx1"/>
                </a:solidFill>
                <a:effectLst/>
                <a:latin typeface="+mn-lt"/>
                <a:ea typeface="+mn-ea"/>
                <a:cs typeface="+mn-cs"/>
                <a:hlinkClick r:id="rId69" tooltip="Tracto gastrointestinal"/>
              </a:rPr>
              <a:t>intestinos</a:t>
            </a:r>
            <a:r>
              <a:rPr lang="es-MX" sz="1200" kern="1200" dirty="0">
                <a:solidFill>
                  <a:schemeClr val="tx1"/>
                </a:solidFill>
                <a:effectLst/>
                <a:latin typeface="+mn-lt"/>
                <a:ea typeface="+mn-ea"/>
                <a:cs typeface="+mn-cs"/>
              </a:rPr>
              <a:t> de individuos sanos. La colonización empieza a los pocos días de la </a:t>
            </a:r>
            <a:r>
              <a:rPr lang="es-MX" sz="1200" u="sng" kern="1200" dirty="0">
                <a:solidFill>
                  <a:schemeClr val="tx1"/>
                </a:solidFill>
                <a:effectLst/>
                <a:latin typeface="+mn-lt"/>
                <a:ea typeface="+mn-ea"/>
                <a:cs typeface="+mn-cs"/>
                <a:hlinkClick r:id="rId70" tooltip="Ingestión"/>
              </a:rPr>
              <a:t>ingestión</a:t>
            </a:r>
            <a:r>
              <a:rPr lang="es-MX" sz="1200" kern="1200" dirty="0">
                <a:solidFill>
                  <a:schemeClr val="tx1"/>
                </a:solidFill>
                <a:effectLst/>
                <a:latin typeface="+mn-lt"/>
                <a:ea typeface="+mn-ea"/>
                <a:cs typeface="+mn-cs"/>
              </a:rPr>
              <a:t>, y prevalece a pesar de que meses después se deje de tomar poco a poco.</a:t>
            </a:r>
            <a:r>
              <a:rPr lang="es-MX" sz="1200" u="sng" kern="1200" baseline="30000" dirty="0">
                <a:solidFill>
                  <a:schemeClr val="tx1"/>
                </a:solidFill>
                <a:effectLst/>
                <a:latin typeface="+mn-lt"/>
                <a:ea typeface="+mn-ea"/>
                <a:cs typeface="+mn-cs"/>
                <a:hlinkClick r:id="rId71"/>
              </a:rPr>
              <a:t>[23]</a:t>
            </a:r>
            <a:r>
              <a:rPr lang="es-MX" sz="1200" kern="1200" dirty="0">
                <a:solidFill>
                  <a:schemeClr val="tx1"/>
                </a:solidFill>
                <a:effectLst/>
                <a:latin typeface="+mn-lt"/>
                <a:ea typeface="+mn-ea"/>
                <a:cs typeface="+mn-cs"/>
              </a:rPr>
              <a:t>​ </a:t>
            </a:r>
            <a:r>
              <a:rPr lang="es-MX" sz="1200" i="1" kern="1200" dirty="0">
                <a:solidFill>
                  <a:schemeClr val="tx1"/>
                </a:solidFill>
                <a:effectLst/>
                <a:latin typeface="+mn-lt"/>
                <a:ea typeface="+mn-ea"/>
                <a:cs typeface="+mn-cs"/>
              </a:rPr>
              <a:t>L. reuteri</a:t>
            </a:r>
            <a:r>
              <a:rPr lang="es-MX" sz="1200" kern="1200" dirty="0">
                <a:solidFill>
                  <a:schemeClr val="tx1"/>
                </a:solidFill>
                <a:effectLst/>
                <a:latin typeface="+mn-lt"/>
                <a:ea typeface="+mn-ea"/>
                <a:cs typeface="+mn-cs"/>
              </a:rPr>
              <a:t> se encuentra en la </a:t>
            </a:r>
            <a:r>
              <a:rPr lang="es-MX" sz="1200" u="sng" kern="1200" dirty="0">
                <a:solidFill>
                  <a:schemeClr val="tx1"/>
                </a:solidFill>
                <a:effectLst/>
                <a:latin typeface="+mn-lt"/>
                <a:ea typeface="+mn-ea"/>
                <a:cs typeface="+mn-cs"/>
                <a:hlinkClick r:id="rId72" tooltip="Leche materna"/>
              </a:rPr>
              <a:t>leche materna</a:t>
            </a:r>
            <a:r>
              <a:rPr lang="es-MX" sz="1200" kern="1200" dirty="0">
                <a:solidFill>
                  <a:schemeClr val="tx1"/>
                </a:solidFill>
                <a:effectLst/>
                <a:latin typeface="+mn-lt"/>
                <a:ea typeface="+mn-ea"/>
                <a:cs typeface="+mn-cs"/>
              </a:rPr>
              <a:t>.</a:t>
            </a:r>
            <a:r>
              <a:rPr lang="es-MX" sz="1200" u="sng" kern="1200" baseline="30000" dirty="0">
                <a:solidFill>
                  <a:schemeClr val="tx1"/>
                </a:solidFill>
                <a:effectLst/>
                <a:latin typeface="+mn-lt"/>
                <a:ea typeface="+mn-ea"/>
                <a:cs typeface="+mn-cs"/>
                <a:hlinkClick r:id="rId73"/>
              </a:rPr>
              <a:t>[24]</a:t>
            </a:r>
            <a:r>
              <a:rPr lang="es-MX" sz="1200" kern="1200" dirty="0">
                <a:solidFill>
                  <a:schemeClr val="tx1"/>
                </a:solidFill>
                <a:effectLst/>
                <a:latin typeface="+mn-lt"/>
                <a:ea typeface="+mn-ea"/>
                <a:cs typeface="+mn-cs"/>
              </a:rPr>
              <a:t>​ Ingestiones por parte de la madre aumenta la cantidad de </a:t>
            </a:r>
            <a:r>
              <a:rPr lang="es-MX" sz="1200" i="1" kern="1200" dirty="0">
                <a:solidFill>
                  <a:schemeClr val="tx1"/>
                </a:solidFill>
                <a:effectLst/>
                <a:latin typeface="+mn-lt"/>
                <a:ea typeface="+mn-ea"/>
                <a:cs typeface="+mn-cs"/>
              </a:rPr>
              <a:t>L. reuteri</a:t>
            </a:r>
            <a:r>
              <a:rPr lang="es-MX" sz="1200" kern="1200" dirty="0">
                <a:solidFill>
                  <a:schemeClr val="tx1"/>
                </a:solidFill>
                <a:effectLst/>
                <a:latin typeface="+mn-lt"/>
                <a:ea typeface="+mn-ea"/>
                <a:cs typeface="+mn-cs"/>
              </a:rPr>
              <a:t> presente en su leche, y la probabilidad de que sea transferida al niño.</a:t>
            </a:r>
            <a:r>
              <a:rPr lang="es-MX" sz="1200" u="sng" kern="1200" baseline="30000" dirty="0">
                <a:solidFill>
                  <a:schemeClr val="tx1"/>
                </a:solidFill>
                <a:effectLst/>
                <a:latin typeface="+mn-lt"/>
                <a:ea typeface="+mn-ea"/>
                <a:cs typeface="+mn-cs"/>
                <a:hlinkClick r:id="rId74"/>
              </a:rPr>
              <a:t>[25]</a:t>
            </a:r>
            <a:r>
              <a:rPr lang="es-MX" sz="1200" kern="1200" dirty="0">
                <a:solidFill>
                  <a:schemeClr val="tx1"/>
                </a:solidFill>
                <a:effectLst/>
                <a:latin typeface="+mn-lt"/>
                <a:ea typeface="+mn-ea"/>
                <a:cs typeface="+mn-cs"/>
              </a:rPr>
              <a:t>​ </a:t>
            </a:r>
          </a:p>
          <a:p>
            <a:r>
              <a:rPr lang="es-MX" sz="1200" i="1" kern="1200" dirty="0">
                <a:solidFill>
                  <a:schemeClr val="tx1"/>
                </a:solidFill>
                <a:effectLst/>
                <a:latin typeface="+mn-lt"/>
                <a:ea typeface="+mn-ea"/>
                <a:cs typeface="+mn-cs"/>
              </a:rPr>
              <a:t>L. reuteri</a:t>
            </a:r>
            <a:r>
              <a:rPr lang="es-MX" sz="1200" kern="1200" dirty="0">
                <a:solidFill>
                  <a:schemeClr val="tx1"/>
                </a:solidFill>
                <a:effectLst/>
                <a:latin typeface="+mn-lt"/>
                <a:ea typeface="+mn-ea"/>
                <a:cs typeface="+mn-cs"/>
              </a:rPr>
              <a:t> beneficia a su anfitrión en diferentes maneras, particularmente por luchar con infecciones nocivas mediando el </a:t>
            </a:r>
            <a:r>
              <a:rPr lang="es-MX" sz="1200" u="sng" kern="1200" dirty="0">
                <a:solidFill>
                  <a:schemeClr val="tx1"/>
                </a:solidFill>
                <a:effectLst/>
                <a:latin typeface="+mn-lt"/>
                <a:ea typeface="+mn-ea"/>
                <a:cs typeface="+mn-cs"/>
                <a:hlinkClick r:id="rId31" tooltip="Sistema inmunitario"/>
              </a:rPr>
              <a:t>sistema inmunitario</a:t>
            </a:r>
            <a:r>
              <a:rPr lang="es-MX" sz="1200" kern="1200" dirty="0">
                <a:solidFill>
                  <a:schemeClr val="tx1"/>
                </a:solidFill>
                <a:effectLst/>
                <a:latin typeface="+mn-lt"/>
                <a:ea typeface="+mn-ea"/>
                <a:cs typeface="+mn-cs"/>
              </a:rPr>
              <a:t>.</a:t>
            </a:r>
            <a:r>
              <a:rPr lang="es-MX" sz="1200" kern="1200" baseline="30000" dirty="0">
                <a:solidFill>
                  <a:schemeClr val="tx1"/>
                </a:solidFill>
                <a:effectLst/>
                <a:latin typeface="+mn-lt"/>
                <a:ea typeface="+mn-ea"/>
                <a:cs typeface="+mn-cs"/>
              </a:rPr>
              <a:t>[</a:t>
            </a:r>
            <a:r>
              <a:rPr lang="es-MX" sz="1200" i="1" u="sng" kern="1200" baseline="30000" dirty="0">
                <a:solidFill>
                  <a:schemeClr val="tx1"/>
                </a:solidFill>
                <a:effectLst/>
                <a:latin typeface="+mn-lt"/>
                <a:ea typeface="+mn-ea"/>
                <a:cs typeface="+mn-cs"/>
                <a:hlinkClick r:id="rId75" tooltip="Wikipedia:Verificabilidad"/>
              </a:rPr>
              <a:t>cita requerida</a:t>
            </a:r>
            <a:r>
              <a:rPr lang="es-MX" sz="1200" kern="1200" baseline="30000" dirty="0">
                <a:solidFill>
                  <a:schemeClr val="tx1"/>
                </a:solidFill>
                <a:effectLst/>
                <a:latin typeface="+mn-lt"/>
                <a:ea typeface="+mn-ea"/>
                <a:cs typeface="+mn-cs"/>
              </a:rPr>
              <a:t>]</a:t>
            </a:r>
            <a:r>
              <a:rPr lang="es-MX"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Accion </a:t>
            </a:r>
            <a:r>
              <a:rPr lang="en-US" sz="1200" kern="1200" dirty="0" err="1">
                <a:solidFill>
                  <a:schemeClr val="tx1"/>
                </a:solidFill>
                <a:effectLst/>
                <a:latin typeface="+mn-lt"/>
                <a:ea typeface="+mn-ea"/>
                <a:cs typeface="+mn-cs"/>
              </a:rPr>
              <a:t>antimicrobiana</a:t>
            </a:r>
            <a:r>
              <a:rPr lang="en-US" sz="1200" kern="1200" dirty="0">
                <a:solidFill>
                  <a:schemeClr val="tx1"/>
                </a:solidFill>
                <a:effectLst/>
                <a:latin typeface="+mn-lt"/>
                <a:ea typeface="+mn-ea"/>
                <a:cs typeface="+mn-cs"/>
              </a:rPr>
              <a:t> y para </a:t>
            </a:r>
            <a:r>
              <a:rPr lang="en-US" sz="1200" kern="1200" dirty="0" err="1">
                <a:solidFill>
                  <a:schemeClr val="tx1"/>
                </a:solidFill>
                <a:effectLst/>
                <a:latin typeface="+mn-lt"/>
                <a:ea typeface="+mn-ea"/>
                <a:cs typeface="+mn-cs"/>
              </a:rPr>
              <a:t>enfermedades</a:t>
            </a:r>
            <a:r>
              <a:rPr lang="en-US" sz="1200" kern="1200" dirty="0">
                <a:solidFill>
                  <a:schemeClr val="tx1"/>
                </a:solidFill>
                <a:effectLst/>
                <a:latin typeface="+mn-lt"/>
                <a:ea typeface="+mn-ea"/>
                <a:cs typeface="+mn-cs"/>
              </a:rPr>
              <a:t> intestinalis (colitis, </a:t>
            </a:r>
            <a:r>
              <a:rPr lang="en-US" sz="1200" kern="1200" dirty="0" err="1">
                <a:solidFill>
                  <a:schemeClr val="tx1"/>
                </a:solidFill>
                <a:effectLst/>
                <a:latin typeface="+mn-lt"/>
                <a:ea typeface="+mn-ea"/>
                <a:cs typeface="+mn-cs"/>
              </a:rPr>
              <a:t>diarrea</a:t>
            </a:r>
            <a:r>
              <a:rPr lang="en-US" sz="1200" kern="1200" dirty="0">
                <a:solidFill>
                  <a:schemeClr val="tx1"/>
                </a:solidFill>
                <a:effectLst/>
                <a:latin typeface="+mn-lt"/>
                <a:ea typeface="+mn-ea"/>
                <a:cs typeface="+mn-cs"/>
              </a:rPr>
              <a:t>, enterocolitis, y SALUD ORAL (GINGIVITIS).</a:t>
            </a:r>
            <a:endParaRPr lang="es-MX"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Lacticaseibacillus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rhamnosus</a:t>
            </a:r>
            <a:r>
              <a:rPr lang="en-US"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 un </a:t>
            </a:r>
            <a:r>
              <a:rPr lang="en-US" sz="1200" kern="1200" dirty="0" err="1">
                <a:solidFill>
                  <a:schemeClr val="tx1"/>
                </a:solidFill>
                <a:effectLst/>
                <a:latin typeface="+mn-lt"/>
                <a:ea typeface="+mn-ea"/>
                <a:cs typeface="+mn-cs"/>
              </a:rPr>
              <a:t>bacilo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grampositivo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anaeróbico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anaeróbico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facultativo</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 </a:t>
            </a:r>
            <a:r>
              <a:rPr lang="en-US" sz="1200" kern="1200" dirty="0" err="1">
                <a:solidFill>
                  <a:schemeClr val="tx1"/>
                </a:solidFill>
                <a:effectLst/>
                <a:latin typeface="+mn-lt"/>
                <a:ea typeface="+mn-ea"/>
                <a:cs typeface="+mn-cs"/>
              </a:rPr>
              <a:t>encuentra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comúnmente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tracto</a:t>
            </a:r>
            <a:r>
              <a:rPr lang="en-US" sz="1200" kern="1200" dirty="0">
                <a:solidFill>
                  <a:schemeClr val="tx1"/>
                </a:solidFill>
                <a:effectLst/>
                <a:latin typeface="+mn-lt"/>
                <a:ea typeface="+mn-ea"/>
                <a:cs typeface="+mn-cs"/>
              </a:rPr>
              <a:t> gastrointestinal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tracto</a:t>
            </a:r>
            <a:r>
              <a:rPr lang="en-US" sz="1200" kern="1200" dirty="0">
                <a:solidFill>
                  <a:schemeClr val="tx1"/>
                </a:solidFill>
                <a:effectLst/>
                <a:latin typeface="+mn-lt"/>
                <a:ea typeface="+mn-ea"/>
                <a:cs typeface="+mn-cs"/>
              </a:rPr>
              <a:t> vaginal </a:t>
            </a:r>
            <a:r>
              <a:rPr lang="en-US" sz="1200" kern="1200" dirty="0" err="1">
                <a:solidFill>
                  <a:schemeClr val="tx1"/>
                </a:solidFill>
                <a:effectLst/>
                <a:latin typeface="+mn-lt"/>
                <a:ea typeface="+mn-ea"/>
                <a:cs typeface="+mn-cs"/>
              </a:rPr>
              <a:t>humanos</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 uno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probióticos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estudiados</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Lacticaseibacillus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rhamnosus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anteriormente</a:t>
            </a:r>
            <a:r>
              <a:rPr lang="en-US" sz="1200" kern="1200" dirty="0">
                <a:solidFill>
                  <a:schemeClr val="tx1"/>
                </a:solidFill>
                <a:effectLst/>
                <a:latin typeface="+mn-lt"/>
                <a:ea typeface="+mn-ea"/>
                <a:cs typeface="+mn-cs"/>
              </a:rPr>
              <a:t> Lactobacillus </a:t>
            </a:r>
            <a:r>
              <a:rPr lang="en-US" sz="1200" kern="1200" dirty="0" err="1">
                <a:solidFill>
                  <a:schemeClr val="tx1"/>
                </a:solidFill>
                <a:effectLst/>
                <a:latin typeface="+mn-lt"/>
                <a:ea typeface="+mn-ea"/>
                <a:cs typeface="+mn-cs"/>
              </a:rPr>
              <a:t>rhamnosus</a:t>
            </a:r>
            <a:r>
              <a:rPr lang="en-US" sz="1200" kern="1200" dirty="0">
                <a:solidFill>
                  <a:schemeClr val="tx1"/>
                </a:solidFill>
                <a:effectLst/>
                <a:latin typeface="+mn-lt"/>
                <a:ea typeface="+mn-ea"/>
                <a:cs typeface="+mn-cs"/>
              </a:rPr>
              <a:t>)[1]​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bacteria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originalmente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subespecie</a:t>
            </a:r>
            <a:r>
              <a:rPr lang="en-US" sz="1200" kern="1200" dirty="0">
                <a:solidFill>
                  <a:schemeClr val="tx1"/>
                </a:solidFill>
                <a:effectLst/>
                <a:latin typeface="+mn-lt"/>
                <a:ea typeface="+mn-ea"/>
                <a:cs typeface="+mn-cs"/>
              </a:rPr>
              <a:t> de L. casei,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investigaciones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genéticas</a:t>
            </a:r>
            <a:r>
              <a:rPr lang="en-US" sz="1200" kern="1200" dirty="0">
                <a:solidFill>
                  <a:schemeClr val="tx1"/>
                </a:solidFill>
                <a:effectLst/>
                <a:latin typeface="+mn-lt"/>
                <a:ea typeface="+mn-ea"/>
                <a:cs typeface="+mn-cs"/>
              </a:rPr>
              <a:t> posteriores </a:t>
            </a:r>
            <a:r>
              <a:rPr lang="en-US" sz="1200" kern="1200" dirty="0" err="1">
                <a:solidFill>
                  <a:schemeClr val="tx1"/>
                </a:solidFill>
                <a:effectLst/>
                <a:latin typeface="+mn-lt"/>
                <a:ea typeface="+mn-ea"/>
                <a:cs typeface="+mn-cs"/>
              </a:rPr>
              <a:t>permitieron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considerarla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separada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cepas</a:t>
            </a:r>
            <a:r>
              <a:rPr lang="en-US" sz="1200" kern="1200" dirty="0">
                <a:solidFill>
                  <a:schemeClr val="tx1"/>
                </a:solidFill>
                <a:effectLst/>
                <a:latin typeface="+mn-lt"/>
                <a:ea typeface="+mn-ea"/>
                <a:cs typeface="+mn-cs"/>
              </a:rPr>
              <a:t> de L. </a:t>
            </a:r>
            <a:r>
              <a:rPr lang="en-US" sz="1200" kern="1200" dirty="0" err="1">
                <a:solidFill>
                  <a:schemeClr val="tx1"/>
                </a:solidFill>
                <a:effectLst/>
                <a:latin typeface="+mn-lt"/>
                <a:ea typeface="+mn-ea"/>
                <a:cs typeface="+mn-cs"/>
              </a:rPr>
              <a:t>rhamnosus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probióticos</a:t>
            </a:r>
            <a:r>
              <a:rPr lang="en-US" sz="1200" kern="1200" dirty="0">
                <a:solidFill>
                  <a:schemeClr val="tx1"/>
                </a:solidFill>
                <a:effectLst/>
                <a:latin typeface="+mn-lt"/>
                <a:ea typeface="+mn-ea"/>
                <a:cs typeface="+mn-cs"/>
              </a:rPr>
              <a:t>. Esta </a:t>
            </a:r>
            <a:r>
              <a:rPr lang="en-US" sz="1200" kern="1200" dirty="0" err="1">
                <a:solidFill>
                  <a:schemeClr val="tx1"/>
                </a:solidFill>
                <a:effectLst/>
                <a:latin typeface="+mn-lt"/>
                <a:ea typeface="+mn-ea"/>
                <a:cs typeface="+mn-cs"/>
              </a:rPr>
              <a:t>especie</a:t>
            </a:r>
            <a:r>
              <a:rPr lang="en-US" sz="1200" kern="1200" dirty="0">
                <a:solidFill>
                  <a:schemeClr val="tx1"/>
                </a:solidFill>
                <a:effectLst/>
                <a:latin typeface="+mn-lt"/>
                <a:ea typeface="+mn-ea"/>
                <a:cs typeface="+mn-cs"/>
              </a:rPr>
              <a:t> es a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fabricación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yogur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leche </a:t>
            </a:r>
            <a:r>
              <a:rPr lang="en-US" sz="1200" kern="1200" dirty="0" err="1">
                <a:solidFill>
                  <a:schemeClr val="tx1"/>
                </a:solidFill>
                <a:effectLst/>
                <a:latin typeface="+mn-lt"/>
                <a:ea typeface="+mn-ea"/>
                <a:cs typeface="+mn-cs"/>
              </a:rPr>
              <a:t>fermentada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pasteurizada</a:t>
            </a:r>
            <a:r>
              <a:rPr lang="en-US" sz="1200" kern="1200" dirty="0">
                <a:solidFill>
                  <a:schemeClr val="tx1"/>
                </a:solidFill>
                <a:effectLst/>
                <a:latin typeface="+mn-lt"/>
                <a:ea typeface="+mn-ea"/>
                <a:cs typeface="+mn-cs"/>
              </a:rPr>
              <a:t> y queso </a:t>
            </a:r>
            <a:r>
              <a:rPr lang="en-US" sz="1200" kern="1200" dirty="0" err="1">
                <a:solidFill>
                  <a:schemeClr val="tx1"/>
                </a:solidFill>
                <a:effectLst/>
                <a:latin typeface="+mn-lt"/>
                <a:ea typeface="+mn-ea"/>
                <a:cs typeface="+mn-cs"/>
              </a:rPr>
              <a:t>semiduro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realizado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estudios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efectos</a:t>
            </a:r>
            <a:r>
              <a:rPr lang="en-US" sz="1200" kern="1200" dirty="0">
                <a:solidFill>
                  <a:schemeClr val="tx1"/>
                </a:solidFill>
                <a:effectLst/>
                <a:latin typeface="+mn-lt"/>
                <a:ea typeface="+mn-ea"/>
                <a:cs typeface="+mn-cs"/>
              </a:rPr>
              <a:t> in vivo. </a:t>
            </a:r>
            <a:r>
              <a:rPr lang="en-US" sz="1200" kern="1200" dirty="0" err="1">
                <a:solidFill>
                  <a:schemeClr val="tx1"/>
                </a:solidFill>
                <a:effectLst/>
                <a:latin typeface="+mn-lt"/>
                <a:ea typeface="+mn-ea"/>
                <a:cs typeface="+mn-cs"/>
              </a:rPr>
              <a:t>Normalmente</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considerada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organismo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beneficioso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aunque</a:t>
            </a:r>
            <a:r>
              <a:rPr lang="en-US" sz="1200" kern="1200" dirty="0">
                <a:solidFill>
                  <a:schemeClr val="tx1"/>
                </a:solidFill>
                <a:effectLst/>
                <a:latin typeface="+mn-lt"/>
                <a:ea typeface="+mn-ea"/>
                <a:cs typeface="+mn-cs"/>
              </a:rPr>
              <a:t> se ha </a:t>
            </a:r>
            <a:r>
              <a:rPr lang="en-US" sz="1200" kern="1200" dirty="0" err="1">
                <a:solidFill>
                  <a:schemeClr val="tx1"/>
                </a:solidFill>
                <a:effectLst/>
                <a:latin typeface="+mn-lt"/>
                <a:ea typeface="+mn-ea"/>
                <a:cs typeface="+mn-cs"/>
              </a:rPr>
              <a:t>descubierto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rhamnosus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patógeno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circunstancias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principalmente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situaciones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sistema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inmunitario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debilitado</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Aunque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Lacticaseibacillus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rhamnosus</a:t>
            </a:r>
            <a:r>
              <a:rPr lang="en-US" sz="1200" kern="1200" dirty="0">
                <a:solidFill>
                  <a:schemeClr val="tx1"/>
                </a:solidFill>
                <a:effectLst/>
                <a:latin typeface="+mn-lt"/>
                <a:ea typeface="+mn-ea"/>
                <a:cs typeface="+mn-cs"/>
              </a:rPr>
              <a:t> GG (ATCC 53103) es </a:t>
            </a:r>
            <a:r>
              <a:rPr lang="en-US" sz="1200" kern="1200" dirty="0" err="1">
                <a:solidFill>
                  <a:schemeClr val="tx1"/>
                </a:solidFill>
                <a:effectLst/>
                <a:latin typeface="+mn-lt"/>
                <a:ea typeface="+mn-ea"/>
                <a:cs typeface="+mn-cs"/>
              </a:rPr>
              <a:t>capaz</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sobrevivir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condiciones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ácidas</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presencia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bilis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estómago</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intestino</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bacteria </a:t>
            </a:r>
            <a:r>
              <a:rPr lang="en-US" sz="1200" kern="1200" dirty="0" err="1">
                <a:solidFill>
                  <a:schemeClr val="tx1"/>
                </a:solidFill>
                <a:effectLst/>
                <a:latin typeface="+mn-lt"/>
                <a:ea typeface="+mn-ea"/>
                <a:cs typeface="+mn-cs"/>
              </a:rPr>
              <a:t>coloniza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digestivo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equilibra</a:t>
            </a:r>
            <a:r>
              <a:rPr lang="en-US" sz="1200" kern="1200" dirty="0">
                <a:solidFill>
                  <a:schemeClr val="tx1"/>
                </a:solidFill>
                <a:effectLst/>
                <a:latin typeface="+mn-lt"/>
                <a:ea typeface="+mn-ea"/>
                <a:cs typeface="+mn-cs"/>
              </a:rPr>
              <a:t> la microbiota intestinal. </a:t>
            </a:r>
            <a:r>
              <a:rPr lang="en-US" sz="1200" kern="1200" dirty="0" err="1">
                <a:solidFill>
                  <a:schemeClr val="tx1"/>
                </a:solidFill>
                <a:effectLst/>
                <a:latin typeface="+mn-lt"/>
                <a:ea typeface="+mn-ea"/>
                <a:cs typeface="+mn-cs"/>
              </a:rPr>
              <a:t>Existen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evidencias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sugieren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Lactobacillus </a:t>
            </a:r>
            <a:r>
              <a:rPr lang="en-US" sz="1200" kern="1200" dirty="0" err="1">
                <a:solidFill>
                  <a:schemeClr val="tx1"/>
                </a:solidFill>
                <a:effectLst/>
                <a:latin typeface="+mn-lt"/>
                <a:ea typeface="+mn-ea"/>
                <a:cs typeface="+mn-cs"/>
              </a:rPr>
              <a:t>rhamnosus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probablemente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ser un </a:t>
            </a:r>
            <a:r>
              <a:rPr lang="en-US" sz="1200" kern="1200" dirty="0" err="1">
                <a:solidFill>
                  <a:schemeClr val="tx1"/>
                </a:solidFill>
                <a:effectLst/>
                <a:latin typeface="+mn-lt"/>
                <a:ea typeface="+mn-ea"/>
                <a:cs typeface="+mn-cs"/>
              </a:rPr>
              <a:t>habitante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transitorio</a:t>
            </a:r>
            <a:r>
              <a:rPr lang="en-US" sz="1200" kern="1200" dirty="0">
                <a:solidFill>
                  <a:schemeClr val="tx1"/>
                </a:solidFill>
                <a:effectLst/>
                <a:latin typeface="+mn-lt"/>
                <a:ea typeface="+mn-ea"/>
                <a:cs typeface="+mn-cs"/>
              </a:rPr>
              <a:t>, y no </a:t>
            </a:r>
            <a:r>
              <a:rPr lang="en-US" sz="1200" kern="1200" dirty="0" err="1">
                <a:solidFill>
                  <a:schemeClr val="tx1"/>
                </a:solidFill>
                <a:effectLst/>
                <a:latin typeface="+mn-lt"/>
                <a:ea typeface="+mn-ea"/>
                <a:cs typeface="+mn-cs"/>
              </a:rPr>
              <a:t>autóctono</a:t>
            </a:r>
            <a:r>
              <a:rPr lang="en-US" sz="1200" kern="1200" dirty="0">
                <a:solidFill>
                  <a:schemeClr val="tx1"/>
                </a:solidFill>
                <a:effectLst/>
                <a:latin typeface="+mn-lt"/>
                <a:ea typeface="+mn-ea"/>
                <a:cs typeface="+mn-cs"/>
              </a:rPr>
              <a:t>.[7]​ De </a:t>
            </a:r>
            <a:r>
              <a:rPr lang="en-US" sz="1200" kern="1200" dirty="0" err="1">
                <a:solidFill>
                  <a:schemeClr val="tx1"/>
                </a:solidFill>
                <a:effectLst/>
                <a:latin typeface="+mn-lt"/>
                <a:ea typeface="+mn-ea"/>
                <a:cs typeface="+mn-cs"/>
              </a:rPr>
              <a:t>todas</a:t>
            </a:r>
            <a:r>
              <a:rPr lang="en-US" sz="1200" kern="1200" dirty="0">
                <a:solidFill>
                  <a:schemeClr val="tx1"/>
                </a:solidFill>
                <a:effectLst/>
                <a:latin typeface="+mn-lt"/>
                <a:ea typeface="+mn-ea"/>
                <a:cs typeface="+mn-cs"/>
              </a:rPr>
              <a:t> formas, es </a:t>
            </a:r>
            <a:r>
              <a:rPr lang="en-US" sz="1200" kern="1200" dirty="0" err="1">
                <a:solidFill>
                  <a:schemeClr val="tx1"/>
                </a:solidFill>
                <a:effectLst/>
                <a:latin typeface="+mn-lt"/>
                <a:ea typeface="+mn-ea"/>
                <a:cs typeface="+mn-cs"/>
              </a:rPr>
              <a:t>considerado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probiótico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útil</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tratamiento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varias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enfermedades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trabaja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varios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niveles</a:t>
            </a:r>
            <a:r>
              <a:rPr lang="en-US" sz="1200" kern="1200" dirty="0">
                <a:solidFill>
                  <a:schemeClr val="tx1"/>
                </a:solidFill>
                <a:effectLst/>
                <a:latin typeface="+mn-lt"/>
                <a:ea typeface="+mn-ea"/>
                <a:cs typeface="+mn-cs"/>
              </a:rPr>
              <a:t>. Aun </a:t>
            </a:r>
            <a:r>
              <a:rPr lang="en-US" sz="1200" kern="1200" dirty="0" err="1">
                <a:solidFill>
                  <a:schemeClr val="tx1"/>
                </a:solidFill>
                <a:effectLst/>
                <a:latin typeface="+mn-lt"/>
                <a:ea typeface="+mn-ea"/>
                <a:cs typeface="+mn-cs"/>
              </a:rPr>
              <a:t>así</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mayoría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mecanismos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moleculares</a:t>
            </a:r>
            <a:r>
              <a:rPr lang="en-US" sz="1200" kern="1200" dirty="0">
                <a:solidFill>
                  <a:schemeClr val="tx1"/>
                </a:solidFill>
                <a:effectLst/>
                <a:latin typeface="+mn-lt"/>
                <a:ea typeface="+mn-ea"/>
                <a:cs typeface="+mn-cs"/>
              </a:rPr>
              <a:t> no son </a:t>
            </a:r>
            <a:r>
              <a:rPr lang="en-US" sz="1200" kern="1200" dirty="0" err="1">
                <a:solidFill>
                  <a:schemeClr val="tx1"/>
                </a:solidFill>
                <a:effectLst/>
                <a:latin typeface="+mn-lt"/>
                <a:ea typeface="+mn-ea"/>
                <a:cs typeface="+mn-cs"/>
              </a:rPr>
              <a:t>conocidos</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Sptreptococus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diacetylactis</a:t>
            </a:r>
            <a:r>
              <a:rPr lang="en-US"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Firmicutes</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Anaerobio</a:t>
            </a:r>
            <a:r>
              <a:rPr lang="en-US" sz="1200" kern="1200" dirty="0">
                <a:solidFill>
                  <a:schemeClr val="tx1"/>
                </a:solidFill>
                <a:effectLst/>
                <a:latin typeface="+mn-lt"/>
                <a:ea typeface="+mn-ea"/>
                <a:cs typeface="+mn-cs"/>
              </a:rPr>
              <a:t> gram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Streptococcus </a:t>
            </a:r>
            <a:r>
              <a:rPr lang="en-US" sz="1200" kern="1200" dirty="0" err="1">
                <a:solidFill>
                  <a:schemeClr val="tx1"/>
                </a:solidFill>
                <a:effectLst/>
                <a:latin typeface="+mn-lt"/>
                <a:ea typeface="+mn-ea"/>
                <a:cs typeface="+mn-cs"/>
              </a:rPr>
              <a:t>diacetylactis</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bacteria </a:t>
            </a:r>
            <a:r>
              <a:rPr lang="en-US" sz="1200" kern="1200" dirty="0" err="1">
                <a:solidFill>
                  <a:schemeClr val="tx1"/>
                </a:solidFill>
                <a:effectLst/>
                <a:latin typeface="+mn-lt"/>
                <a:ea typeface="+mn-ea"/>
                <a:cs typeface="+mn-cs"/>
              </a:rPr>
              <a:t>láctica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mesófila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producción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mantequilla</a:t>
            </a:r>
            <a:r>
              <a:rPr lang="en-US" sz="1200" kern="1200" dirty="0">
                <a:solidFill>
                  <a:schemeClr val="tx1"/>
                </a:solidFill>
                <a:effectLst/>
                <a:latin typeface="+mn-lt"/>
                <a:ea typeface="+mn-ea"/>
                <a:cs typeface="+mn-cs"/>
              </a:rPr>
              <a:t>, buttermilk y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lácteos</a:t>
            </a:r>
            <a:r>
              <a:rPr lang="en-US" sz="1200" kern="1200" dirty="0">
                <a:solidFill>
                  <a:schemeClr val="tx1"/>
                </a:solidFill>
                <a:effectLst/>
                <a:latin typeface="+mn-lt"/>
                <a:ea typeface="+mn-ea"/>
                <a:cs typeface="+mn-cs"/>
              </a:rPr>
              <a:t>. Se le </a:t>
            </a:r>
            <a:r>
              <a:rPr lang="en-US" sz="1200" kern="1200" dirty="0" err="1">
                <a:solidFill>
                  <a:schemeClr val="tx1"/>
                </a:solidFill>
                <a:effectLst/>
                <a:latin typeface="+mn-lt"/>
                <a:ea typeface="+mn-ea"/>
                <a:cs typeface="+mn-cs"/>
              </a:rPr>
              <a:t>considera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cepa "</a:t>
            </a:r>
            <a:r>
              <a:rPr lang="en-US" sz="1200" kern="1200" dirty="0" err="1">
                <a:solidFill>
                  <a:schemeClr val="tx1"/>
                </a:solidFill>
                <a:effectLst/>
                <a:latin typeface="+mn-lt"/>
                <a:ea typeface="+mn-ea"/>
                <a:cs typeface="+mn-cs"/>
              </a:rPr>
              <a:t>domesticada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entorno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lechero</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Propiedades</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Produce </a:t>
            </a:r>
            <a:r>
              <a:rPr lang="en-US" sz="1200" kern="1200" dirty="0" err="1">
                <a:solidFill>
                  <a:schemeClr val="tx1"/>
                </a:solidFill>
                <a:effectLst/>
                <a:latin typeface="+mn-lt"/>
                <a:ea typeface="+mn-ea"/>
                <a:cs typeface="+mn-cs"/>
              </a:rPr>
              <a:t>acetoína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diacetilo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sustancias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le dan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lácteos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sabor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mantequilla</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utilizada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cultivo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iniciador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industria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láctea</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Uso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industria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láctea</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utiliza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producción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mantequilla</a:t>
            </a:r>
            <a:r>
              <a:rPr lang="en-US" sz="1200" kern="1200" dirty="0">
                <a:solidFill>
                  <a:schemeClr val="tx1"/>
                </a:solidFill>
                <a:effectLst/>
                <a:latin typeface="+mn-lt"/>
                <a:ea typeface="+mn-ea"/>
                <a:cs typeface="+mn-cs"/>
              </a:rPr>
              <a:t>, buttermilk y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lácteos</a:t>
            </a:r>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cultivos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iniciadores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fermentan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azúcares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producir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ácido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láctico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sirve</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acidificar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conservarlo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además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impartir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sabor</a:t>
            </a:r>
            <a:endParaRPr lang="es-MX"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Saccharomyces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florentinus</a:t>
            </a:r>
            <a:r>
              <a:rPr lang="en-US" sz="1200" b="1"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Dominio:</a:t>
            </a:r>
          </a:p>
          <a:p>
            <a:r>
              <a:rPr lang="es-MX" sz="1200" u="sng" kern="1200" dirty="0">
                <a:solidFill>
                  <a:schemeClr val="tx1"/>
                </a:solidFill>
                <a:effectLst/>
                <a:latin typeface="+mn-lt"/>
                <a:ea typeface="+mn-ea"/>
                <a:cs typeface="+mn-cs"/>
                <a:hlinkClick r:id="rId76" tooltip="Eucariota"/>
              </a:rPr>
              <a:t>Eucariota</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Reino:</a:t>
            </a:r>
          </a:p>
          <a:p>
            <a:r>
              <a:rPr lang="es-MX" sz="1200" u="sng" kern="1200" dirty="0">
                <a:solidFill>
                  <a:schemeClr val="tx1"/>
                </a:solidFill>
                <a:effectLst/>
                <a:latin typeface="+mn-lt"/>
                <a:ea typeface="+mn-ea"/>
                <a:cs typeface="+mn-cs"/>
                <a:hlinkClick r:id="rId77" tooltip="Hongo"/>
              </a:rPr>
              <a:t>Hongos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División:</a:t>
            </a:r>
          </a:p>
          <a:p>
            <a:r>
              <a:rPr lang="es-MX" sz="1200" u="sng" kern="1200" dirty="0">
                <a:solidFill>
                  <a:schemeClr val="tx1"/>
                </a:solidFill>
                <a:effectLst/>
                <a:latin typeface="+mn-lt"/>
                <a:ea typeface="+mn-ea"/>
                <a:cs typeface="+mn-cs"/>
                <a:hlinkClick r:id="rId78" tooltip="Ascomycota"/>
              </a:rPr>
              <a:t>Ascomycota</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Clase:</a:t>
            </a:r>
          </a:p>
          <a:p>
            <a:r>
              <a:rPr lang="es-MX" sz="1200" u="sng" kern="1200" dirty="0">
                <a:solidFill>
                  <a:schemeClr val="tx1"/>
                </a:solidFill>
                <a:effectLst/>
                <a:latin typeface="+mn-lt"/>
                <a:ea typeface="+mn-ea"/>
                <a:cs typeface="+mn-cs"/>
                <a:hlinkClick r:id="rId79" tooltip="Saccharomycetes"/>
              </a:rPr>
              <a:t>Saccharomycetes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Orden:</a:t>
            </a:r>
          </a:p>
          <a:p>
            <a:r>
              <a:rPr lang="es-MX" sz="1200" u="sng" kern="1200" dirty="0">
                <a:solidFill>
                  <a:schemeClr val="tx1"/>
                </a:solidFill>
                <a:effectLst/>
                <a:latin typeface="+mn-lt"/>
                <a:ea typeface="+mn-ea"/>
                <a:cs typeface="+mn-cs"/>
                <a:hlinkClick r:id="rId80" tooltip="Saccharomycetales"/>
              </a:rPr>
              <a:t>Saccharomycetales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Familia:</a:t>
            </a:r>
          </a:p>
          <a:p>
            <a:r>
              <a:rPr lang="es-MX" sz="1200" u="sng" kern="1200" dirty="0">
                <a:solidFill>
                  <a:schemeClr val="tx1"/>
                </a:solidFill>
                <a:effectLst/>
                <a:latin typeface="+mn-lt"/>
                <a:ea typeface="+mn-ea"/>
                <a:cs typeface="+mn-cs"/>
                <a:hlinkClick r:id="rId81" tooltip="Saccharomycetaceae"/>
              </a:rPr>
              <a:t>Saccharomycetaceae</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Género:</a:t>
            </a:r>
          </a:p>
          <a:p>
            <a:r>
              <a:rPr lang="es-MX" sz="1200" i="1" u="sng" kern="1200" dirty="0">
                <a:solidFill>
                  <a:schemeClr val="tx1"/>
                </a:solidFill>
                <a:effectLst/>
                <a:latin typeface="+mn-lt"/>
                <a:ea typeface="+mn-ea"/>
                <a:cs typeface="+mn-cs"/>
                <a:hlinkClick r:id="rId82" tooltip="Saccharomyces"/>
              </a:rPr>
              <a:t>Saccharomyces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Especies:</a:t>
            </a:r>
          </a:p>
          <a:p>
            <a:r>
              <a:rPr lang="es-MX" sz="1200" b="1" i="1" kern="1200" dirty="0">
                <a:solidFill>
                  <a:schemeClr val="tx1"/>
                </a:solidFill>
                <a:effectLst/>
                <a:latin typeface="+mn-lt"/>
                <a:ea typeface="+mn-ea"/>
                <a:cs typeface="+mn-cs"/>
              </a:rPr>
              <a:t>S. florentinus</a:t>
            </a:r>
            <a:r>
              <a:rPr lang="es-MX"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Saccharomyces </a:t>
            </a:r>
            <a:r>
              <a:rPr lang="en-US" sz="1200" kern="1200" dirty="0" err="1">
                <a:solidFill>
                  <a:schemeClr val="tx1"/>
                </a:solidFill>
                <a:effectLst/>
                <a:latin typeface="+mn-lt"/>
                <a:ea typeface="+mn-ea"/>
                <a:cs typeface="+mn-cs"/>
              </a:rPr>
              <a:t>florentinus</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levadura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anteriormente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conocía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Saccharomyces pyriformis. Es un </a:t>
            </a:r>
            <a:r>
              <a:rPr lang="en-US" sz="1200" kern="1200" dirty="0" err="1">
                <a:solidFill>
                  <a:schemeClr val="tx1"/>
                </a:solidFill>
                <a:effectLst/>
                <a:latin typeface="+mn-lt"/>
                <a:ea typeface="+mn-ea"/>
                <a:cs typeface="+mn-cs"/>
              </a:rPr>
              <a:t>componente</a:t>
            </a:r>
            <a:r>
              <a:rPr lang="en-US" sz="1200" kern="1200" dirty="0">
                <a:solidFill>
                  <a:schemeClr val="tx1"/>
                </a:solidFill>
                <a:effectLst/>
                <a:latin typeface="+mn-lt"/>
                <a:ea typeface="+mn-ea"/>
                <a:cs typeface="+mn-cs"/>
              </a:rPr>
              <a:t> de la planta de cerveza de </a:t>
            </a:r>
            <a:r>
              <a:rPr lang="en-US" sz="1200" kern="1200" dirty="0" err="1">
                <a:solidFill>
                  <a:schemeClr val="tx1"/>
                </a:solidFill>
                <a:effectLst/>
                <a:latin typeface="+mn-lt"/>
                <a:ea typeface="+mn-ea"/>
                <a:cs typeface="+mn-cs"/>
              </a:rPr>
              <a:t>jengibre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utiliza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elaboración</a:t>
            </a:r>
            <a:r>
              <a:rPr lang="en-US" sz="1200" kern="1200" dirty="0">
                <a:solidFill>
                  <a:schemeClr val="tx1"/>
                </a:solidFill>
                <a:effectLst/>
                <a:latin typeface="+mn-lt"/>
                <a:ea typeface="+mn-ea"/>
                <a:cs typeface="+mn-cs"/>
              </a:rPr>
              <a:t> de la cerveza de </a:t>
            </a:r>
            <a:r>
              <a:rPr lang="en-US" sz="1200" kern="1200" dirty="0" err="1">
                <a:solidFill>
                  <a:schemeClr val="tx1"/>
                </a:solidFill>
                <a:effectLst/>
                <a:latin typeface="+mn-lt"/>
                <a:ea typeface="+mn-ea"/>
                <a:cs typeface="+mn-cs"/>
              </a:rPr>
              <a:t>jengibre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tradicional</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7</a:t>
            </a:fld>
            <a:endParaRPr lang="es-MX"/>
          </a:p>
        </p:txBody>
      </p:sp>
    </p:spTree>
    <p:extLst>
      <p:ext uri="{BB962C8B-B14F-4D97-AF65-F5344CB8AC3E}">
        <p14:creationId xmlns:p14="http://schemas.microsoft.com/office/powerpoint/2010/main" val="250926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PIOGLITAZONA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pioglitazona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reducir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daño</a:t>
            </a:r>
            <a:r>
              <a:rPr lang="en-US" sz="1200" kern="1200" dirty="0">
                <a:solidFill>
                  <a:schemeClr val="tx1"/>
                </a:solidFill>
                <a:effectLst/>
                <a:latin typeface="+mn-lt"/>
                <a:ea typeface="+mn-ea"/>
                <a:cs typeface="+mn-cs"/>
              </a:rPr>
              <a:t> renal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diabeticas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atribuido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incremento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expresión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proteína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podocalicilina</a:t>
            </a:r>
            <a:r>
              <a:rPr lang="en-US" sz="1200" kern="1200" dirty="0">
                <a:solidFill>
                  <a:schemeClr val="tx1"/>
                </a:solidFill>
                <a:effectLst/>
                <a:latin typeface="+mn-lt"/>
                <a:ea typeface="+mn-ea"/>
                <a:cs typeface="+mn-cs"/>
              </a:rPr>
              <a:t> glomerular y la </a:t>
            </a:r>
            <a:r>
              <a:rPr lang="en-US" sz="1200" kern="1200" dirty="0" err="1">
                <a:solidFill>
                  <a:schemeClr val="tx1"/>
                </a:solidFill>
                <a:effectLst/>
                <a:latin typeface="+mn-lt"/>
                <a:ea typeface="+mn-ea"/>
                <a:cs typeface="+mn-cs"/>
              </a:rPr>
              <a:t>inhibición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excreción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misma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podocalicilina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dependencia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dosis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efecto</a:t>
            </a:r>
            <a:r>
              <a:rPr lang="en-US" sz="1200" kern="1200" dirty="0">
                <a:solidFill>
                  <a:schemeClr val="tx1"/>
                </a:solidFill>
                <a:effectLst/>
                <a:latin typeface="+mn-lt"/>
                <a:ea typeface="+mn-ea"/>
                <a:cs typeface="+mn-cs"/>
              </a:rPr>
              <a:t>.</a:t>
            </a:r>
            <a:endParaRPr lang="es-MX" sz="1200" kern="1200" dirty="0">
              <a:solidFill>
                <a:schemeClr val="tx1"/>
              </a:solidFill>
              <a:effectLst/>
              <a:latin typeface="+mn-lt"/>
              <a:ea typeface="+mn-ea"/>
              <a:cs typeface="+mn-cs"/>
            </a:endParaRPr>
          </a:p>
          <a:p>
            <a:endParaRPr lang="es-MX" dirty="0"/>
          </a:p>
          <a:p>
            <a:endParaRPr lang="es-MX" dirty="0"/>
          </a:p>
          <a:p>
            <a:r>
              <a:rPr lang="es-MX" dirty="0"/>
              <a:t>KEFIR</a:t>
            </a:r>
          </a:p>
          <a:p>
            <a:r>
              <a:rPr lang="en-US" sz="1200" kern="1200" dirty="0">
                <a:solidFill>
                  <a:schemeClr val="tx1"/>
                </a:solidFill>
                <a:effectLst/>
                <a:latin typeface="+mn-lt"/>
                <a:ea typeface="+mn-ea"/>
                <a:cs typeface="+mn-cs"/>
              </a:rPr>
              <a:t>Rats in the DSF and DKF groups were injected intraperitoneally with 65 mg/kg streptozotocin (Sigma-Aldrich S0130, Merck KGaA, Darmstadt, Germany) dissolved in citrate buffer. After 72 h, blood was taken from the tail veins of the rats in both groups, and FBG was measured with a hand-held glucometer (Bayer Contour TS®, Istanbul, Turkey). Rats with FBG values of ≥ 250 mg/dl were considered diabetic and included in the study. On the same day, 10 ml/kg kefir (</a:t>
            </a:r>
            <a:r>
              <a:rPr lang="en-US" sz="1200" kern="1200" dirty="0" err="1">
                <a:solidFill>
                  <a:schemeClr val="tx1"/>
                </a:solidFill>
                <a:effectLst/>
                <a:latin typeface="+mn-lt"/>
                <a:ea typeface="+mn-ea"/>
                <a:cs typeface="+mn-cs"/>
              </a:rPr>
              <a:t>Radoha</a:t>
            </a:r>
            <a:r>
              <a:rPr lang="en-US" sz="1200" kern="1200" dirty="0">
                <a:solidFill>
                  <a:schemeClr val="tx1"/>
                </a:solidFill>
                <a:effectLst/>
                <a:latin typeface="+mn-lt"/>
                <a:ea typeface="+mn-ea"/>
                <a:cs typeface="+mn-cs"/>
              </a:rPr>
              <a:t> Kefir®, </a:t>
            </a:r>
            <a:r>
              <a:rPr lang="en-US" sz="1200" kern="1200" dirty="0" err="1">
                <a:solidFill>
                  <a:schemeClr val="tx1"/>
                </a:solidFill>
                <a:effectLst/>
                <a:latin typeface="+mn-lt"/>
                <a:ea typeface="+mn-ea"/>
                <a:cs typeface="+mn-cs"/>
              </a:rPr>
              <a:t>Secen</a:t>
            </a:r>
            <a:r>
              <a:rPr lang="en-US" sz="1200" kern="1200" dirty="0">
                <a:solidFill>
                  <a:schemeClr val="tx1"/>
                </a:solidFill>
                <a:effectLst/>
                <a:latin typeface="+mn-lt"/>
                <a:ea typeface="+mn-ea"/>
                <a:cs typeface="+mn-cs"/>
              </a:rPr>
              <a:t> Natural Food Co., Ltd., Bursa, Turkey) was initiated to the KF and DKF groups by oral gavage. The SF and DSF groups received 10 ml/kg saline [15]. The day starting kefir was set as the first day of the experiment. Rats in the DSF and DKF groups were given 1–3 units of insulin (</a:t>
            </a:r>
            <a:r>
              <a:rPr lang="en-US" sz="1200" kern="1200" dirty="0" err="1">
                <a:solidFill>
                  <a:schemeClr val="tx1"/>
                </a:solidFill>
                <a:effectLst/>
                <a:latin typeface="+mn-lt"/>
                <a:ea typeface="+mn-ea"/>
                <a:cs typeface="+mn-cs"/>
              </a:rPr>
              <a:t>Novorapid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Penfill</a:t>
            </a:r>
            <a:r>
              <a:rPr lang="en-US" sz="1200" kern="1200" dirty="0">
                <a:solidFill>
                  <a:schemeClr val="tx1"/>
                </a:solidFill>
                <a:effectLst/>
                <a:latin typeface="+mn-lt"/>
                <a:ea typeface="+mn-ea"/>
                <a:cs typeface="+mn-cs"/>
              </a:rPr>
              <a:t>® 3 ml, Novo Nordisk, </a:t>
            </a:r>
            <a:r>
              <a:rPr lang="en-US" sz="1200" kern="1200" dirty="0" err="1">
                <a:solidFill>
                  <a:schemeClr val="tx1"/>
                </a:solidFill>
                <a:effectLst/>
                <a:latin typeface="+mn-lt"/>
                <a:ea typeface="+mn-ea"/>
                <a:cs typeface="+mn-cs"/>
              </a:rPr>
              <a:t>Bagsvaerd</a:t>
            </a:r>
            <a:r>
              <a:rPr lang="en-US" sz="1200" kern="1200" dirty="0">
                <a:solidFill>
                  <a:schemeClr val="tx1"/>
                </a:solidFill>
                <a:effectLst/>
                <a:latin typeface="+mn-lt"/>
                <a:ea typeface="+mn-ea"/>
                <a:cs typeface="+mn-cs"/>
              </a:rPr>
              <a:t>, Denmark) daily to prevent dying of ketoacidosis caused by hyperglycemia [16]. On the night of the 35th day, all groups were fasted and pre- pared for decapitation on the 36th day. The animals were anesthetized with 1.5 g/kg urethane (Sigma-Aldrich U2500, Merck KGaA, Darmstadt, Germany) before scarification. </a:t>
            </a:r>
            <a:endParaRPr lang="es-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commercially available Turkish kefir grain (</a:t>
            </a:r>
            <a:r>
              <a:rPr lang="en-US" sz="1200" kern="1200" dirty="0" err="1">
                <a:solidFill>
                  <a:schemeClr val="tx1"/>
                </a:solidFill>
                <a:effectLst/>
                <a:latin typeface="+mn-lt"/>
                <a:ea typeface="+mn-ea"/>
                <a:cs typeface="+mn-cs"/>
              </a:rPr>
              <a:t>Radoha</a:t>
            </a:r>
            <a:r>
              <a:rPr lang="en-US" sz="1200" kern="1200" dirty="0">
                <a:solidFill>
                  <a:schemeClr val="tx1"/>
                </a:solidFill>
                <a:effectLst/>
                <a:latin typeface="+mn-lt"/>
                <a:ea typeface="+mn-ea"/>
                <a:cs typeface="+mn-cs"/>
              </a:rPr>
              <a:t> Kefir® </a:t>
            </a:r>
            <a:r>
              <a:rPr lang="en-US" sz="1200" kern="1200" dirty="0" err="1">
                <a:solidFill>
                  <a:schemeClr val="tx1"/>
                </a:solidFill>
                <a:effectLst/>
                <a:latin typeface="+mn-lt"/>
                <a:ea typeface="+mn-ea"/>
                <a:cs typeface="+mn-cs"/>
              </a:rPr>
              <a:t>Secen</a:t>
            </a:r>
            <a:r>
              <a:rPr lang="en-US" sz="1200" kern="1200" dirty="0">
                <a:solidFill>
                  <a:schemeClr val="tx1"/>
                </a:solidFill>
                <a:effectLst/>
                <a:latin typeface="+mn-lt"/>
                <a:ea typeface="+mn-ea"/>
                <a:cs typeface="+mn-cs"/>
              </a:rPr>
              <a:t> Natural Food Co., Ltd., Bursa, Turkey) was used. The kefir batches were prepared using 5% added kefir grains. The most abundant genus in the kefir product was Lactobacillus, containing dominant species such as Lactobacillus </a:t>
            </a:r>
            <a:r>
              <a:rPr lang="en-US" sz="1200" kern="1200" dirty="0" err="1">
                <a:solidFill>
                  <a:schemeClr val="tx1"/>
                </a:solidFill>
                <a:effectLst/>
                <a:latin typeface="+mn-lt"/>
                <a:ea typeface="+mn-ea"/>
                <a:cs typeface="+mn-cs"/>
              </a:rPr>
              <a:t>kefiranofaciens</a:t>
            </a:r>
            <a:r>
              <a:rPr lang="en-US" sz="1200" kern="1200" dirty="0">
                <a:solidFill>
                  <a:schemeClr val="tx1"/>
                </a:solidFill>
                <a:effectLst/>
                <a:latin typeface="+mn-lt"/>
                <a:ea typeface="+mn-ea"/>
                <a:cs typeface="+mn-cs"/>
              </a:rPr>
              <a:t>, Lactobacillus </a:t>
            </a:r>
            <a:r>
              <a:rPr lang="en-US" sz="1200" kern="1200" dirty="0" err="1">
                <a:solidFill>
                  <a:schemeClr val="tx1"/>
                </a:solidFill>
                <a:effectLst/>
                <a:latin typeface="+mn-lt"/>
                <a:ea typeface="+mn-ea"/>
                <a:cs typeface="+mn-cs"/>
              </a:rPr>
              <a:t>buchneri</a:t>
            </a:r>
            <a:r>
              <a:rPr lang="en-US" sz="1200" kern="1200" dirty="0">
                <a:solidFill>
                  <a:schemeClr val="tx1"/>
                </a:solidFill>
                <a:effectLst/>
                <a:latin typeface="+mn-lt"/>
                <a:ea typeface="+mn-ea"/>
                <a:cs typeface="+mn-cs"/>
              </a:rPr>
              <a:t>, Lactobacillus </a:t>
            </a:r>
            <a:r>
              <a:rPr lang="en-US" sz="1200" kern="1200" dirty="0" err="1">
                <a:solidFill>
                  <a:schemeClr val="tx1"/>
                </a:solidFill>
                <a:effectLst/>
                <a:latin typeface="+mn-lt"/>
                <a:ea typeface="+mn-ea"/>
                <a:cs typeface="+mn-cs"/>
              </a:rPr>
              <a:t>helveticus</a:t>
            </a:r>
            <a:r>
              <a:rPr lang="en-US" sz="1200" kern="1200" dirty="0">
                <a:solidFill>
                  <a:schemeClr val="tx1"/>
                </a:solidFill>
                <a:effectLst/>
                <a:latin typeface="+mn-lt"/>
                <a:ea typeface="+mn-ea"/>
                <a:cs typeface="+mn-cs"/>
              </a:rPr>
              <a:t>, Lactobacillus casei, and Streptococcus thermophiles. The producing company reported lactobacilli at levels of 108 CFU/ml after fermentation for 24 h. Samples stored at 5 ± 1 °C were used 7 to 14 days after production. It was reported that the most abundant genus with a mapped abundance of &gt; 90% in Turkish kefir is Lactobacillus.</a:t>
            </a:r>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8</a:t>
            </a:fld>
            <a:endParaRPr lang="es-MX"/>
          </a:p>
        </p:txBody>
      </p:sp>
    </p:spTree>
    <p:extLst>
      <p:ext uri="{BB962C8B-B14F-4D97-AF65-F5344CB8AC3E}">
        <p14:creationId xmlns:p14="http://schemas.microsoft.com/office/powerpoint/2010/main" val="179166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537 millones de personas en el mundo padecen de DM dónde 6.7 millones muere ajustando el 11% del presupuesto mundial en saalud.</a:t>
            </a:r>
          </a:p>
          <a:p>
            <a:endParaRPr lang="es-MX" dirty="0"/>
          </a:p>
          <a:p>
            <a:r>
              <a:rPr lang="es-MX" dirty="0"/>
              <a:t>El INEGI dice que 30-40% de los pacientes con DM desarrollan ND aproximadamente 6.2 millones de personas en México, desafortunadamente fallece el 53%.</a:t>
            </a:r>
          </a:p>
          <a:p>
            <a:endParaRPr lang="es-MX" dirty="0"/>
          </a:p>
          <a:p>
            <a:r>
              <a:rPr lang="es-MX" dirty="0"/>
              <a:t>La sociedad española de nefrología dice que 25% de los pacientes con DM desarrollan ND aproximadamente 2 millones de personas en España, desafortunadamente fallece el 8.2%.</a:t>
            </a:r>
          </a:p>
          <a:p>
            <a:endParaRPr lang="es-MX" dirty="0"/>
          </a:p>
          <a:p>
            <a:endParaRPr lang="es-MX" dirty="0"/>
          </a:p>
          <a:p>
            <a:endParaRPr lang="es-MX" dirty="0"/>
          </a:p>
          <a:p>
            <a:endParaRPr lang="es-MX" dirty="0"/>
          </a:p>
        </p:txBody>
      </p:sp>
      <p:sp>
        <p:nvSpPr>
          <p:cNvPr id="4" name="Marcador de número de diapositiva 3"/>
          <p:cNvSpPr>
            <a:spLocks noGrp="1"/>
          </p:cNvSpPr>
          <p:nvPr>
            <p:ph type="sldNum" sz="quarter" idx="5"/>
          </p:nvPr>
        </p:nvSpPr>
        <p:spPr/>
        <p:txBody>
          <a:bodyPr/>
          <a:lstStyle/>
          <a:p>
            <a:fld id="{DD2D0FF3-F87C-4865-946F-5D94E0198B41}" type="slidenum">
              <a:rPr lang="es-MX" smtClean="0"/>
              <a:t>9</a:t>
            </a:fld>
            <a:endParaRPr lang="es-MX"/>
          </a:p>
        </p:txBody>
      </p:sp>
    </p:spTree>
    <p:extLst>
      <p:ext uri="{BB962C8B-B14F-4D97-AF65-F5344CB8AC3E}">
        <p14:creationId xmlns:p14="http://schemas.microsoft.com/office/powerpoint/2010/main" val="163475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En 2023, three countries or regions reported a rate of new cases of ESRD due to diabetes that exceeded 200 pmp: Brunei Darussalam (453 pmp), Singapore (257 pmp), and Taiwan (237 pmp).</a:t>
            </a:r>
          </a:p>
          <a:p>
            <a:endParaRPr lang="es-MX" dirty="0"/>
          </a:p>
          <a:p>
            <a:r>
              <a:rPr lang="es-MX" dirty="0"/>
              <a:t>Aguascalientes y España ocupan un lugar con 87 personas por millon de habitantes y España con 34.</a:t>
            </a:r>
          </a:p>
        </p:txBody>
      </p:sp>
      <p:sp>
        <p:nvSpPr>
          <p:cNvPr id="4" name="Marcador de número de diapositiva 3"/>
          <p:cNvSpPr>
            <a:spLocks noGrp="1"/>
          </p:cNvSpPr>
          <p:nvPr>
            <p:ph type="sldNum" sz="quarter" idx="5"/>
          </p:nvPr>
        </p:nvSpPr>
        <p:spPr/>
        <p:txBody>
          <a:bodyPr/>
          <a:lstStyle/>
          <a:p>
            <a:fld id="{DD2D0FF3-F87C-4865-946F-5D94E0198B41}" type="slidenum">
              <a:rPr lang="es-MX" smtClean="0"/>
              <a:t>10</a:t>
            </a:fld>
            <a:endParaRPr lang="es-MX"/>
          </a:p>
        </p:txBody>
      </p:sp>
    </p:spTree>
    <p:extLst>
      <p:ext uri="{BB962C8B-B14F-4D97-AF65-F5344CB8AC3E}">
        <p14:creationId xmlns:p14="http://schemas.microsoft.com/office/powerpoint/2010/main" val="87098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Grupo B es el enfermo</a:t>
            </a:r>
          </a:p>
          <a:p>
            <a:endParaRPr lang="es-MX" dirty="0"/>
          </a:p>
          <a:p>
            <a:r>
              <a:rPr lang="es-MX" dirty="0"/>
              <a:t>Grupo C,D,E, 10, 20, 30 mg/kg de pioglitazona. 8 semanas</a:t>
            </a:r>
          </a:p>
          <a:p>
            <a:endParaRPr lang="es-MX" dirty="0"/>
          </a:p>
          <a:p>
            <a:r>
              <a:rPr lang="es-MX" dirty="0"/>
              <a:t>1.8 ml de kefir diario por 8 semanas.</a:t>
            </a:r>
          </a:p>
        </p:txBody>
      </p:sp>
      <p:sp>
        <p:nvSpPr>
          <p:cNvPr id="4" name="Marcador de número de diapositiva 3"/>
          <p:cNvSpPr>
            <a:spLocks noGrp="1"/>
          </p:cNvSpPr>
          <p:nvPr>
            <p:ph type="sldNum" sz="quarter" idx="5"/>
          </p:nvPr>
        </p:nvSpPr>
        <p:spPr/>
        <p:txBody>
          <a:bodyPr/>
          <a:lstStyle/>
          <a:p>
            <a:fld id="{DD2D0FF3-F87C-4865-946F-5D94E0198B41}" type="slidenum">
              <a:rPr lang="es-MX" smtClean="0"/>
              <a:t>15</a:t>
            </a:fld>
            <a:endParaRPr lang="es-MX"/>
          </a:p>
        </p:txBody>
      </p:sp>
    </p:spTree>
    <p:extLst>
      <p:ext uri="{BB962C8B-B14F-4D97-AF65-F5344CB8AC3E}">
        <p14:creationId xmlns:p14="http://schemas.microsoft.com/office/powerpoint/2010/main" val="323087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A2601-20DB-8CC5-D9E6-A655A0644A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64721463-8B64-39CA-45AE-9AB0DE326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A6205707-75AC-6594-3F2C-D5BE19AAF9BF}"/>
              </a:ext>
            </a:extLst>
          </p:cNvPr>
          <p:cNvSpPr>
            <a:spLocks noGrp="1"/>
          </p:cNvSpPr>
          <p:nvPr>
            <p:ph type="dt" sz="half" idx="10"/>
          </p:nvPr>
        </p:nvSpPr>
        <p:spPr/>
        <p:txBody>
          <a:bodyPr/>
          <a:lstStyle/>
          <a:p>
            <a:fld id="{0BDA6BB4-B583-48AF-AA1A-CDDFD2AE75DC}" type="datetime1">
              <a:rPr lang="es-MX" smtClean="0"/>
              <a:t>10/03/26</a:t>
            </a:fld>
            <a:endParaRPr lang="es-MX"/>
          </a:p>
        </p:txBody>
      </p:sp>
      <p:sp>
        <p:nvSpPr>
          <p:cNvPr id="5" name="Marcador de pie de página 4">
            <a:extLst>
              <a:ext uri="{FF2B5EF4-FFF2-40B4-BE49-F238E27FC236}">
                <a16:creationId xmlns:a16="http://schemas.microsoft.com/office/drawing/2014/main" id="{A1BE9721-D866-1FC1-608E-4DA4D890588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DA5ED5C-11F9-B63C-8214-C2C45D16847C}"/>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104111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37434-D257-9767-587B-1A52DA437D4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D27E779-1454-CC53-84DE-3F2B59947B0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E67690D-8AF8-081C-57D3-0F6B8026352F}"/>
              </a:ext>
            </a:extLst>
          </p:cNvPr>
          <p:cNvSpPr>
            <a:spLocks noGrp="1"/>
          </p:cNvSpPr>
          <p:nvPr>
            <p:ph type="dt" sz="half" idx="10"/>
          </p:nvPr>
        </p:nvSpPr>
        <p:spPr/>
        <p:txBody>
          <a:bodyPr/>
          <a:lstStyle/>
          <a:p>
            <a:fld id="{A2C22AF6-E52C-4C53-A952-8C45FB181E2B}" type="datetime1">
              <a:rPr lang="es-MX" smtClean="0"/>
              <a:t>10/03/26</a:t>
            </a:fld>
            <a:endParaRPr lang="es-MX"/>
          </a:p>
        </p:txBody>
      </p:sp>
      <p:sp>
        <p:nvSpPr>
          <p:cNvPr id="5" name="Marcador de pie de página 4">
            <a:extLst>
              <a:ext uri="{FF2B5EF4-FFF2-40B4-BE49-F238E27FC236}">
                <a16:creationId xmlns:a16="http://schemas.microsoft.com/office/drawing/2014/main" id="{B726609A-34AE-1601-3031-99FEC0F92A9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4F2F87A-6E39-A879-9654-B5922D029363}"/>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1363632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8B0FCAC-46A2-0B18-2EBD-37DFDBDE4CA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4B09C8E9-0AD0-E385-4310-4712F03146B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3FD2C3F-AD33-43D1-697F-EF275F36CCCB}"/>
              </a:ext>
            </a:extLst>
          </p:cNvPr>
          <p:cNvSpPr>
            <a:spLocks noGrp="1"/>
          </p:cNvSpPr>
          <p:nvPr>
            <p:ph type="dt" sz="half" idx="10"/>
          </p:nvPr>
        </p:nvSpPr>
        <p:spPr/>
        <p:txBody>
          <a:bodyPr/>
          <a:lstStyle/>
          <a:p>
            <a:fld id="{5A896CA8-BC81-4541-BF2E-F18176A71B89}" type="datetime1">
              <a:rPr lang="es-MX" smtClean="0"/>
              <a:t>10/03/26</a:t>
            </a:fld>
            <a:endParaRPr lang="es-MX"/>
          </a:p>
        </p:txBody>
      </p:sp>
      <p:sp>
        <p:nvSpPr>
          <p:cNvPr id="5" name="Marcador de pie de página 4">
            <a:extLst>
              <a:ext uri="{FF2B5EF4-FFF2-40B4-BE49-F238E27FC236}">
                <a16:creationId xmlns:a16="http://schemas.microsoft.com/office/drawing/2014/main" id="{84CF17D4-74CB-E099-EB82-EDFA4221C8C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7D793B9-9FB1-32A7-574F-C5568F910FCA}"/>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275761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A229AB-8548-397E-628A-0BC42A0EDEA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74E09C8-224B-EBBC-CE38-066E21C9B0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003E172-1A4F-061E-FC01-43A4532DFED7}"/>
              </a:ext>
            </a:extLst>
          </p:cNvPr>
          <p:cNvSpPr>
            <a:spLocks noGrp="1"/>
          </p:cNvSpPr>
          <p:nvPr>
            <p:ph type="dt" sz="half" idx="10"/>
          </p:nvPr>
        </p:nvSpPr>
        <p:spPr/>
        <p:txBody>
          <a:bodyPr/>
          <a:lstStyle/>
          <a:p>
            <a:fld id="{AB4E0BC6-D77A-4A1F-B13E-F3943B7C3D1C}" type="datetime1">
              <a:rPr lang="es-MX" smtClean="0"/>
              <a:t>10/03/26</a:t>
            </a:fld>
            <a:endParaRPr lang="es-MX"/>
          </a:p>
        </p:txBody>
      </p:sp>
      <p:sp>
        <p:nvSpPr>
          <p:cNvPr id="5" name="Marcador de pie de página 4">
            <a:extLst>
              <a:ext uri="{FF2B5EF4-FFF2-40B4-BE49-F238E27FC236}">
                <a16:creationId xmlns:a16="http://schemas.microsoft.com/office/drawing/2014/main" id="{B3F788B4-175B-F369-6621-727987A5B7E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8556950-5FBE-6338-D8A0-17BFB0EE901C}"/>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131985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5CEE1-C8DF-DA0D-869B-0FEDBB6CFEC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BC89C82-A7D5-5572-AA31-033864EFC1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4463E1C-360C-DBA2-1A97-1367056ACA13}"/>
              </a:ext>
            </a:extLst>
          </p:cNvPr>
          <p:cNvSpPr>
            <a:spLocks noGrp="1"/>
          </p:cNvSpPr>
          <p:nvPr>
            <p:ph type="dt" sz="half" idx="10"/>
          </p:nvPr>
        </p:nvSpPr>
        <p:spPr/>
        <p:txBody>
          <a:bodyPr/>
          <a:lstStyle/>
          <a:p>
            <a:fld id="{DB1BFC38-3DBC-4633-A37F-E300ECD03F66}" type="datetime1">
              <a:rPr lang="es-MX" smtClean="0"/>
              <a:t>10/03/26</a:t>
            </a:fld>
            <a:endParaRPr lang="es-MX"/>
          </a:p>
        </p:txBody>
      </p:sp>
      <p:sp>
        <p:nvSpPr>
          <p:cNvPr id="5" name="Marcador de pie de página 4">
            <a:extLst>
              <a:ext uri="{FF2B5EF4-FFF2-40B4-BE49-F238E27FC236}">
                <a16:creationId xmlns:a16="http://schemas.microsoft.com/office/drawing/2014/main" id="{B83282F6-22B1-1849-5270-FA49AFBE046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1A770EE-2CD0-52D9-D6E1-1972576EBA7B}"/>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20198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E3257-7183-CD55-BF4A-BE6A391E8B0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813AC2A-664D-BBC7-6B22-5FAE71B0EC6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3134AFB9-E610-AE68-F6D2-9DD20BC5E6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6477135B-DBD6-C84E-429A-E1154AE9DCB6}"/>
              </a:ext>
            </a:extLst>
          </p:cNvPr>
          <p:cNvSpPr>
            <a:spLocks noGrp="1"/>
          </p:cNvSpPr>
          <p:nvPr>
            <p:ph type="dt" sz="half" idx="10"/>
          </p:nvPr>
        </p:nvSpPr>
        <p:spPr/>
        <p:txBody>
          <a:bodyPr/>
          <a:lstStyle/>
          <a:p>
            <a:fld id="{4C003BE6-B0C6-492C-B766-7BB511F18FA8}" type="datetime1">
              <a:rPr lang="es-MX" smtClean="0"/>
              <a:t>10/03/26</a:t>
            </a:fld>
            <a:endParaRPr lang="es-MX"/>
          </a:p>
        </p:txBody>
      </p:sp>
      <p:sp>
        <p:nvSpPr>
          <p:cNvPr id="6" name="Marcador de pie de página 5">
            <a:extLst>
              <a:ext uri="{FF2B5EF4-FFF2-40B4-BE49-F238E27FC236}">
                <a16:creationId xmlns:a16="http://schemas.microsoft.com/office/drawing/2014/main" id="{4F948771-92BC-0605-4D5B-3C0C7F2C878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E122241-FE89-7691-35ED-6EFAFE2BA5A4}"/>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398884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EBF5B9-8DCC-D206-D1E0-578005AF91D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D542414-4B3A-CCE2-BA75-CC3370237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17208F1-65E6-AA4C-7BC6-C553EAC7835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5CCA6F71-7611-BFE3-7032-7B6CD9AC1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8972DB-6884-0DDA-4F1F-087876EE096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65EFB595-FC73-A452-8568-E4621F456575}"/>
              </a:ext>
            </a:extLst>
          </p:cNvPr>
          <p:cNvSpPr>
            <a:spLocks noGrp="1"/>
          </p:cNvSpPr>
          <p:nvPr>
            <p:ph type="dt" sz="half" idx="10"/>
          </p:nvPr>
        </p:nvSpPr>
        <p:spPr/>
        <p:txBody>
          <a:bodyPr/>
          <a:lstStyle/>
          <a:p>
            <a:fld id="{106C69DA-9B14-455E-AF88-EC72FD5A2290}" type="datetime1">
              <a:rPr lang="es-MX" smtClean="0"/>
              <a:t>10/03/26</a:t>
            </a:fld>
            <a:endParaRPr lang="es-MX"/>
          </a:p>
        </p:txBody>
      </p:sp>
      <p:sp>
        <p:nvSpPr>
          <p:cNvPr id="8" name="Marcador de pie de página 7">
            <a:extLst>
              <a:ext uri="{FF2B5EF4-FFF2-40B4-BE49-F238E27FC236}">
                <a16:creationId xmlns:a16="http://schemas.microsoft.com/office/drawing/2014/main" id="{E1A51719-425A-BB5C-E547-28C53A3BFCAA}"/>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62B91C4-E21F-F46B-8D88-176A7BCB9D82}"/>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180770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D93D09-FF2C-CD51-4BC3-C0B4E8F8C12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CE08F709-014F-EF88-0030-92FBC548C64F}"/>
              </a:ext>
            </a:extLst>
          </p:cNvPr>
          <p:cNvSpPr>
            <a:spLocks noGrp="1"/>
          </p:cNvSpPr>
          <p:nvPr>
            <p:ph type="dt" sz="half" idx="10"/>
          </p:nvPr>
        </p:nvSpPr>
        <p:spPr/>
        <p:txBody>
          <a:bodyPr/>
          <a:lstStyle/>
          <a:p>
            <a:fld id="{B525FAAA-8ADC-4282-9DF9-B45A8143ABD9}" type="datetime1">
              <a:rPr lang="es-MX" smtClean="0"/>
              <a:t>10/03/26</a:t>
            </a:fld>
            <a:endParaRPr lang="es-MX"/>
          </a:p>
        </p:txBody>
      </p:sp>
      <p:sp>
        <p:nvSpPr>
          <p:cNvPr id="4" name="Marcador de pie de página 3">
            <a:extLst>
              <a:ext uri="{FF2B5EF4-FFF2-40B4-BE49-F238E27FC236}">
                <a16:creationId xmlns:a16="http://schemas.microsoft.com/office/drawing/2014/main" id="{4526205B-0A53-8535-69D6-ED056064EDE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DD6D6B97-18FD-3241-409C-FE48106AA447}"/>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201393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DD9A10-BCEB-17AD-E8BD-A6685E0DE872}"/>
              </a:ext>
            </a:extLst>
          </p:cNvPr>
          <p:cNvSpPr>
            <a:spLocks noGrp="1"/>
          </p:cNvSpPr>
          <p:nvPr>
            <p:ph type="dt" sz="half" idx="10"/>
          </p:nvPr>
        </p:nvSpPr>
        <p:spPr/>
        <p:txBody>
          <a:bodyPr/>
          <a:lstStyle/>
          <a:p>
            <a:fld id="{B2949E30-FC77-45AE-9855-FAEEB93BB820}" type="datetime1">
              <a:rPr lang="es-MX" smtClean="0"/>
              <a:t>10/03/26</a:t>
            </a:fld>
            <a:endParaRPr lang="es-MX"/>
          </a:p>
        </p:txBody>
      </p:sp>
      <p:sp>
        <p:nvSpPr>
          <p:cNvPr id="3" name="Marcador de pie de página 2">
            <a:extLst>
              <a:ext uri="{FF2B5EF4-FFF2-40B4-BE49-F238E27FC236}">
                <a16:creationId xmlns:a16="http://schemas.microsoft.com/office/drawing/2014/main" id="{8F398C66-9CEB-8288-8A94-DE8653E78E79}"/>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F2B41752-798D-7653-3808-B1DAF6702941}"/>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1196723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F7CA84-91C0-F20C-E7BB-3120DC9330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E244AAF2-0973-7425-2B95-0B19E6899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0D4F0750-7A2D-F99D-2850-81D342B6D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2023C7-5DF9-2D38-8D04-4D1E7A255CC7}"/>
              </a:ext>
            </a:extLst>
          </p:cNvPr>
          <p:cNvSpPr>
            <a:spLocks noGrp="1"/>
          </p:cNvSpPr>
          <p:nvPr>
            <p:ph type="dt" sz="half" idx="10"/>
          </p:nvPr>
        </p:nvSpPr>
        <p:spPr/>
        <p:txBody>
          <a:bodyPr/>
          <a:lstStyle/>
          <a:p>
            <a:fld id="{B1C5464F-6600-4327-B660-818990031BDD}" type="datetime1">
              <a:rPr lang="es-MX" smtClean="0"/>
              <a:t>10/03/26</a:t>
            </a:fld>
            <a:endParaRPr lang="es-MX"/>
          </a:p>
        </p:txBody>
      </p:sp>
      <p:sp>
        <p:nvSpPr>
          <p:cNvPr id="6" name="Marcador de pie de página 5">
            <a:extLst>
              <a:ext uri="{FF2B5EF4-FFF2-40B4-BE49-F238E27FC236}">
                <a16:creationId xmlns:a16="http://schemas.microsoft.com/office/drawing/2014/main" id="{01578019-2C69-E83F-8DC9-C979C892CCB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7762170-4EF5-FF38-2842-2F71CBE6D038}"/>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426511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25072-A724-BEDB-8828-1F449C34FEF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F75C265F-5C88-4BA5-0094-FC54EDD211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9C08E132-7B59-7442-95E8-E06A281B3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712D-A128-FD81-47EE-2C5ABFE38B94}"/>
              </a:ext>
            </a:extLst>
          </p:cNvPr>
          <p:cNvSpPr>
            <a:spLocks noGrp="1"/>
          </p:cNvSpPr>
          <p:nvPr>
            <p:ph type="dt" sz="half" idx="10"/>
          </p:nvPr>
        </p:nvSpPr>
        <p:spPr/>
        <p:txBody>
          <a:bodyPr/>
          <a:lstStyle/>
          <a:p>
            <a:fld id="{31535DD8-5457-4564-B386-63873D749F68}" type="datetime1">
              <a:rPr lang="es-MX" smtClean="0"/>
              <a:t>10/03/26</a:t>
            </a:fld>
            <a:endParaRPr lang="es-MX"/>
          </a:p>
        </p:txBody>
      </p:sp>
      <p:sp>
        <p:nvSpPr>
          <p:cNvPr id="6" name="Marcador de pie de página 5">
            <a:extLst>
              <a:ext uri="{FF2B5EF4-FFF2-40B4-BE49-F238E27FC236}">
                <a16:creationId xmlns:a16="http://schemas.microsoft.com/office/drawing/2014/main" id="{D1ADAD62-FA3D-8AE5-6CF4-9EF29F4F6BB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5F83A53-9E32-5353-CE34-AF98ABABF0A5}"/>
              </a:ext>
            </a:extLst>
          </p:cNvPr>
          <p:cNvSpPr>
            <a:spLocks noGrp="1"/>
          </p:cNvSpPr>
          <p:nvPr>
            <p:ph type="sldNum" sz="quarter" idx="12"/>
          </p:nvPr>
        </p:nvSpPr>
        <p:spPr/>
        <p:txBody>
          <a:bodyPr/>
          <a:lstStyle/>
          <a:p>
            <a:fld id="{EF54E3D4-A37C-4AAF-9C69-B479E1F9CFBF}" type="slidenum">
              <a:rPr lang="es-MX" smtClean="0"/>
              <a:t>‹Nº›</a:t>
            </a:fld>
            <a:endParaRPr lang="es-MX"/>
          </a:p>
        </p:txBody>
      </p:sp>
    </p:spTree>
    <p:extLst>
      <p:ext uri="{BB962C8B-B14F-4D97-AF65-F5344CB8AC3E}">
        <p14:creationId xmlns:p14="http://schemas.microsoft.com/office/powerpoint/2010/main" val="179902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07E798D-CC06-8BD7-C16B-CB9D792A5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4E343A34-C6EE-E308-DDF0-797B46CC64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7F8DA5E-FA62-6B13-8B6B-9BFB88D8FF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2F063-24B5-4D84-B499-B27FAC345792}" type="datetime1">
              <a:rPr lang="es-MX" smtClean="0"/>
              <a:t>10/03/26</a:t>
            </a:fld>
            <a:endParaRPr lang="es-MX"/>
          </a:p>
        </p:txBody>
      </p:sp>
      <p:sp>
        <p:nvSpPr>
          <p:cNvPr id="5" name="Marcador de pie de página 4">
            <a:extLst>
              <a:ext uri="{FF2B5EF4-FFF2-40B4-BE49-F238E27FC236}">
                <a16:creationId xmlns:a16="http://schemas.microsoft.com/office/drawing/2014/main" id="{BBAA067C-588F-67EA-058C-0FE3758B2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B16F8174-071A-055F-9720-FA8DDC2471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4E3D4-A37C-4AAF-9C69-B479E1F9CFBF}" type="slidenum">
              <a:rPr lang="es-MX" smtClean="0"/>
              <a:t>‹Nº›</a:t>
            </a:fld>
            <a:endParaRPr lang="es-MX"/>
          </a:p>
        </p:txBody>
      </p:sp>
    </p:spTree>
    <p:extLst>
      <p:ext uri="{BB962C8B-B14F-4D97-AF65-F5344CB8AC3E}">
        <p14:creationId xmlns:p14="http://schemas.microsoft.com/office/powerpoint/2010/main" val="4152961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emf"/><Relationship Id="rId1" Type="http://schemas.openxmlformats.org/officeDocument/2006/relationships/slideLayout" Target="../slideLayouts/slideLayout7.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image" Target="../media/image70.emf"/><Relationship Id="rId9" Type="http://schemas.openxmlformats.org/officeDocument/2006/relationships/image" Target="../media/image75.emf"/></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doi.org/10.7326/AITC20220315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73;p34">
            <a:extLst>
              <a:ext uri="{FF2B5EF4-FFF2-40B4-BE49-F238E27FC236}">
                <a16:creationId xmlns:a16="http://schemas.microsoft.com/office/drawing/2014/main" id="{5899EFE3-43B1-0E4F-6C0E-5C2FE183CA65}"/>
              </a:ext>
            </a:extLst>
          </p:cNvPr>
          <p:cNvSpPr txBox="1">
            <a:spLocks/>
          </p:cNvSpPr>
          <p:nvPr/>
        </p:nvSpPr>
        <p:spPr>
          <a:xfrm>
            <a:off x="3618280" y="1561051"/>
            <a:ext cx="4459111" cy="1092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9pPr>
          </a:lstStyle>
          <a:p>
            <a:pPr marL="0" indent="0"/>
            <a:r>
              <a:rPr lang="es-MX" sz="2000" dirty="0">
                <a:latin typeface="Arial" panose="020B0604020202020204" pitchFamily="34" charset="0"/>
                <a:cs typeface="Arial" panose="020B0604020202020204" pitchFamily="34" charset="0"/>
              </a:rPr>
              <a:t>Centro de Ciencias Básicas</a:t>
            </a:r>
          </a:p>
          <a:p>
            <a:pPr marL="0" indent="0"/>
            <a:r>
              <a:rPr lang="es-MX" sz="2000" dirty="0">
                <a:latin typeface="Arial" panose="020B0604020202020204" pitchFamily="34" charset="0"/>
                <a:cs typeface="Arial" panose="020B0604020202020204" pitchFamily="34" charset="0"/>
              </a:rPr>
              <a:t>Departamento de Morfología</a:t>
            </a:r>
          </a:p>
          <a:p>
            <a:pPr marL="0" indent="0"/>
            <a:r>
              <a:rPr lang="es-MX" sz="2000" dirty="0">
                <a:latin typeface="Arial" panose="020B0604020202020204" pitchFamily="34" charset="0"/>
                <a:cs typeface="Arial" panose="020B0604020202020204" pitchFamily="34" charset="0"/>
              </a:rPr>
              <a:t>Doctorado en Ciencias Biológicas Modalidad Directa</a:t>
            </a:r>
          </a:p>
        </p:txBody>
      </p:sp>
      <p:pic>
        <p:nvPicPr>
          <p:cNvPr id="6" name="Imagen 5" descr="UAA. Departamento de Estadística. Repositorio Didáctico.">
            <a:extLst>
              <a:ext uri="{FF2B5EF4-FFF2-40B4-BE49-F238E27FC236}">
                <a16:creationId xmlns:a16="http://schemas.microsoft.com/office/drawing/2014/main" id="{F3466144-B043-FF44-F049-61D5D1126B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1179" y="12428"/>
            <a:ext cx="1734339" cy="1770017"/>
          </a:xfrm>
          <a:prstGeom prst="rect">
            <a:avLst/>
          </a:prstGeom>
          <a:noFill/>
          <a:ln>
            <a:noFill/>
          </a:ln>
        </p:spPr>
      </p:pic>
      <p:sp>
        <p:nvSpPr>
          <p:cNvPr id="8" name="Google Shape;5873;p34">
            <a:extLst>
              <a:ext uri="{FF2B5EF4-FFF2-40B4-BE49-F238E27FC236}">
                <a16:creationId xmlns:a16="http://schemas.microsoft.com/office/drawing/2014/main" id="{693BFCB3-0FD3-CF1D-2B4C-927853CDEBBF}"/>
              </a:ext>
            </a:extLst>
          </p:cNvPr>
          <p:cNvSpPr txBox="1">
            <a:spLocks noGrp="1"/>
          </p:cNvSpPr>
          <p:nvPr>
            <p:ph type="subTitle" idx="1"/>
          </p:nvPr>
        </p:nvSpPr>
        <p:spPr>
          <a:xfrm>
            <a:off x="677846" y="5135837"/>
            <a:ext cx="2071254" cy="1274041"/>
          </a:xfrm>
          <a:prstGeom prst="rect">
            <a:avLst/>
          </a:prstGeom>
        </p:spPr>
        <p:txBody>
          <a:bodyPr spcFirstLastPara="1" wrap="square" lIns="91425" tIns="91425" rIns="91425" bIns="91425" anchor="t" anchorCtr="0">
            <a:noAutofit/>
          </a:bodyPr>
          <a:lstStyle/>
          <a:p>
            <a:pPr lvl="0" rtl="0">
              <a:spcBef>
                <a:spcPts val="0"/>
              </a:spcBef>
              <a:spcAft>
                <a:spcPts val="0"/>
              </a:spcAft>
            </a:pPr>
            <a:r>
              <a:rPr lang="en" sz="2000" dirty="0">
                <a:latin typeface="Arial" panose="020B0604020202020204" pitchFamily="34" charset="0"/>
                <a:cs typeface="Arial" panose="020B0604020202020204" pitchFamily="34" charset="0"/>
              </a:rPr>
              <a:t>Alumno: Jorge Christopher Morones Gamboa 8°</a:t>
            </a:r>
            <a:endParaRPr sz="2800" dirty="0">
              <a:latin typeface="Arial" panose="020B0604020202020204" pitchFamily="34" charset="0"/>
              <a:cs typeface="Arial" panose="020B0604020202020204" pitchFamily="34" charset="0"/>
            </a:endParaRPr>
          </a:p>
        </p:txBody>
      </p:sp>
      <p:sp>
        <p:nvSpPr>
          <p:cNvPr id="9" name="Google Shape;5873;p34">
            <a:extLst>
              <a:ext uri="{FF2B5EF4-FFF2-40B4-BE49-F238E27FC236}">
                <a16:creationId xmlns:a16="http://schemas.microsoft.com/office/drawing/2014/main" id="{DFA1BD32-416E-ABDE-026B-D593AB7F2653}"/>
              </a:ext>
            </a:extLst>
          </p:cNvPr>
          <p:cNvSpPr txBox="1">
            <a:spLocks/>
          </p:cNvSpPr>
          <p:nvPr/>
        </p:nvSpPr>
        <p:spPr>
          <a:xfrm>
            <a:off x="3843865" y="4919632"/>
            <a:ext cx="4504267" cy="13379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sym typeface="DM Sans"/>
              </a:defRPr>
            </a:lvl9pPr>
          </a:lstStyle>
          <a:p>
            <a:pPr marL="0" indent="0"/>
            <a:r>
              <a:rPr lang="pt-BR" sz="2000" dirty="0">
                <a:latin typeface="Arial" panose="020B0604020202020204" pitchFamily="34" charset="0"/>
                <a:cs typeface="Arial" panose="020B0604020202020204" pitchFamily="34" charset="0"/>
              </a:rPr>
              <a:t>Tutores:</a:t>
            </a:r>
          </a:p>
          <a:p>
            <a:pPr marL="0" indent="0"/>
            <a:r>
              <a:rPr lang="pt-BR" sz="2000" dirty="0">
                <a:latin typeface="Arial" panose="020B0604020202020204" pitchFamily="34" charset="0"/>
                <a:cs typeface="Arial" panose="020B0604020202020204" pitchFamily="34" charset="0"/>
              </a:rPr>
              <a:t>Dr. Javier Ventura Juárez</a:t>
            </a:r>
          </a:p>
          <a:p>
            <a:pPr marL="0" indent="0"/>
            <a:r>
              <a:rPr lang="pt-BR" sz="2000" dirty="0">
                <a:latin typeface="Arial" panose="020B0604020202020204" pitchFamily="34" charset="0"/>
                <a:cs typeface="Arial" panose="020B0604020202020204" pitchFamily="34" charset="0"/>
              </a:rPr>
              <a:t>Dra. Sandra Luz Martínez Hernández</a:t>
            </a:r>
          </a:p>
          <a:p>
            <a:pPr marL="0" indent="0"/>
            <a:r>
              <a:rPr lang="pt-BR" sz="2000" dirty="0">
                <a:latin typeface="Arial" panose="020B0604020202020204" pitchFamily="34" charset="0"/>
                <a:cs typeface="Arial" panose="020B0604020202020204" pitchFamily="34" charset="0"/>
              </a:rPr>
              <a:t>Integrante </a:t>
            </a:r>
            <a:r>
              <a:rPr lang="pt-BR" sz="2000" dirty="0" err="1">
                <a:latin typeface="Arial" panose="020B0604020202020204" pitchFamily="34" charset="0"/>
                <a:cs typeface="Arial" panose="020B0604020202020204" pitchFamily="34" charset="0"/>
              </a:rPr>
              <a:t>del</a:t>
            </a:r>
            <a:r>
              <a:rPr lang="pt-BR" sz="2000" dirty="0">
                <a:latin typeface="Arial" panose="020B0604020202020204" pitchFamily="34" charset="0"/>
                <a:cs typeface="Arial" panose="020B0604020202020204" pitchFamily="34" charset="0"/>
              </a:rPr>
              <a:t> comité </a:t>
            </a:r>
            <a:r>
              <a:rPr lang="pt-BR" sz="2000" dirty="0" err="1">
                <a:latin typeface="Arial" panose="020B0604020202020204" pitchFamily="34" charset="0"/>
                <a:cs typeface="Arial" panose="020B0604020202020204" pitchFamily="34" charset="0"/>
              </a:rPr>
              <a:t>tutoral</a:t>
            </a:r>
            <a:r>
              <a:rPr lang="pt-BR" sz="2000" dirty="0">
                <a:latin typeface="Arial" panose="020B0604020202020204" pitchFamily="34" charset="0"/>
                <a:cs typeface="Arial" panose="020B0604020202020204" pitchFamily="34" charset="0"/>
              </a:rPr>
              <a:t>:</a:t>
            </a:r>
          </a:p>
          <a:p>
            <a:pPr marL="0" indent="0"/>
            <a:r>
              <a:rPr lang="pt-BR" sz="2000" dirty="0">
                <a:latin typeface="Arial" panose="020B0604020202020204" pitchFamily="34" charset="0"/>
                <a:cs typeface="Arial" panose="020B0604020202020204" pitchFamily="34" charset="0"/>
              </a:rPr>
              <a:t>Dr. Andrés </a:t>
            </a:r>
            <a:r>
              <a:rPr lang="pt-BR" sz="2000" dirty="0" err="1">
                <a:latin typeface="Arial" panose="020B0604020202020204" pitchFamily="34" charset="0"/>
                <a:cs typeface="Arial" panose="020B0604020202020204" pitchFamily="34" charset="0"/>
              </a:rPr>
              <a:t>Quintanar</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Stephano</a:t>
            </a:r>
            <a:r>
              <a:rPr lang="pt-BR" sz="2000" dirty="0">
                <a:latin typeface="Arial" panose="020B0604020202020204" pitchFamily="34" charset="0"/>
                <a:cs typeface="Arial" panose="020B0604020202020204" pitchFamily="34" charset="0"/>
              </a:rPr>
              <a:t> </a:t>
            </a:r>
          </a:p>
        </p:txBody>
      </p:sp>
      <p:sp>
        <p:nvSpPr>
          <p:cNvPr id="2" name="Google Shape;5872;p34">
            <a:extLst>
              <a:ext uri="{FF2B5EF4-FFF2-40B4-BE49-F238E27FC236}">
                <a16:creationId xmlns:a16="http://schemas.microsoft.com/office/drawing/2014/main" id="{514255B1-36EE-3636-0E1E-6D3DF9342814}"/>
              </a:ext>
            </a:extLst>
          </p:cNvPr>
          <p:cNvSpPr txBox="1">
            <a:spLocks/>
          </p:cNvSpPr>
          <p:nvPr/>
        </p:nvSpPr>
        <p:spPr>
          <a:xfrm>
            <a:off x="368300" y="2424909"/>
            <a:ext cx="11823700" cy="2078559"/>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spcBef>
                <a:spcPts val="0"/>
              </a:spcBef>
            </a:pPr>
            <a:br>
              <a:rPr lang="es-MX" sz="2800" b="1" dirty="0"/>
            </a:br>
            <a:r>
              <a:rPr lang="es-MX" sz="2800" b="1" dirty="0">
                <a:latin typeface="Arial" panose="020B0604020202020204" pitchFamily="34" charset="0"/>
                <a:cs typeface="Arial" panose="020B0604020202020204" pitchFamily="34" charset="0"/>
              </a:rPr>
              <a:t>Efecto </a:t>
            </a:r>
            <a:r>
              <a:rPr lang="es-419" sz="2800" b="1" dirty="0">
                <a:latin typeface="Arial" panose="020B0604020202020204" pitchFamily="34" charset="0"/>
                <a:cs typeface="Arial" panose="020B0604020202020204" pitchFamily="34" charset="0"/>
              </a:rPr>
              <a:t>de la pioglitazona y kéfir </a:t>
            </a:r>
            <a:r>
              <a:rPr lang="es-MX" sz="2800" b="1" dirty="0">
                <a:latin typeface="Arial" panose="020B0604020202020204" pitchFamily="34" charset="0"/>
                <a:cs typeface="Arial" panose="020B0604020202020204" pitchFamily="34" charset="0"/>
              </a:rPr>
              <a:t>en un modelo de enfermedad renal crónica en ratas diabéticas</a:t>
            </a:r>
            <a:endParaRPr lang="es-MX" sz="2400" b="1" dirty="0">
              <a:latin typeface="Arial" panose="020B0604020202020204" pitchFamily="34" charset="0"/>
              <a:cs typeface="Arial" panose="020B0604020202020204" pitchFamily="34" charset="0"/>
            </a:endParaRPr>
          </a:p>
        </p:txBody>
      </p:sp>
      <p:pic>
        <p:nvPicPr>
          <p:cNvPr id="25" name="Imagen 24">
            <a:extLst>
              <a:ext uri="{FF2B5EF4-FFF2-40B4-BE49-F238E27FC236}">
                <a16:creationId xmlns:a16="http://schemas.microsoft.com/office/drawing/2014/main" id="{F9D438F8-4B40-6CD4-A217-A1D1FD12B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0"/>
            <a:ext cx="685611" cy="1186635"/>
          </a:xfrm>
          <a:prstGeom prst="rect">
            <a:avLst/>
          </a:prstGeom>
        </p:spPr>
      </p:pic>
      <p:sp>
        <p:nvSpPr>
          <p:cNvPr id="7" name="Marcador de número de diapositiva 6">
            <a:extLst>
              <a:ext uri="{FF2B5EF4-FFF2-40B4-BE49-F238E27FC236}">
                <a16:creationId xmlns:a16="http://schemas.microsoft.com/office/drawing/2014/main" id="{A7C6C499-631B-70D6-5F51-5835DC87A4A2}"/>
              </a:ext>
            </a:extLst>
          </p:cNvPr>
          <p:cNvSpPr>
            <a:spLocks noGrp="1"/>
          </p:cNvSpPr>
          <p:nvPr>
            <p:ph type="sldNum" sz="quarter" idx="12"/>
          </p:nvPr>
        </p:nvSpPr>
        <p:spPr/>
        <p:txBody>
          <a:bodyPr/>
          <a:lstStyle/>
          <a:p>
            <a:fld id="{EF54E3D4-A37C-4AAF-9C69-B479E1F9CFBF}" type="slidenum">
              <a:rPr lang="es-MX" smtClean="0"/>
              <a:t>1</a:t>
            </a:fld>
            <a:endParaRPr lang="es-MX"/>
          </a:p>
        </p:txBody>
      </p:sp>
      <p:sp>
        <p:nvSpPr>
          <p:cNvPr id="10" name="Google Shape;5872;p34">
            <a:extLst>
              <a:ext uri="{FF2B5EF4-FFF2-40B4-BE49-F238E27FC236}">
                <a16:creationId xmlns:a16="http://schemas.microsoft.com/office/drawing/2014/main" id="{508CDDF6-9061-576D-E088-53277915F43E}"/>
              </a:ext>
            </a:extLst>
          </p:cNvPr>
          <p:cNvSpPr txBox="1">
            <a:spLocks/>
          </p:cNvSpPr>
          <p:nvPr/>
        </p:nvSpPr>
        <p:spPr>
          <a:xfrm>
            <a:off x="1713473" y="822365"/>
            <a:ext cx="8268727" cy="1737518"/>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endParaRPr lang="es-MX" sz="2400" b="1" dirty="0">
              <a:latin typeface="Arial" panose="020B0604020202020204" pitchFamily="34" charset="0"/>
              <a:cs typeface="Arial" panose="020B0604020202020204" pitchFamily="34" charset="0"/>
            </a:endParaRPr>
          </a:p>
        </p:txBody>
      </p:sp>
      <p:pic>
        <p:nvPicPr>
          <p:cNvPr id="11" name="Imagen 10" descr="Logotipo&#10;&#10;Descripción generada automáticamente">
            <a:extLst>
              <a:ext uri="{FF2B5EF4-FFF2-40B4-BE49-F238E27FC236}">
                <a16:creationId xmlns:a16="http://schemas.microsoft.com/office/drawing/2014/main" id="{266FDD68-2500-3B81-0EFD-16D613F1F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37" y="215782"/>
            <a:ext cx="1488537" cy="1213165"/>
          </a:xfrm>
          <a:prstGeom prst="rect">
            <a:avLst/>
          </a:prstGeom>
        </p:spPr>
      </p:pic>
      <p:pic>
        <p:nvPicPr>
          <p:cNvPr id="17" name="Gráfico 16">
            <a:extLst>
              <a:ext uri="{FF2B5EF4-FFF2-40B4-BE49-F238E27FC236}">
                <a16:creationId xmlns:a16="http://schemas.microsoft.com/office/drawing/2014/main" id="{D499EA0C-C79B-F2D6-8639-B706038EAF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484" y="1597598"/>
            <a:ext cx="2069943" cy="1616008"/>
          </a:xfrm>
          <a:prstGeom prst="rect">
            <a:avLst/>
          </a:prstGeom>
        </p:spPr>
      </p:pic>
      <p:sp>
        <p:nvSpPr>
          <p:cNvPr id="3" name="Google Shape;5873;p34">
            <a:extLst>
              <a:ext uri="{FF2B5EF4-FFF2-40B4-BE49-F238E27FC236}">
                <a16:creationId xmlns:a16="http://schemas.microsoft.com/office/drawing/2014/main" id="{C2FAB52A-ED7C-4188-BB96-1164252BAE5E}"/>
              </a:ext>
            </a:extLst>
          </p:cNvPr>
          <p:cNvSpPr txBox="1">
            <a:spLocks/>
          </p:cNvSpPr>
          <p:nvPr/>
        </p:nvSpPr>
        <p:spPr>
          <a:xfrm>
            <a:off x="8348132" y="5562096"/>
            <a:ext cx="3407912" cy="473539"/>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s-MX" sz="2000" dirty="0">
                <a:latin typeface="Arial" panose="020B0604020202020204" pitchFamily="34" charset="0"/>
                <a:cs typeface="Arial" panose="020B0604020202020204" pitchFamily="34" charset="0"/>
              </a:rPr>
              <a:t>17 de Marzo del 2026</a:t>
            </a:r>
            <a:endParaRPr lang="es-MX" sz="2800" dirty="0">
              <a:latin typeface="Arial" panose="020B0604020202020204" pitchFamily="34" charset="0"/>
              <a:cs typeface="Arial" panose="020B0604020202020204" pitchFamily="34" charset="0"/>
            </a:endParaRPr>
          </a:p>
        </p:txBody>
      </p:sp>
      <p:pic>
        <p:nvPicPr>
          <p:cNvPr id="1026" name="Picture 2" descr="SECUAH 2026">
            <a:extLst>
              <a:ext uri="{FF2B5EF4-FFF2-40B4-BE49-F238E27FC236}">
                <a16:creationId xmlns:a16="http://schemas.microsoft.com/office/drawing/2014/main" id="{6843691E-2A6C-5157-F1D1-5C514B1757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7585"/>
            <a:ext cx="7934427" cy="1511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a Universidad de Alcalá | Alcalingua · Universidad de Alcalá">
            <a:extLst>
              <a:ext uri="{FF2B5EF4-FFF2-40B4-BE49-F238E27FC236}">
                <a16:creationId xmlns:a16="http://schemas.microsoft.com/office/drawing/2014/main" id="{B730B666-C24A-4592-3C9A-49CD4B9CDF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1569" y="1824976"/>
            <a:ext cx="3886947" cy="111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442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8792A4C-65DF-72A5-6760-333BFE6FBDA1}"/>
              </a:ext>
            </a:extLst>
          </p:cNvPr>
          <p:cNvSpPr>
            <a:spLocks noGrp="1"/>
          </p:cNvSpPr>
          <p:nvPr>
            <p:ph type="sldNum" sz="quarter" idx="12"/>
          </p:nvPr>
        </p:nvSpPr>
        <p:spPr/>
        <p:txBody>
          <a:bodyPr/>
          <a:lstStyle/>
          <a:p>
            <a:fld id="{EF54E3D4-A37C-4AAF-9C69-B479E1F9CFBF}" type="slidenum">
              <a:rPr lang="es-MX" smtClean="0"/>
              <a:t>10</a:t>
            </a:fld>
            <a:endParaRPr lang="es-MX"/>
          </a:p>
        </p:txBody>
      </p:sp>
      <p:pic>
        <p:nvPicPr>
          <p:cNvPr id="3" name="Imagen 2">
            <a:extLst>
              <a:ext uri="{FF2B5EF4-FFF2-40B4-BE49-F238E27FC236}">
                <a16:creationId xmlns:a16="http://schemas.microsoft.com/office/drawing/2014/main" id="{44A26039-E1C0-C888-57B1-CFFCD4DB4C7D}"/>
              </a:ext>
            </a:extLst>
          </p:cNvPr>
          <p:cNvPicPr>
            <a:picLocks noChangeAspect="1"/>
          </p:cNvPicPr>
          <p:nvPr/>
        </p:nvPicPr>
        <p:blipFill>
          <a:blip r:embed="rId3"/>
          <a:stretch>
            <a:fillRect/>
          </a:stretch>
        </p:blipFill>
        <p:spPr>
          <a:xfrm>
            <a:off x="4774687" y="0"/>
            <a:ext cx="1750922" cy="526672"/>
          </a:xfrm>
          <a:prstGeom prst="rect">
            <a:avLst/>
          </a:prstGeom>
        </p:spPr>
      </p:pic>
      <p:sp>
        <p:nvSpPr>
          <p:cNvPr id="9" name="Rectangle 1">
            <a:extLst>
              <a:ext uri="{FF2B5EF4-FFF2-40B4-BE49-F238E27FC236}">
                <a16:creationId xmlns:a16="http://schemas.microsoft.com/office/drawing/2014/main" id="{38749FD0-F778-A934-1353-04BD8CBB8910}"/>
              </a:ext>
            </a:extLst>
          </p:cNvPr>
          <p:cNvSpPr>
            <a:spLocks noChangeArrowheads="1"/>
          </p:cNvSpPr>
          <p:nvPr/>
        </p:nvSpPr>
        <p:spPr bwMode="auto">
          <a:xfrm>
            <a:off x="760983" y="6503788"/>
            <a:ext cx="78496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MX" sz="1000" dirty="0" err="1">
                <a:latin typeface="Arial" panose="020B0604020202020204" pitchFamily="34" charset="0"/>
                <a:cs typeface="Arial" panose="020B0604020202020204" pitchFamily="34" charset="0"/>
              </a:rPr>
              <a:t>Modificado</a:t>
            </a:r>
            <a:r>
              <a:rPr lang="en-US" altLang="es-MX" sz="1000" dirty="0">
                <a:latin typeface="Arial" panose="020B0604020202020204" pitchFamily="34" charset="0"/>
                <a:cs typeface="Arial" panose="020B0604020202020204" pitchFamily="34" charset="0"/>
              </a:rPr>
              <a:t> de </a:t>
            </a:r>
            <a:r>
              <a:rPr kumimoji="0" lang="en-US" altLang="es-MX"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USRDS Annual Data Report, 2025.</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0" name="CuadroTexto 9">
            <a:extLst>
              <a:ext uri="{FF2B5EF4-FFF2-40B4-BE49-F238E27FC236}">
                <a16:creationId xmlns:a16="http://schemas.microsoft.com/office/drawing/2014/main" id="{48F2530C-F4F3-3E82-12A4-FDCD5D4882C4}"/>
              </a:ext>
            </a:extLst>
          </p:cNvPr>
          <p:cNvSpPr txBox="1"/>
          <p:nvPr/>
        </p:nvSpPr>
        <p:spPr>
          <a:xfrm>
            <a:off x="1714500" y="1425826"/>
            <a:ext cx="774647" cy="369332"/>
          </a:xfrm>
          <a:prstGeom prst="rect">
            <a:avLst/>
          </a:prstGeom>
          <a:solidFill>
            <a:schemeClr val="bg1"/>
          </a:solidFill>
          <a:ln>
            <a:noFill/>
          </a:ln>
        </p:spPr>
        <p:txBody>
          <a:bodyPr wrap="square" rtlCol="0">
            <a:spAutoFit/>
          </a:bodyPr>
          <a:lstStyle/>
          <a:p>
            <a:endParaRPr lang="es-MX" dirty="0"/>
          </a:p>
        </p:txBody>
      </p:sp>
      <p:pic>
        <p:nvPicPr>
          <p:cNvPr id="12" name="Imagen 11">
            <a:extLst>
              <a:ext uri="{FF2B5EF4-FFF2-40B4-BE49-F238E27FC236}">
                <a16:creationId xmlns:a16="http://schemas.microsoft.com/office/drawing/2014/main" id="{2E34F3ED-5538-9A3E-33C0-ABE1579E5717}"/>
              </a:ext>
            </a:extLst>
          </p:cNvPr>
          <p:cNvPicPr>
            <a:picLocks noChangeAspect="1"/>
          </p:cNvPicPr>
          <p:nvPr/>
        </p:nvPicPr>
        <p:blipFill>
          <a:blip r:embed="rId4"/>
          <a:stretch>
            <a:fillRect/>
          </a:stretch>
        </p:blipFill>
        <p:spPr>
          <a:xfrm>
            <a:off x="1924791" y="523910"/>
            <a:ext cx="7991104" cy="5488089"/>
          </a:xfrm>
          <a:prstGeom prst="rect">
            <a:avLst/>
          </a:prstGeom>
        </p:spPr>
      </p:pic>
      <p:sp>
        <p:nvSpPr>
          <p:cNvPr id="13" name="Rectángulo 12">
            <a:extLst>
              <a:ext uri="{FF2B5EF4-FFF2-40B4-BE49-F238E27FC236}">
                <a16:creationId xmlns:a16="http://schemas.microsoft.com/office/drawing/2014/main" id="{78C2AE76-90F4-2650-25BC-623BC6C7C0FA}"/>
              </a:ext>
            </a:extLst>
          </p:cNvPr>
          <p:cNvSpPr/>
          <p:nvPr/>
        </p:nvSpPr>
        <p:spPr>
          <a:xfrm>
            <a:off x="3009270" y="860288"/>
            <a:ext cx="2291394" cy="1765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4955EE96-7FF5-8D0E-AB4F-88A679968EB6}"/>
              </a:ext>
            </a:extLst>
          </p:cNvPr>
          <p:cNvSpPr/>
          <p:nvPr/>
        </p:nvSpPr>
        <p:spPr>
          <a:xfrm>
            <a:off x="3037846" y="4727438"/>
            <a:ext cx="2291394" cy="1765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8108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FE8F8-63A8-AD45-3850-26C4FBF8D8A3}"/>
              </a:ext>
            </a:extLst>
          </p:cNvPr>
          <p:cNvSpPr>
            <a:spLocks noGrp="1"/>
          </p:cNvSpPr>
          <p:nvPr>
            <p:ph type="title"/>
          </p:nvPr>
        </p:nvSpPr>
        <p:spPr/>
        <p:txBody>
          <a:bodyPr>
            <a:normAutofit/>
          </a:bodyPr>
          <a:lstStyle/>
          <a:p>
            <a:pPr algn="ctr"/>
            <a:r>
              <a:rPr lang="es-MX" sz="3200" b="1" dirty="0">
                <a:latin typeface="Arial" panose="020B0604020202020204" pitchFamily="34" charset="0"/>
                <a:cs typeface="Arial" panose="020B0604020202020204" pitchFamily="34" charset="0"/>
              </a:rPr>
              <a:t>Hipótesis</a:t>
            </a:r>
          </a:p>
        </p:txBody>
      </p:sp>
      <p:sp>
        <p:nvSpPr>
          <p:cNvPr id="3" name="Marcador de contenido 2">
            <a:extLst>
              <a:ext uri="{FF2B5EF4-FFF2-40B4-BE49-F238E27FC236}">
                <a16:creationId xmlns:a16="http://schemas.microsoft.com/office/drawing/2014/main" id="{47DBEA9C-4407-4330-CE4A-378A54E5837D}"/>
              </a:ext>
            </a:extLst>
          </p:cNvPr>
          <p:cNvSpPr>
            <a:spLocks noGrp="1"/>
          </p:cNvSpPr>
          <p:nvPr>
            <p:ph idx="1"/>
          </p:nvPr>
        </p:nvSpPr>
        <p:spPr/>
        <p:txBody>
          <a:bodyPr>
            <a:normAutofit/>
          </a:bodyPr>
          <a:lstStyle/>
          <a:p>
            <a:pPr algn="just"/>
            <a:r>
              <a:rPr lang="es-MX" sz="2200" dirty="0">
                <a:latin typeface="Arial" panose="020B0604020202020204" pitchFamily="34" charset="0"/>
                <a:cs typeface="Arial" panose="020B0604020202020204" pitchFamily="34" charset="0"/>
              </a:rPr>
              <a:t>Los agonistas del PPARγ y los probióticos regulan los signos clínicos y patológicos asociados a la enfermedad renal crónica, en un modelo de nefropatía diabética en rata Wistar</a:t>
            </a:r>
          </a:p>
        </p:txBody>
      </p:sp>
      <p:sp>
        <p:nvSpPr>
          <p:cNvPr id="5" name="Marcador de número de diapositiva 4">
            <a:extLst>
              <a:ext uri="{FF2B5EF4-FFF2-40B4-BE49-F238E27FC236}">
                <a16:creationId xmlns:a16="http://schemas.microsoft.com/office/drawing/2014/main" id="{35FA3638-4EEC-E8C2-9C9F-FB02B390E677}"/>
              </a:ext>
            </a:extLst>
          </p:cNvPr>
          <p:cNvSpPr>
            <a:spLocks noGrp="1"/>
          </p:cNvSpPr>
          <p:nvPr>
            <p:ph type="sldNum" sz="quarter" idx="12"/>
          </p:nvPr>
        </p:nvSpPr>
        <p:spPr/>
        <p:txBody>
          <a:bodyPr/>
          <a:lstStyle/>
          <a:p>
            <a:fld id="{EF54E3D4-A37C-4AAF-9C69-B479E1F9CFBF}" type="slidenum">
              <a:rPr lang="es-MX" smtClean="0"/>
              <a:t>11</a:t>
            </a:fld>
            <a:endParaRPr lang="es-MX"/>
          </a:p>
        </p:txBody>
      </p:sp>
    </p:spTree>
    <p:extLst>
      <p:ext uri="{BB962C8B-B14F-4D97-AF65-F5344CB8AC3E}">
        <p14:creationId xmlns:p14="http://schemas.microsoft.com/office/powerpoint/2010/main" val="1594510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DF22B-7CD7-DB4D-E1DA-333113FF5DC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5C9375B-E533-24F3-03FE-9418765D51DC}"/>
              </a:ext>
            </a:extLst>
          </p:cNvPr>
          <p:cNvSpPr>
            <a:spLocks noGrp="1"/>
          </p:cNvSpPr>
          <p:nvPr>
            <p:ph type="title"/>
          </p:nvPr>
        </p:nvSpPr>
        <p:spPr>
          <a:xfrm>
            <a:off x="838200" y="-72232"/>
            <a:ext cx="10515600" cy="1325563"/>
          </a:xfrm>
        </p:spPr>
        <p:txBody>
          <a:bodyPr>
            <a:normAutofit/>
          </a:bodyPr>
          <a:lstStyle/>
          <a:p>
            <a:pPr algn="ctr"/>
            <a:r>
              <a:rPr lang="es-MX" sz="3200" b="1" dirty="0">
                <a:latin typeface="Arial" panose="020B0604020202020204" pitchFamily="34" charset="0"/>
                <a:cs typeface="Arial" panose="020B0604020202020204" pitchFamily="34" charset="0"/>
              </a:rPr>
              <a:t>Objetivo general y particulares</a:t>
            </a:r>
          </a:p>
        </p:txBody>
      </p:sp>
      <p:sp>
        <p:nvSpPr>
          <p:cNvPr id="3" name="Marcador de contenido 2">
            <a:extLst>
              <a:ext uri="{FF2B5EF4-FFF2-40B4-BE49-F238E27FC236}">
                <a16:creationId xmlns:a16="http://schemas.microsoft.com/office/drawing/2014/main" id="{D78D684E-F1B5-BDD6-BCE3-186804A47E71}"/>
              </a:ext>
            </a:extLst>
          </p:cNvPr>
          <p:cNvSpPr>
            <a:spLocks noGrp="1"/>
          </p:cNvSpPr>
          <p:nvPr>
            <p:ph idx="1"/>
          </p:nvPr>
        </p:nvSpPr>
        <p:spPr>
          <a:xfrm>
            <a:off x="838200" y="1253331"/>
            <a:ext cx="10515600" cy="4351338"/>
          </a:xfrm>
        </p:spPr>
        <p:txBody>
          <a:bodyPr>
            <a:noAutofit/>
          </a:bodyPr>
          <a:lstStyle/>
          <a:p>
            <a:pPr marL="0" indent="0" algn="just">
              <a:lnSpc>
                <a:spcPct val="150000"/>
              </a:lnSpc>
              <a:buNone/>
            </a:pPr>
            <a:r>
              <a:rPr lang="es-MX" sz="2200" dirty="0">
                <a:latin typeface="Arial" panose="020B0604020202020204" pitchFamily="34" charset="0"/>
                <a:cs typeface="Arial" panose="020B0604020202020204" pitchFamily="34" charset="0"/>
              </a:rPr>
              <a:t>Evaluar el efecto de la pioglitazona y kéfir, sobre la enfermedad renal crónica en ratas con nefropatía diabética.</a:t>
            </a:r>
          </a:p>
          <a:p>
            <a:pPr algn="just"/>
            <a:endParaRPr lang="es-MX" sz="2200" dirty="0">
              <a:latin typeface="Arial" panose="020B0604020202020204" pitchFamily="34" charset="0"/>
              <a:cs typeface="Arial" panose="020B0604020202020204" pitchFamily="34" charset="0"/>
            </a:endParaRPr>
          </a:p>
        </p:txBody>
      </p:sp>
      <p:sp>
        <p:nvSpPr>
          <p:cNvPr id="5" name="Marcador de número de diapositiva 4">
            <a:extLst>
              <a:ext uri="{FF2B5EF4-FFF2-40B4-BE49-F238E27FC236}">
                <a16:creationId xmlns:a16="http://schemas.microsoft.com/office/drawing/2014/main" id="{D3513C44-4858-DB22-C858-5EDB65FAA771}"/>
              </a:ext>
            </a:extLst>
          </p:cNvPr>
          <p:cNvSpPr>
            <a:spLocks noGrp="1"/>
          </p:cNvSpPr>
          <p:nvPr>
            <p:ph type="sldNum" sz="quarter" idx="12"/>
          </p:nvPr>
        </p:nvSpPr>
        <p:spPr/>
        <p:txBody>
          <a:bodyPr/>
          <a:lstStyle/>
          <a:p>
            <a:fld id="{EF54E3D4-A37C-4AAF-9C69-B479E1F9CFBF}" type="slidenum">
              <a:rPr lang="es-MX" smtClean="0"/>
              <a:t>12</a:t>
            </a:fld>
            <a:endParaRPr lang="es-MX"/>
          </a:p>
        </p:txBody>
      </p:sp>
    </p:spTree>
    <p:extLst>
      <p:ext uri="{BB962C8B-B14F-4D97-AF65-F5344CB8AC3E}">
        <p14:creationId xmlns:p14="http://schemas.microsoft.com/office/powerpoint/2010/main" val="1192639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C10F880-4872-4EA4-909B-F996C2AB643C}"/>
              </a:ext>
            </a:extLst>
          </p:cNvPr>
          <p:cNvPicPr>
            <a:picLocks noChangeAspect="1"/>
          </p:cNvPicPr>
          <p:nvPr/>
        </p:nvPicPr>
        <p:blipFill>
          <a:blip r:embed="rId2">
            <a:extLst>
              <a:ext uri="{28A0092B-C50C-407E-A947-70E740481C1C}">
                <a14:useLocalDpi xmlns:a14="http://schemas.microsoft.com/office/drawing/2010/main" val="0"/>
              </a:ext>
            </a:extLst>
          </a:blip>
          <a:srcRect t="3309" b="6959"/>
          <a:stretch/>
        </p:blipFill>
        <p:spPr>
          <a:xfrm>
            <a:off x="838200" y="882859"/>
            <a:ext cx="9491121" cy="5961600"/>
          </a:xfrm>
          <a:prstGeom prst="rect">
            <a:avLst/>
          </a:prstGeom>
        </p:spPr>
      </p:pic>
      <p:sp>
        <p:nvSpPr>
          <p:cNvPr id="2" name="Marcador de número de diapositiva 1">
            <a:extLst>
              <a:ext uri="{FF2B5EF4-FFF2-40B4-BE49-F238E27FC236}">
                <a16:creationId xmlns:a16="http://schemas.microsoft.com/office/drawing/2014/main" id="{EC1AEE1A-D973-6A2B-1E54-3D56304AB5DB}"/>
              </a:ext>
            </a:extLst>
          </p:cNvPr>
          <p:cNvSpPr>
            <a:spLocks noGrp="1"/>
          </p:cNvSpPr>
          <p:nvPr>
            <p:ph type="sldNum" sz="quarter" idx="12"/>
          </p:nvPr>
        </p:nvSpPr>
        <p:spPr/>
        <p:txBody>
          <a:bodyPr/>
          <a:lstStyle/>
          <a:p>
            <a:fld id="{EF54E3D4-A37C-4AAF-9C69-B479E1F9CFBF}" type="slidenum">
              <a:rPr lang="es-MX" smtClean="0"/>
              <a:t>13</a:t>
            </a:fld>
            <a:endParaRPr lang="es-MX"/>
          </a:p>
        </p:txBody>
      </p:sp>
      <p:sp>
        <p:nvSpPr>
          <p:cNvPr id="3" name="CuadroTexto 2">
            <a:extLst>
              <a:ext uri="{FF2B5EF4-FFF2-40B4-BE49-F238E27FC236}">
                <a16:creationId xmlns:a16="http://schemas.microsoft.com/office/drawing/2014/main" id="{D5D03D8F-31CB-B973-BEB3-E589A197921E}"/>
              </a:ext>
            </a:extLst>
          </p:cNvPr>
          <p:cNvSpPr txBox="1"/>
          <p:nvPr/>
        </p:nvSpPr>
        <p:spPr>
          <a:xfrm>
            <a:off x="231882" y="-67376"/>
            <a:ext cx="13026918" cy="1077218"/>
          </a:xfrm>
          <a:prstGeom prst="rect">
            <a:avLst/>
          </a:prstGeom>
          <a:noFill/>
        </p:spPr>
        <p:txBody>
          <a:bodyPr wrap="square" rtlCol="0">
            <a:spAutoFit/>
          </a:bodyPr>
          <a:lstStyle/>
          <a:p>
            <a:r>
              <a:rPr lang="es-MX" sz="3200" b="1" dirty="0">
                <a:latin typeface="Arial" panose="020B0604020202020204" pitchFamily="34" charset="0"/>
                <a:cs typeface="Arial" panose="020B0604020202020204" pitchFamily="34" charset="0"/>
              </a:rPr>
              <a:t>Diseño experimental: nefropatía diabética y tratamientos propuestos</a:t>
            </a:r>
            <a:endParaRPr lang="mk-MK" sz="3200" b="1" dirty="0"/>
          </a:p>
        </p:txBody>
      </p:sp>
      <p:pic>
        <p:nvPicPr>
          <p:cNvPr id="6" name="Picture 4" descr="Western blot li-cor biosciences gel de proteínas, teñido, diverso, texto  png | PNGEgg">
            <a:extLst>
              <a:ext uri="{FF2B5EF4-FFF2-40B4-BE49-F238E27FC236}">
                <a16:creationId xmlns:a16="http://schemas.microsoft.com/office/drawing/2014/main" id="{07ADB283-8802-448B-886B-B8FC77461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12" t="4700" r="20603" b="74911"/>
          <a:stretch/>
        </p:blipFill>
        <p:spPr bwMode="auto">
          <a:xfrm>
            <a:off x="9508806" y="4058307"/>
            <a:ext cx="1383188" cy="60237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5DDFDC12-7CDC-50D3-31EC-62B59C67021B}"/>
              </a:ext>
            </a:extLst>
          </p:cNvPr>
          <p:cNvPicPr>
            <a:picLocks noChangeAspect="1"/>
          </p:cNvPicPr>
          <p:nvPr/>
        </p:nvPicPr>
        <p:blipFill>
          <a:blip r:embed="rId4"/>
          <a:stretch>
            <a:fillRect/>
          </a:stretch>
        </p:blipFill>
        <p:spPr>
          <a:xfrm>
            <a:off x="9783405" y="3863659"/>
            <a:ext cx="938181" cy="167885"/>
          </a:xfrm>
          <a:prstGeom prst="rect">
            <a:avLst/>
          </a:prstGeom>
        </p:spPr>
      </p:pic>
      <p:pic>
        <p:nvPicPr>
          <p:cNvPr id="1026" name="Picture 2">
            <a:extLst>
              <a:ext uri="{FF2B5EF4-FFF2-40B4-BE49-F238E27FC236}">
                <a16:creationId xmlns:a16="http://schemas.microsoft.com/office/drawing/2014/main" id="{B5F72914-B2B0-189B-4FF9-E2E22E7B7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822" y="4751378"/>
            <a:ext cx="610213" cy="43357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C167B3F2-CCC6-C93D-23D2-D5ED9A15B41C}"/>
              </a:ext>
            </a:extLst>
          </p:cNvPr>
          <p:cNvSpPr txBox="1"/>
          <p:nvPr/>
        </p:nvSpPr>
        <p:spPr>
          <a:xfrm>
            <a:off x="7410829" y="5215094"/>
            <a:ext cx="1893945" cy="261610"/>
          </a:xfrm>
          <a:prstGeom prst="rect">
            <a:avLst/>
          </a:prstGeom>
          <a:noFill/>
          <a:ln>
            <a:noFill/>
          </a:ln>
        </p:spPr>
        <p:txBody>
          <a:bodyPr wrap="square" rtlCol="0">
            <a:spAutoFit/>
          </a:bodyPr>
          <a:lstStyle/>
          <a:p>
            <a:r>
              <a:rPr lang="es-MX" sz="1100" b="1" dirty="0">
                <a:solidFill>
                  <a:schemeClr val="tx1">
                    <a:lumMod val="65000"/>
                    <a:lumOff val="35000"/>
                  </a:schemeClr>
                </a:solidFill>
                <a:latin typeface=""/>
              </a:rPr>
              <a:t>ZO-1, Clau-2, Ocludina</a:t>
            </a:r>
            <a:endParaRPr lang="es-MX" sz="1050" b="1" dirty="0">
              <a:solidFill>
                <a:schemeClr val="tx1">
                  <a:lumMod val="65000"/>
                  <a:lumOff val="35000"/>
                </a:schemeClr>
              </a:solidFill>
              <a:latin typeface=""/>
            </a:endParaRPr>
          </a:p>
        </p:txBody>
      </p:sp>
      <p:cxnSp>
        <p:nvCxnSpPr>
          <p:cNvPr id="9" name="Conector recto 8">
            <a:extLst>
              <a:ext uri="{FF2B5EF4-FFF2-40B4-BE49-F238E27FC236}">
                <a16:creationId xmlns:a16="http://schemas.microsoft.com/office/drawing/2014/main" id="{5121CED9-C123-678A-A6A3-330DBB84E3B2}"/>
              </a:ext>
            </a:extLst>
          </p:cNvPr>
          <p:cNvCxnSpPr/>
          <p:nvPr/>
        </p:nvCxnSpPr>
        <p:spPr>
          <a:xfrm>
            <a:off x="7206111" y="4902768"/>
            <a:ext cx="0" cy="316800"/>
          </a:xfrm>
          <a:prstGeom prst="line">
            <a:avLst/>
          </a:prstGeom>
          <a:ln w="2857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10" name="Conector recto 9">
            <a:extLst>
              <a:ext uri="{FF2B5EF4-FFF2-40B4-BE49-F238E27FC236}">
                <a16:creationId xmlns:a16="http://schemas.microsoft.com/office/drawing/2014/main" id="{C7B4DEA8-EAED-CBD3-7865-350BBD846517}"/>
              </a:ext>
            </a:extLst>
          </p:cNvPr>
          <p:cNvCxnSpPr/>
          <p:nvPr/>
        </p:nvCxnSpPr>
        <p:spPr>
          <a:xfrm>
            <a:off x="7609718" y="4904448"/>
            <a:ext cx="0" cy="316800"/>
          </a:xfrm>
          <a:prstGeom prst="line">
            <a:avLst/>
          </a:prstGeom>
          <a:ln w="2857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11" name="Conector recto 10">
            <a:extLst>
              <a:ext uri="{FF2B5EF4-FFF2-40B4-BE49-F238E27FC236}">
                <a16:creationId xmlns:a16="http://schemas.microsoft.com/office/drawing/2014/main" id="{4FCF8A38-4AEB-03ED-47E4-0916554877CE}"/>
              </a:ext>
            </a:extLst>
          </p:cNvPr>
          <p:cNvCxnSpPr/>
          <p:nvPr/>
        </p:nvCxnSpPr>
        <p:spPr>
          <a:xfrm>
            <a:off x="8083667" y="4906127"/>
            <a:ext cx="0" cy="316800"/>
          </a:xfrm>
          <a:prstGeom prst="line">
            <a:avLst/>
          </a:prstGeom>
          <a:ln w="2857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pic>
        <p:nvPicPr>
          <p:cNvPr id="12" name="Imagen 11">
            <a:extLst>
              <a:ext uri="{FF2B5EF4-FFF2-40B4-BE49-F238E27FC236}">
                <a16:creationId xmlns:a16="http://schemas.microsoft.com/office/drawing/2014/main" id="{8F1E40FE-16D0-2E56-11AB-45B3E573D36D}"/>
              </a:ext>
            </a:extLst>
          </p:cNvPr>
          <p:cNvPicPr>
            <a:picLocks noChangeAspect="1"/>
          </p:cNvPicPr>
          <p:nvPr/>
        </p:nvPicPr>
        <p:blipFill>
          <a:blip r:embed="rId6"/>
          <a:stretch>
            <a:fillRect/>
          </a:stretch>
        </p:blipFill>
        <p:spPr>
          <a:xfrm>
            <a:off x="1001316" y="4838353"/>
            <a:ext cx="587755" cy="587755"/>
          </a:xfrm>
          <a:prstGeom prst="rect">
            <a:avLst/>
          </a:prstGeom>
        </p:spPr>
      </p:pic>
      <p:pic>
        <p:nvPicPr>
          <p:cNvPr id="13" name="Imagen 12">
            <a:extLst>
              <a:ext uri="{FF2B5EF4-FFF2-40B4-BE49-F238E27FC236}">
                <a16:creationId xmlns:a16="http://schemas.microsoft.com/office/drawing/2014/main" id="{8865092D-EE9D-648F-7F46-83AB4012A2A8}"/>
              </a:ext>
            </a:extLst>
          </p:cNvPr>
          <p:cNvPicPr>
            <a:picLocks noChangeAspect="1"/>
          </p:cNvPicPr>
          <p:nvPr/>
        </p:nvPicPr>
        <p:blipFill>
          <a:blip r:embed="rId7"/>
          <a:stretch>
            <a:fillRect/>
          </a:stretch>
        </p:blipFill>
        <p:spPr>
          <a:xfrm>
            <a:off x="6924993" y="5757227"/>
            <a:ext cx="3057207" cy="541886"/>
          </a:xfrm>
          <a:prstGeom prst="rect">
            <a:avLst/>
          </a:prstGeom>
        </p:spPr>
      </p:pic>
      <p:cxnSp>
        <p:nvCxnSpPr>
          <p:cNvPr id="14" name="Conector recto 13">
            <a:extLst>
              <a:ext uri="{FF2B5EF4-FFF2-40B4-BE49-F238E27FC236}">
                <a16:creationId xmlns:a16="http://schemas.microsoft.com/office/drawing/2014/main" id="{51BA66B9-5C9A-BD81-42EA-42DBA66147F1}"/>
              </a:ext>
            </a:extLst>
          </p:cNvPr>
          <p:cNvCxnSpPr>
            <a:cxnSpLocks/>
          </p:cNvCxnSpPr>
          <p:nvPr/>
        </p:nvCxnSpPr>
        <p:spPr>
          <a:xfrm>
            <a:off x="9105766" y="4747622"/>
            <a:ext cx="0" cy="1060027"/>
          </a:xfrm>
          <a:prstGeom prst="line">
            <a:avLst/>
          </a:prstGeom>
          <a:ln w="2857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sp>
        <p:nvSpPr>
          <p:cNvPr id="4" name="CuadroTexto 3">
            <a:extLst>
              <a:ext uri="{FF2B5EF4-FFF2-40B4-BE49-F238E27FC236}">
                <a16:creationId xmlns:a16="http://schemas.microsoft.com/office/drawing/2014/main" id="{323218D6-4A43-4CED-8957-BF522F638C4A}"/>
              </a:ext>
            </a:extLst>
          </p:cNvPr>
          <p:cNvSpPr txBox="1"/>
          <p:nvPr/>
        </p:nvSpPr>
        <p:spPr>
          <a:xfrm>
            <a:off x="5031857" y="6579636"/>
            <a:ext cx="6103620" cy="246221"/>
          </a:xfrm>
          <a:prstGeom prst="rect">
            <a:avLst/>
          </a:prstGeom>
          <a:noFill/>
        </p:spPr>
        <p:txBody>
          <a:bodyPr wrap="square">
            <a:spAutoFit/>
          </a:bodyPr>
          <a:lstStyle/>
          <a:p>
            <a:r>
              <a:rPr lang="es-MX" sz="1000" dirty="0">
                <a:latin typeface="Arial" panose="020B0604020202020204" pitchFamily="34" charset="0"/>
                <a:cs typeface="Arial" panose="020B0604020202020204" pitchFamily="34" charset="0"/>
              </a:rPr>
              <a:t>Figura 4. Diseño experimental de DN y tratamiento con pioglitazona y kefir.</a:t>
            </a:r>
          </a:p>
        </p:txBody>
      </p:sp>
    </p:spTree>
    <p:extLst>
      <p:ext uri="{BB962C8B-B14F-4D97-AF65-F5344CB8AC3E}">
        <p14:creationId xmlns:p14="http://schemas.microsoft.com/office/powerpoint/2010/main" val="994739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46D3-FEE2-737B-EC35-E0EEB4C96FB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125835A-70C6-5414-046A-8670A5915EE6}"/>
              </a:ext>
            </a:extLst>
          </p:cNvPr>
          <p:cNvSpPr>
            <a:spLocks noGrp="1"/>
          </p:cNvSpPr>
          <p:nvPr>
            <p:ph type="title"/>
          </p:nvPr>
        </p:nvSpPr>
        <p:spPr>
          <a:xfrm>
            <a:off x="173182" y="1"/>
            <a:ext cx="11626932" cy="693435"/>
          </a:xfrm>
        </p:spPr>
        <p:txBody>
          <a:bodyPr>
            <a:noAutofit/>
          </a:bodyPr>
          <a:lstStyle/>
          <a:p>
            <a:pPr algn="ctr"/>
            <a:r>
              <a:rPr lang="es-MX" sz="2400" b="1" dirty="0">
                <a:latin typeface="Arial" panose="020B0604020202020204" pitchFamily="34" charset="0"/>
                <a:cs typeface="Arial" panose="020B0604020202020204" pitchFamily="34" charset="0"/>
              </a:rPr>
              <a:t>Pruebas de función renal</a:t>
            </a:r>
          </a:p>
        </p:txBody>
      </p:sp>
      <p:sp>
        <p:nvSpPr>
          <p:cNvPr id="4" name="Marcador de número de diapositiva 3">
            <a:extLst>
              <a:ext uri="{FF2B5EF4-FFF2-40B4-BE49-F238E27FC236}">
                <a16:creationId xmlns:a16="http://schemas.microsoft.com/office/drawing/2014/main" id="{C6DC3C8C-197F-4E90-1290-C22A1F1D1EE8}"/>
              </a:ext>
            </a:extLst>
          </p:cNvPr>
          <p:cNvSpPr>
            <a:spLocks noGrp="1"/>
          </p:cNvSpPr>
          <p:nvPr>
            <p:ph type="sldNum" sz="quarter" idx="12"/>
          </p:nvPr>
        </p:nvSpPr>
        <p:spPr/>
        <p:txBody>
          <a:bodyPr/>
          <a:lstStyle/>
          <a:p>
            <a:fld id="{EF54E3D4-A37C-4AAF-9C69-B479E1F9CFBF}" type="slidenum">
              <a:rPr lang="es-MX" smtClean="0"/>
              <a:t>14</a:t>
            </a:fld>
            <a:endParaRPr lang="es-MX"/>
          </a:p>
        </p:txBody>
      </p:sp>
      <p:sp>
        <p:nvSpPr>
          <p:cNvPr id="3" name="CuadroTexto 2">
            <a:extLst>
              <a:ext uri="{FF2B5EF4-FFF2-40B4-BE49-F238E27FC236}">
                <a16:creationId xmlns:a16="http://schemas.microsoft.com/office/drawing/2014/main" id="{4AD5B60D-2093-51EC-7DCD-1771F5EA717B}"/>
              </a:ext>
            </a:extLst>
          </p:cNvPr>
          <p:cNvSpPr txBox="1"/>
          <p:nvPr/>
        </p:nvSpPr>
        <p:spPr>
          <a:xfrm>
            <a:off x="159327" y="6538912"/>
            <a:ext cx="11000509" cy="246221"/>
          </a:xfrm>
          <a:prstGeom prst="rect">
            <a:avLst/>
          </a:prstGeom>
          <a:noFill/>
        </p:spPr>
        <p:txBody>
          <a:bodyPr wrap="square" rtlCol="0">
            <a:spAutoFit/>
          </a:bodyPr>
          <a:lstStyle/>
          <a:p>
            <a:pPr algn="just"/>
            <a:r>
              <a:rPr lang="es-MX" sz="1000" dirty="0">
                <a:latin typeface="Arial" panose="020B0604020202020204" pitchFamily="34" charset="0"/>
                <a:cs typeface="Arial" panose="020B0604020202020204" pitchFamily="34" charset="0"/>
              </a:rPr>
              <a:t>Figura 5. El grupo PIO restaura parámetros de función renal en ratas diabéticas.</a:t>
            </a:r>
            <a:endParaRPr lang="es-MX" sz="1050" dirty="0"/>
          </a:p>
        </p:txBody>
      </p:sp>
      <p:pic>
        <p:nvPicPr>
          <p:cNvPr id="18" name="Imagen 17">
            <a:extLst>
              <a:ext uri="{FF2B5EF4-FFF2-40B4-BE49-F238E27FC236}">
                <a16:creationId xmlns:a16="http://schemas.microsoft.com/office/drawing/2014/main" id="{7D4DC6AF-B818-DF28-9EF9-CC7962715A72}"/>
              </a:ext>
            </a:extLst>
          </p:cNvPr>
          <p:cNvPicPr>
            <a:picLocks noChangeAspect="1"/>
          </p:cNvPicPr>
          <p:nvPr/>
        </p:nvPicPr>
        <p:blipFill>
          <a:blip r:embed="rId2"/>
          <a:stretch>
            <a:fillRect/>
          </a:stretch>
        </p:blipFill>
        <p:spPr>
          <a:xfrm>
            <a:off x="2349500" y="569762"/>
            <a:ext cx="7493000" cy="5727700"/>
          </a:xfrm>
          <a:prstGeom prst="rect">
            <a:avLst/>
          </a:prstGeom>
        </p:spPr>
      </p:pic>
    </p:spTree>
    <p:extLst>
      <p:ext uri="{BB962C8B-B14F-4D97-AF65-F5344CB8AC3E}">
        <p14:creationId xmlns:p14="http://schemas.microsoft.com/office/powerpoint/2010/main" val="414407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8E619EA-46F9-5718-2E7A-693831618486}"/>
              </a:ext>
            </a:extLst>
          </p:cNvPr>
          <p:cNvSpPr>
            <a:spLocks noGrp="1"/>
          </p:cNvSpPr>
          <p:nvPr>
            <p:ph type="sldNum" sz="quarter" idx="12"/>
          </p:nvPr>
        </p:nvSpPr>
        <p:spPr/>
        <p:txBody>
          <a:bodyPr/>
          <a:lstStyle/>
          <a:p>
            <a:fld id="{EF54E3D4-A37C-4AAF-9C69-B479E1F9CFBF}" type="slidenum">
              <a:rPr lang="es-MX" smtClean="0"/>
              <a:t>15</a:t>
            </a:fld>
            <a:endParaRPr lang="es-MX"/>
          </a:p>
        </p:txBody>
      </p:sp>
      <p:sp>
        <p:nvSpPr>
          <p:cNvPr id="3" name="CuadroTexto 2">
            <a:extLst>
              <a:ext uri="{FF2B5EF4-FFF2-40B4-BE49-F238E27FC236}">
                <a16:creationId xmlns:a16="http://schemas.microsoft.com/office/drawing/2014/main" id="{BFE712EA-C785-FF8B-0613-A4A9172FD1AE}"/>
              </a:ext>
            </a:extLst>
          </p:cNvPr>
          <p:cNvSpPr txBox="1"/>
          <p:nvPr/>
        </p:nvSpPr>
        <p:spPr>
          <a:xfrm>
            <a:off x="208278" y="3352932"/>
            <a:ext cx="5893378" cy="369332"/>
          </a:xfrm>
          <a:prstGeom prst="rect">
            <a:avLst/>
          </a:prstGeom>
          <a:noFill/>
        </p:spPr>
        <p:txBody>
          <a:bodyPr wrap="square" rtlCol="0">
            <a:spAutoFit/>
          </a:bodyPr>
          <a:lstStyle/>
          <a:p>
            <a:pPr algn="just"/>
            <a:r>
              <a:rPr lang="es-MX" dirty="0"/>
              <a:t>Kvandova</a:t>
            </a:r>
            <a:r>
              <a:rPr lang="es-MX" i="1" dirty="0"/>
              <a:t> et al.,</a:t>
            </a:r>
            <a:r>
              <a:rPr lang="es-MX" dirty="0"/>
              <a:t> 2018, DOI: 10.26402/jpp.2018.2.09</a:t>
            </a:r>
          </a:p>
        </p:txBody>
      </p:sp>
      <p:pic>
        <p:nvPicPr>
          <p:cNvPr id="4" name="Imagen 3">
            <a:extLst>
              <a:ext uri="{FF2B5EF4-FFF2-40B4-BE49-F238E27FC236}">
                <a16:creationId xmlns:a16="http://schemas.microsoft.com/office/drawing/2014/main" id="{AF9B3787-9AF2-451E-BC0F-424E1F0A66A7}"/>
              </a:ext>
            </a:extLst>
          </p:cNvPr>
          <p:cNvPicPr>
            <a:picLocks noChangeAspect="1"/>
          </p:cNvPicPr>
          <p:nvPr/>
        </p:nvPicPr>
        <p:blipFill>
          <a:blip r:embed="rId3"/>
          <a:stretch>
            <a:fillRect/>
          </a:stretch>
        </p:blipFill>
        <p:spPr>
          <a:xfrm>
            <a:off x="578288" y="1498256"/>
            <a:ext cx="4507416" cy="1822147"/>
          </a:xfrm>
          <a:prstGeom prst="rect">
            <a:avLst/>
          </a:prstGeom>
        </p:spPr>
      </p:pic>
      <p:pic>
        <p:nvPicPr>
          <p:cNvPr id="5" name="Imagen 4">
            <a:extLst>
              <a:ext uri="{FF2B5EF4-FFF2-40B4-BE49-F238E27FC236}">
                <a16:creationId xmlns:a16="http://schemas.microsoft.com/office/drawing/2014/main" id="{01A2C8F0-8485-C8EB-9ED1-31F540E1D893}"/>
              </a:ext>
            </a:extLst>
          </p:cNvPr>
          <p:cNvPicPr>
            <a:picLocks noChangeAspect="1"/>
          </p:cNvPicPr>
          <p:nvPr/>
        </p:nvPicPr>
        <p:blipFill>
          <a:blip r:embed="rId4"/>
          <a:stretch>
            <a:fillRect/>
          </a:stretch>
        </p:blipFill>
        <p:spPr>
          <a:xfrm>
            <a:off x="6424810" y="1184463"/>
            <a:ext cx="3982027" cy="2229935"/>
          </a:xfrm>
          <a:prstGeom prst="rect">
            <a:avLst/>
          </a:prstGeom>
        </p:spPr>
      </p:pic>
      <p:sp>
        <p:nvSpPr>
          <p:cNvPr id="6" name="CuadroTexto 5">
            <a:extLst>
              <a:ext uri="{FF2B5EF4-FFF2-40B4-BE49-F238E27FC236}">
                <a16:creationId xmlns:a16="http://schemas.microsoft.com/office/drawing/2014/main" id="{825AF85D-425E-4F7E-6092-D6AB5C58C883}"/>
              </a:ext>
            </a:extLst>
          </p:cNvPr>
          <p:cNvSpPr txBox="1"/>
          <p:nvPr/>
        </p:nvSpPr>
        <p:spPr>
          <a:xfrm>
            <a:off x="5679687" y="3352932"/>
            <a:ext cx="5472271" cy="369332"/>
          </a:xfrm>
          <a:prstGeom prst="rect">
            <a:avLst/>
          </a:prstGeom>
          <a:noFill/>
        </p:spPr>
        <p:txBody>
          <a:bodyPr wrap="square" rtlCol="0">
            <a:spAutoFit/>
          </a:bodyPr>
          <a:lstStyle/>
          <a:p>
            <a:pPr algn="just"/>
            <a:r>
              <a:rPr lang="es-MX" dirty="0"/>
              <a:t>Punaro</a:t>
            </a:r>
            <a:r>
              <a:rPr lang="es-MX" i="1" dirty="0"/>
              <a:t> et al.,</a:t>
            </a:r>
            <a:r>
              <a:rPr lang="es-MX" dirty="0"/>
              <a:t> 2014, DOI: 10.1016/j.niox.2013.12.012 </a:t>
            </a:r>
          </a:p>
        </p:txBody>
      </p:sp>
    </p:spTree>
    <p:extLst>
      <p:ext uri="{BB962C8B-B14F-4D97-AF65-F5344CB8AC3E}">
        <p14:creationId xmlns:p14="http://schemas.microsoft.com/office/powerpoint/2010/main" val="3266943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701A4-58FF-2759-6CC3-C88C162982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D5549C-C078-9A7E-FC73-3D21E5FB2D18}"/>
              </a:ext>
            </a:extLst>
          </p:cNvPr>
          <p:cNvSpPr>
            <a:spLocks noGrp="1"/>
          </p:cNvSpPr>
          <p:nvPr>
            <p:ph type="title"/>
          </p:nvPr>
        </p:nvSpPr>
        <p:spPr>
          <a:xfrm>
            <a:off x="-177338" y="1"/>
            <a:ext cx="11626932" cy="693435"/>
          </a:xfrm>
        </p:spPr>
        <p:txBody>
          <a:bodyPr>
            <a:noAutofit/>
          </a:bodyPr>
          <a:lstStyle/>
          <a:p>
            <a:pPr algn="ctr"/>
            <a:r>
              <a:rPr lang="es-MX" sz="2400" b="1" dirty="0">
                <a:latin typeface="Arial" panose="020B0604020202020204" pitchFamily="34" charset="0"/>
                <a:cs typeface="Arial" panose="020B0604020202020204" pitchFamily="34" charset="0"/>
              </a:rPr>
              <a:t>Pruebas de función intestinal y uremia</a:t>
            </a:r>
          </a:p>
        </p:txBody>
      </p:sp>
      <p:sp>
        <p:nvSpPr>
          <p:cNvPr id="4" name="Marcador de número de diapositiva 3">
            <a:extLst>
              <a:ext uri="{FF2B5EF4-FFF2-40B4-BE49-F238E27FC236}">
                <a16:creationId xmlns:a16="http://schemas.microsoft.com/office/drawing/2014/main" id="{BA4B4B1A-76F7-4313-9FEE-D973DF883C5A}"/>
              </a:ext>
            </a:extLst>
          </p:cNvPr>
          <p:cNvSpPr>
            <a:spLocks noGrp="1"/>
          </p:cNvSpPr>
          <p:nvPr>
            <p:ph type="sldNum" sz="quarter" idx="12"/>
          </p:nvPr>
        </p:nvSpPr>
        <p:spPr/>
        <p:txBody>
          <a:bodyPr/>
          <a:lstStyle/>
          <a:p>
            <a:fld id="{EF54E3D4-A37C-4AAF-9C69-B479E1F9CFBF}" type="slidenum">
              <a:rPr lang="es-MX" smtClean="0"/>
              <a:t>16</a:t>
            </a:fld>
            <a:endParaRPr lang="es-MX"/>
          </a:p>
        </p:txBody>
      </p:sp>
      <p:sp>
        <p:nvSpPr>
          <p:cNvPr id="3" name="CuadroTexto 2">
            <a:extLst>
              <a:ext uri="{FF2B5EF4-FFF2-40B4-BE49-F238E27FC236}">
                <a16:creationId xmlns:a16="http://schemas.microsoft.com/office/drawing/2014/main" id="{99E9EC60-06A2-5891-2094-02C448180F5A}"/>
              </a:ext>
            </a:extLst>
          </p:cNvPr>
          <p:cNvSpPr txBox="1"/>
          <p:nvPr/>
        </p:nvSpPr>
        <p:spPr>
          <a:xfrm>
            <a:off x="159327" y="6538912"/>
            <a:ext cx="11000509" cy="246221"/>
          </a:xfrm>
          <a:prstGeom prst="rect">
            <a:avLst/>
          </a:prstGeom>
          <a:noFill/>
        </p:spPr>
        <p:txBody>
          <a:bodyPr wrap="square" rtlCol="0">
            <a:spAutoFit/>
          </a:bodyPr>
          <a:lstStyle/>
          <a:p>
            <a:pPr algn="just"/>
            <a:r>
              <a:rPr lang="es-MX" sz="1000" dirty="0">
                <a:latin typeface="Arial" panose="020B0604020202020204" pitchFamily="34" charset="0"/>
                <a:cs typeface="Arial" panose="020B0604020202020204" pitchFamily="34" charset="0"/>
              </a:rPr>
              <a:t>Figura 6. La pigolitazona y el kéfir restauran permeabilidad intestinal, la disminución de tóxinas urémicas y el aumento de SCFA.</a:t>
            </a:r>
            <a:endParaRPr lang="es-MX" sz="1050" dirty="0"/>
          </a:p>
        </p:txBody>
      </p:sp>
      <p:pic>
        <p:nvPicPr>
          <p:cNvPr id="6" name="Imagen 5">
            <a:extLst>
              <a:ext uri="{FF2B5EF4-FFF2-40B4-BE49-F238E27FC236}">
                <a16:creationId xmlns:a16="http://schemas.microsoft.com/office/drawing/2014/main" id="{4F9DCF47-48EE-22F7-0105-196FC8193540}"/>
              </a:ext>
            </a:extLst>
          </p:cNvPr>
          <p:cNvPicPr>
            <a:picLocks noChangeAspect="1"/>
          </p:cNvPicPr>
          <p:nvPr/>
        </p:nvPicPr>
        <p:blipFill>
          <a:blip r:embed="rId3"/>
          <a:stretch>
            <a:fillRect/>
          </a:stretch>
        </p:blipFill>
        <p:spPr>
          <a:xfrm>
            <a:off x="628309" y="1426282"/>
            <a:ext cx="10935382" cy="3347566"/>
          </a:xfrm>
          <a:prstGeom prst="rect">
            <a:avLst/>
          </a:prstGeom>
        </p:spPr>
      </p:pic>
    </p:spTree>
    <p:extLst>
      <p:ext uri="{BB962C8B-B14F-4D97-AF65-F5344CB8AC3E}">
        <p14:creationId xmlns:p14="http://schemas.microsoft.com/office/powerpoint/2010/main" val="1894500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87B8AC3-DD12-F257-FD9C-FC6D24276DB6}"/>
              </a:ext>
            </a:extLst>
          </p:cNvPr>
          <p:cNvSpPr>
            <a:spLocks noGrp="1"/>
          </p:cNvSpPr>
          <p:nvPr>
            <p:ph type="sldNum" sz="quarter" idx="12"/>
          </p:nvPr>
        </p:nvSpPr>
        <p:spPr/>
        <p:txBody>
          <a:bodyPr/>
          <a:lstStyle/>
          <a:p>
            <a:fld id="{EF54E3D4-A37C-4AAF-9C69-B479E1F9CFBF}" type="slidenum">
              <a:rPr lang="es-MX" smtClean="0"/>
              <a:t>17</a:t>
            </a:fld>
            <a:endParaRPr lang="es-MX"/>
          </a:p>
        </p:txBody>
      </p:sp>
      <p:pic>
        <p:nvPicPr>
          <p:cNvPr id="3" name="Imagen 2">
            <a:extLst>
              <a:ext uri="{FF2B5EF4-FFF2-40B4-BE49-F238E27FC236}">
                <a16:creationId xmlns:a16="http://schemas.microsoft.com/office/drawing/2014/main" id="{B2FCA8A7-2848-F9B0-6987-6BB5B5982865}"/>
              </a:ext>
            </a:extLst>
          </p:cNvPr>
          <p:cNvPicPr>
            <a:picLocks noChangeAspect="1"/>
          </p:cNvPicPr>
          <p:nvPr/>
        </p:nvPicPr>
        <p:blipFill>
          <a:blip r:embed="rId3"/>
          <a:stretch>
            <a:fillRect/>
          </a:stretch>
        </p:blipFill>
        <p:spPr>
          <a:xfrm>
            <a:off x="984250" y="1212850"/>
            <a:ext cx="3244850" cy="3037082"/>
          </a:xfrm>
          <a:prstGeom prst="rect">
            <a:avLst/>
          </a:prstGeom>
        </p:spPr>
      </p:pic>
      <p:sp>
        <p:nvSpPr>
          <p:cNvPr id="4" name="CuadroTexto 3">
            <a:extLst>
              <a:ext uri="{FF2B5EF4-FFF2-40B4-BE49-F238E27FC236}">
                <a16:creationId xmlns:a16="http://schemas.microsoft.com/office/drawing/2014/main" id="{690BAD33-A783-B382-73ED-015152725A5B}"/>
              </a:ext>
            </a:extLst>
          </p:cNvPr>
          <p:cNvSpPr txBox="1"/>
          <p:nvPr/>
        </p:nvSpPr>
        <p:spPr>
          <a:xfrm>
            <a:off x="300412" y="4500475"/>
            <a:ext cx="5744788" cy="369332"/>
          </a:xfrm>
          <a:prstGeom prst="rect">
            <a:avLst/>
          </a:prstGeom>
          <a:noFill/>
        </p:spPr>
        <p:txBody>
          <a:bodyPr wrap="square" rtlCol="0">
            <a:spAutoFit/>
          </a:bodyPr>
          <a:lstStyle/>
          <a:p>
            <a:pPr algn="just"/>
            <a:r>
              <a:rPr lang="es-MX" dirty="0"/>
              <a:t>Yoon </a:t>
            </a:r>
            <a:r>
              <a:rPr lang="es-MX" i="1" dirty="0"/>
              <a:t>et al.,</a:t>
            </a:r>
            <a:r>
              <a:rPr lang="es-MX" dirty="0"/>
              <a:t> 2018, DOI: 10.3390/ijms19102898</a:t>
            </a:r>
          </a:p>
        </p:txBody>
      </p:sp>
      <p:pic>
        <p:nvPicPr>
          <p:cNvPr id="5" name="Imagen 4">
            <a:extLst>
              <a:ext uri="{FF2B5EF4-FFF2-40B4-BE49-F238E27FC236}">
                <a16:creationId xmlns:a16="http://schemas.microsoft.com/office/drawing/2014/main" id="{D6DB7D53-72CB-A52D-D119-48D650A9ED32}"/>
              </a:ext>
            </a:extLst>
          </p:cNvPr>
          <p:cNvPicPr>
            <a:picLocks noChangeAspect="1"/>
          </p:cNvPicPr>
          <p:nvPr/>
        </p:nvPicPr>
        <p:blipFill>
          <a:blip r:embed="rId4"/>
          <a:stretch>
            <a:fillRect/>
          </a:stretch>
        </p:blipFill>
        <p:spPr>
          <a:xfrm>
            <a:off x="5626102" y="192276"/>
            <a:ext cx="5334000" cy="4240029"/>
          </a:xfrm>
          <a:prstGeom prst="rect">
            <a:avLst/>
          </a:prstGeom>
        </p:spPr>
      </p:pic>
      <p:sp>
        <p:nvSpPr>
          <p:cNvPr id="6" name="CuadroTexto 5">
            <a:extLst>
              <a:ext uri="{FF2B5EF4-FFF2-40B4-BE49-F238E27FC236}">
                <a16:creationId xmlns:a16="http://schemas.microsoft.com/office/drawing/2014/main" id="{40D0BE91-3EE4-D7CB-B55B-6F71F3B3234E}"/>
              </a:ext>
            </a:extLst>
          </p:cNvPr>
          <p:cNvSpPr txBox="1"/>
          <p:nvPr/>
        </p:nvSpPr>
        <p:spPr>
          <a:xfrm>
            <a:off x="5816600" y="4500475"/>
            <a:ext cx="6074988" cy="369332"/>
          </a:xfrm>
          <a:prstGeom prst="rect">
            <a:avLst/>
          </a:prstGeom>
          <a:noFill/>
        </p:spPr>
        <p:txBody>
          <a:bodyPr wrap="square" rtlCol="0">
            <a:spAutoFit/>
          </a:bodyPr>
          <a:lstStyle/>
          <a:p>
            <a:pPr algn="just"/>
            <a:r>
              <a:rPr lang="es-MX" dirty="0"/>
              <a:t>Albuquerque </a:t>
            </a:r>
            <a:r>
              <a:rPr lang="es-MX" i="1" dirty="0"/>
              <a:t>et al.,</a:t>
            </a:r>
            <a:r>
              <a:rPr lang="es-MX" dirty="0"/>
              <a:t> 2023, DOI:  10.1007/s00253-023-12630-0 </a:t>
            </a:r>
          </a:p>
        </p:txBody>
      </p:sp>
    </p:spTree>
    <p:extLst>
      <p:ext uri="{BB962C8B-B14F-4D97-AF65-F5344CB8AC3E}">
        <p14:creationId xmlns:p14="http://schemas.microsoft.com/office/powerpoint/2010/main" val="374533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14F075C-0A3A-3BE5-8F9D-73D467302857}"/>
              </a:ext>
            </a:extLst>
          </p:cNvPr>
          <p:cNvSpPr>
            <a:spLocks noGrp="1"/>
          </p:cNvSpPr>
          <p:nvPr>
            <p:ph type="sldNum" sz="quarter" idx="12"/>
          </p:nvPr>
        </p:nvSpPr>
        <p:spPr/>
        <p:txBody>
          <a:bodyPr/>
          <a:lstStyle/>
          <a:p>
            <a:fld id="{EF54E3D4-A37C-4AAF-9C69-B479E1F9CFBF}" type="slidenum">
              <a:rPr lang="es-MX" smtClean="0"/>
              <a:t>18</a:t>
            </a:fld>
            <a:endParaRPr lang="es-MX"/>
          </a:p>
        </p:txBody>
      </p:sp>
      <p:sp>
        <p:nvSpPr>
          <p:cNvPr id="5" name="Título 1">
            <a:extLst>
              <a:ext uri="{FF2B5EF4-FFF2-40B4-BE49-F238E27FC236}">
                <a16:creationId xmlns:a16="http://schemas.microsoft.com/office/drawing/2014/main" id="{B74603E4-1636-3552-1562-B432A63CA819}"/>
              </a:ext>
            </a:extLst>
          </p:cNvPr>
          <p:cNvSpPr txBox="1">
            <a:spLocks/>
          </p:cNvSpPr>
          <p:nvPr/>
        </p:nvSpPr>
        <p:spPr>
          <a:xfrm>
            <a:off x="173182" y="1"/>
            <a:ext cx="11626932" cy="6934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a:latin typeface="Arial" panose="020B0604020202020204" pitchFamily="34" charset="0"/>
                <a:cs typeface="Arial" panose="020B0604020202020204" pitchFamily="34" charset="0"/>
              </a:rPr>
              <a:t>Análisis Histopatológico Renal</a:t>
            </a:r>
          </a:p>
        </p:txBody>
      </p:sp>
      <p:sp>
        <p:nvSpPr>
          <p:cNvPr id="6" name="CuadroTexto 5">
            <a:extLst>
              <a:ext uri="{FF2B5EF4-FFF2-40B4-BE49-F238E27FC236}">
                <a16:creationId xmlns:a16="http://schemas.microsoft.com/office/drawing/2014/main" id="{6CEEC505-BCB4-6B6C-3358-3C304B9B03C7}"/>
              </a:ext>
            </a:extLst>
          </p:cNvPr>
          <p:cNvSpPr txBox="1"/>
          <p:nvPr/>
        </p:nvSpPr>
        <p:spPr>
          <a:xfrm>
            <a:off x="159327" y="6538912"/>
            <a:ext cx="11000509" cy="246221"/>
          </a:xfrm>
          <a:prstGeom prst="rect">
            <a:avLst/>
          </a:prstGeom>
          <a:noFill/>
        </p:spPr>
        <p:txBody>
          <a:bodyPr wrap="square" rtlCol="0">
            <a:spAutoFit/>
          </a:bodyPr>
          <a:lstStyle/>
          <a:p>
            <a:pPr algn="just"/>
            <a:r>
              <a:rPr lang="es-MX" sz="1000" dirty="0">
                <a:latin typeface="Arial" panose="020B0604020202020204" pitchFamily="34" charset="0"/>
                <a:cs typeface="Arial" panose="020B0604020202020204" pitchFamily="34" charset="0"/>
              </a:rPr>
              <a:t>Figura 6. Análisis histopatológico del efecto de la pioglitazona y kéfir en ratas diabéticas.</a:t>
            </a:r>
            <a:endParaRPr lang="es-MX" sz="1050" dirty="0"/>
          </a:p>
        </p:txBody>
      </p:sp>
      <p:pic>
        <p:nvPicPr>
          <p:cNvPr id="3" name="Imagen 2">
            <a:extLst>
              <a:ext uri="{FF2B5EF4-FFF2-40B4-BE49-F238E27FC236}">
                <a16:creationId xmlns:a16="http://schemas.microsoft.com/office/drawing/2014/main" id="{386566EF-2D78-E415-6F7C-772EF706B1B5}"/>
              </a:ext>
            </a:extLst>
          </p:cNvPr>
          <p:cNvPicPr>
            <a:picLocks noChangeAspect="1"/>
          </p:cNvPicPr>
          <p:nvPr/>
        </p:nvPicPr>
        <p:blipFill>
          <a:blip r:embed="rId2"/>
          <a:stretch>
            <a:fillRect/>
          </a:stretch>
        </p:blipFill>
        <p:spPr>
          <a:xfrm>
            <a:off x="1028605" y="342451"/>
            <a:ext cx="10094321" cy="4520025"/>
          </a:xfrm>
          <a:prstGeom prst="rect">
            <a:avLst/>
          </a:prstGeom>
        </p:spPr>
      </p:pic>
      <p:pic>
        <p:nvPicPr>
          <p:cNvPr id="7" name="Imagen 6">
            <a:extLst>
              <a:ext uri="{FF2B5EF4-FFF2-40B4-BE49-F238E27FC236}">
                <a16:creationId xmlns:a16="http://schemas.microsoft.com/office/drawing/2014/main" id="{0B32248C-8F6D-A19F-B64B-694504966AC5}"/>
              </a:ext>
            </a:extLst>
          </p:cNvPr>
          <p:cNvPicPr>
            <a:picLocks noChangeAspect="1"/>
          </p:cNvPicPr>
          <p:nvPr/>
        </p:nvPicPr>
        <p:blipFill>
          <a:blip r:embed="rId3"/>
          <a:stretch>
            <a:fillRect/>
          </a:stretch>
        </p:blipFill>
        <p:spPr>
          <a:xfrm>
            <a:off x="2100448" y="4795736"/>
            <a:ext cx="7772400" cy="1866286"/>
          </a:xfrm>
          <a:prstGeom prst="rect">
            <a:avLst/>
          </a:prstGeom>
        </p:spPr>
      </p:pic>
    </p:spTree>
    <p:extLst>
      <p:ext uri="{BB962C8B-B14F-4D97-AF65-F5344CB8AC3E}">
        <p14:creationId xmlns:p14="http://schemas.microsoft.com/office/powerpoint/2010/main" val="2990275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AB8F61D-240F-03CE-42CF-4818D7A0BFCE}"/>
              </a:ext>
            </a:extLst>
          </p:cNvPr>
          <p:cNvSpPr>
            <a:spLocks noGrp="1"/>
          </p:cNvSpPr>
          <p:nvPr>
            <p:ph type="sldNum" sz="quarter" idx="12"/>
          </p:nvPr>
        </p:nvSpPr>
        <p:spPr/>
        <p:txBody>
          <a:bodyPr/>
          <a:lstStyle/>
          <a:p>
            <a:fld id="{EF54E3D4-A37C-4AAF-9C69-B479E1F9CFBF}" type="slidenum">
              <a:rPr lang="es-MX" smtClean="0"/>
              <a:t>19</a:t>
            </a:fld>
            <a:endParaRPr lang="es-MX"/>
          </a:p>
        </p:txBody>
      </p:sp>
      <p:sp>
        <p:nvSpPr>
          <p:cNvPr id="5" name="CuadroTexto 4">
            <a:extLst>
              <a:ext uri="{FF2B5EF4-FFF2-40B4-BE49-F238E27FC236}">
                <a16:creationId xmlns:a16="http://schemas.microsoft.com/office/drawing/2014/main" id="{14A710A1-5916-B4E2-FFB4-90ACA38D71EF}"/>
              </a:ext>
            </a:extLst>
          </p:cNvPr>
          <p:cNvSpPr txBox="1"/>
          <p:nvPr/>
        </p:nvSpPr>
        <p:spPr>
          <a:xfrm>
            <a:off x="907472" y="4082585"/>
            <a:ext cx="5744788" cy="369332"/>
          </a:xfrm>
          <a:prstGeom prst="rect">
            <a:avLst/>
          </a:prstGeom>
          <a:noFill/>
        </p:spPr>
        <p:txBody>
          <a:bodyPr wrap="square" rtlCol="0">
            <a:spAutoFit/>
          </a:bodyPr>
          <a:lstStyle/>
          <a:p>
            <a:pPr algn="just"/>
            <a:r>
              <a:rPr lang="es-MX" dirty="0"/>
              <a:t>Wang</a:t>
            </a:r>
            <a:r>
              <a:rPr lang="es-MX" i="1" dirty="0"/>
              <a:t> et al.,</a:t>
            </a:r>
            <a:r>
              <a:rPr lang="es-MX" dirty="0"/>
              <a:t> 2017, DOI: 10.1371/journal.pone.0181248</a:t>
            </a:r>
          </a:p>
        </p:txBody>
      </p:sp>
      <p:pic>
        <p:nvPicPr>
          <p:cNvPr id="6" name="Imagen 5">
            <a:extLst>
              <a:ext uri="{FF2B5EF4-FFF2-40B4-BE49-F238E27FC236}">
                <a16:creationId xmlns:a16="http://schemas.microsoft.com/office/drawing/2014/main" id="{DE9B14B3-DC3B-55AB-5734-7F9BB9A2B602}"/>
              </a:ext>
            </a:extLst>
          </p:cNvPr>
          <p:cNvPicPr>
            <a:picLocks noChangeAspect="1"/>
          </p:cNvPicPr>
          <p:nvPr/>
        </p:nvPicPr>
        <p:blipFill>
          <a:blip r:embed="rId3"/>
          <a:stretch>
            <a:fillRect/>
          </a:stretch>
        </p:blipFill>
        <p:spPr>
          <a:xfrm>
            <a:off x="91440" y="2527966"/>
            <a:ext cx="6705140" cy="1554619"/>
          </a:xfrm>
          <a:prstGeom prst="rect">
            <a:avLst/>
          </a:prstGeom>
        </p:spPr>
      </p:pic>
      <p:pic>
        <p:nvPicPr>
          <p:cNvPr id="7" name="Imagen 6">
            <a:extLst>
              <a:ext uri="{FF2B5EF4-FFF2-40B4-BE49-F238E27FC236}">
                <a16:creationId xmlns:a16="http://schemas.microsoft.com/office/drawing/2014/main" id="{AB350A9A-2F42-7B78-D94D-266F15A43EC3}"/>
              </a:ext>
            </a:extLst>
          </p:cNvPr>
          <p:cNvPicPr>
            <a:picLocks noChangeAspect="1"/>
          </p:cNvPicPr>
          <p:nvPr/>
        </p:nvPicPr>
        <p:blipFill>
          <a:blip r:embed="rId4"/>
          <a:stretch>
            <a:fillRect/>
          </a:stretch>
        </p:blipFill>
        <p:spPr>
          <a:xfrm>
            <a:off x="6796580" y="580298"/>
            <a:ext cx="3944729" cy="5449954"/>
          </a:xfrm>
          <a:prstGeom prst="rect">
            <a:avLst/>
          </a:prstGeom>
        </p:spPr>
      </p:pic>
      <p:sp>
        <p:nvSpPr>
          <p:cNvPr id="8" name="CuadroTexto 7">
            <a:extLst>
              <a:ext uri="{FF2B5EF4-FFF2-40B4-BE49-F238E27FC236}">
                <a16:creationId xmlns:a16="http://schemas.microsoft.com/office/drawing/2014/main" id="{38835490-9C67-73A4-32AB-C58045E1C854}"/>
              </a:ext>
            </a:extLst>
          </p:cNvPr>
          <p:cNvSpPr txBox="1"/>
          <p:nvPr/>
        </p:nvSpPr>
        <p:spPr>
          <a:xfrm>
            <a:off x="5896550" y="5987018"/>
            <a:ext cx="5744788" cy="369332"/>
          </a:xfrm>
          <a:prstGeom prst="rect">
            <a:avLst/>
          </a:prstGeom>
          <a:noFill/>
        </p:spPr>
        <p:txBody>
          <a:bodyPr wrap="square" rtlCol="0">
            <a:spAutoFit/>
          </a:bodyPr>
          <a:lstStyle/>
          <a:p>
            <a:pPr algn="just"/>
            <a:r>
              <a:rPr lang="es-MX" dirty="0"/>
              <a:t>Punaro</a:t>
            </a:r>
            <a:r>
              <a:rPr lang="es-MX" i="1" dirty="0"/>
              <a:t> et al.,</a:t>
            </a:r>
            <a:r>
              <a:rPr lang="es-MX" dirty="0"/>
              <a:t> 2014, DOI: 10.1016/j.niox.2013.12.012</a:t>
            </a:r>
          </a:p>
        </p:txBody>
      </p:sp>
    </p:spTree>
    <p:extLst>
      <p:ext uri="{BB962C8B-B14F-4D97-AF65-F5344CB8AC3E}">
        <p14:creationId xmlns:p14="http://schemas.microsoft.com/office/powerpoint/2010/main" val="3488500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FE8F8-63A8-AD45-3850-26C4FBF8D8A3}"/>
              </a:ext>
            </a:extLst>
          </p:cNvPr>
          <p:cNvSpPr>
            <a:spLocks noGrp="1"/>
          </p:cNvSpPr>
          <p:nvPr>
            <p:ph type="title"/>
          </p:nvPr>
        </p:nvSpPr>
        <p:spPr/>
        <p:txBody>
          <a:bodyPr/>
          <a:lstStyle/>
          <a:p>
            <a:pPr algn="ctr"/>
            <a:r>
              <a:rPr lang="es-MX" b="1" dirty="0">
                <a:latin typeface="Arial" panose="020B0604020202020204" pitchFamily="34" charset="0"/>
                <a:cs typeface="Arial" panose="020B0604020202020204" pitchFamily="34" charset="0"/>
              </a:rPr>
              <a:t>Nefropatía diabética (ND)</a:t>
            </a:r>
          </a:p>
        </p:txBody>
      </p:sp>
      <p:pic>
        <p:nvPicPr>
          <p:cNvPr id="5" name="Imagen 4">
            <a:extLst>
              <a:ext uri="{FF2B5EF4-FFF2-40B4-BE49-F238E27FC236}">
                <a16:creationId xmlns:a16="http://schemas.microsoft.com/office/drawing/2014/main" id="{4AD08807-45A5-91F5-9685-9C3613970A6E}"/>
              </a:ext>
            </a:extLst>
          </p:cNvPr>
          <p:cNvPicPr>
            <a:picLocks noChangeAspect="1"/>
          </p:cNvPicPr>
          <p:nvPr/>
        </p:nvPicPr>
        <p:blipFill>
          <a:blip r:embed="rId2"/>
          <a:stretch>
            <a:fillRect/>
          </a:stretch>
        </p:blipFill>
        <p:spPr>
          <a:xfrm>
            <a:off x="1619710" y="2487919"/>
            <a:ext cx="935818" cy="935818"/>
          </a:xfrm>
          <a:prstGeom prst="rect">
            <a:avLst/>
          </a:prstGeom>
        </p:spPr>
      </p:pic>
      <p:pic>
        <p:nvPicPr>
          <p:cNvPr id="6" name="Imagen 5">
            <a:extLst>
              <a:ext uri="{FF2B5EF4-FFF2-40B4-BE49-F238E27FC236}">
                <a16:creationId xmlns:a16="http://schemas.microsoft.com/office/drawing/2014/main" id="{1B4D9656-45B2-4020-E08D-BCEF1067109B}"/>
              </a:ext>
            </a:extLst>
          </p:cNvPr>
          <p:cNvPicPr>
            <a:picLocks noChangeAspect="1"/>
          </p:cNvPicPr>
          <p:nvPr/>
        </p:nvPicPr>
        <p:blipFill>
          <a:blip r:embed="rId3"/>
          <a:stretch>
            <a:fillRect/>
          </a:stretch>
        </p:blipFill>
        <p:spPr>
          <a:xfrm>
            <a:off x="3036937" y="2631306"/>
            <a:ext cx="817486" cy="817486"/>
          </a:xfrm>
          <a:prstGeom prst="rect">
            <a:avLst/>
          </a:prstGeom>
        </p:spPr>
      </p:pic>
      <p:pic>
        <p:nvPicPr>
          <p:cNvPr id="7" name="Imagen 6">
            <a:extLst>
              <a:ext uri="{FF2B5EF4-FFF2-40B4-BE49-F238E27FC236}">
                <a16:creationId xmlns:a16="http://schemas.microsoft.com/office/drawing/2014/main" id="{8DFD480B-5BAE-9E0E-CBE1-87AC0C2FB62D}"/>
              </a:ext>
            </a:extLst>
          </p:cNvPr>
          <p:cNvPicPr>
            <a:picLocks noChangeAspect="1"/>
          </p:cNvPicPr>
          <p:nvPr/>
        </p:nvPicPr>
        <p:blipFill>
          <a:blip r:embed="rId4"/>
          <a:stretch>
            <a:fillRect/>
          </a:stretch>
        </p:blipFill>
        <p:spPr>
          <a:xfrm>
            <a:off x="4264779" y="2647873"/>
            <a:ext cx="775864" cy="775864"/>
          </a:xfrm>
          <a:prstGeom prst="rect">
            <a:avLst/>
          </a:prstGeom>
        </p:spPr>
      </p:pic>
      <p:pic>
        <p:nvPicPr>
          <p:cNvPr id="10" name="Imagen 9">
            <a:extLst>
              <a:ext uri="{FF2B5EF4-FFF2-40B4-BE49-F238E27FC236}">
                <a16:creationId xmlns:a16="http://schemas.microsoft.com/office/drawing/2014/main" id="{A800C396-A29A-02AC-1FB5-46D9C6A15BBC}"/>
              </a:ext>
            </a:extLst>
          </p:cNvPr>
          <p:cNvPicPr>
            <a:picLocks noChangeAspect="1"/>
          </p:cNvPicPr>
          <p:nvPr/>
        </p:nvPicPr>
        <p:blipFill>
          <a:blip r:embed="rId5"/>
          <a:stretch>
            <a:fillRect/>
          </a:stretch>
        </p:blipFill>
        <p:spPr>
          <a:xfrm>
            <a:off x="4625850" y="1305743"/>
            <a:ext cx="886366" cy="886366"/>
          </a:xfrm>
          <a:prstGeom prst="rect">
            <a:avLst/>
          </a:prstGeom>
        </p:spPr>
      </p:pic>
      <p:cxnSp>
        <p:nvCxnSpPr>
          <p:cNvPr id="12" name="Conector recto de flecha 11">
            <a:extLst>
              <a:ext uri="{FF2B5EF4-FFF2-40B4-BE49-F238E27FC236}">
                <a16:creationId xmlns:a16="http://schemas.microsoft.com/office/drawing/2014/main" id="{234DAF8A-FF77-8028-342B-3305F90102A2}"/>
              </a:ext>
            </a:extLst>
          </p:cNvPr>
          <p:cNvCxnSpPr>
            <a:cxnSpLocks/>
          </p:cNvCxnSpPr>
          <p:nvPr/>
        </p:nvCxnSpPr>
        <p:spPr>
          <a:xfrm flipV="1">
            <a:off x="2603963" y="2238898"/>
            <a:ext cx="2021887" cy="392408"/>
          </a:xfrm>
          <a:prstGeom prst="straightConnector1">
            <a:avLst/>
          </a:prstGeom>
          <a:ln>
            <a:solidFill>
              <a:srgbClr val="E52A0B"/>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31E64AB3-D15B-73B8-F943-319B0189BA6A}"/>
              </a:ext>
            </a:extLst>
          </p:cNvPr>
          <p:cNvCxnSpPr>
            <a:cxnSpLocks/>
            <a:stCxn id="10" idx="2"/>
          </p:cNvCxnSpPr>
          <p:nvPr/>
        </p:nvCxnSpPr>
        <p:spPr>
          <a:xfrm flipH="1">
            <a:off x="3853711" y="2192109"/>
            <a:ext cx="1215322" cy="4391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AA5FD0F1-FA38-F2B8-F7A0-AA9DA16657BE}"/>
              </a:ext>
            </a:extLst>
          </p:cNvPr>
          <p:cNvCxnSpPr>
            <a:cxnSpLocks/>
          </p:cNvCxnSpPr>
          <p:nvPr/>
        </p:nvCxnSpPr>
        <p:spPr>
          <a:xfrm flipH="1">
            <a:off x="4801225" y="2175542"/>
            <a:ext cx="216446" cy="4557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 name="Imagen 19">
            <a:extLst>
              <a:ext uri="{FF2B5EF4-FFF2-40B4-BE49-F238E27FC236}">
                <a16:creationId xmlns:a16="http://schemas.microsoft.com/office/drawing/2014/main" id="{C4C0102E-D980-2A72-01A3-41AD3AB1A311}"/>
              </a:ext>
            </a:extLst>
          </p:cNvPr>
          <p:cNvPicPr>
            <a:picLocks noChangeAspect="1"/>
          </p:cNvPicPr>
          <p:nvPr/>
        </p:nvPicPr>
        <p:blipFill>
          <a:blip r:embed="rId6"/>
          <a:stretch>
            <a:fillRect/>
          </a:stretch>
        </p:blipFill>
        <p:spPr>
          <a:xfrm>
            <a:off x="5453264" y="2722170"/>
            <a:ext cx="739718" cy="739718"/>
          </a:xfrm>
          <a:prstGeom prst="rect">
            <a:avLst/>
          </a:prstGeom>
        </p:spPr>
      </p:pic>
      <p:cxnSp>
        <p:nvCxnSpPr>
          <p:cNvPr id="22" name="Conector recto de flecha 21">
            <a:extLst>
              <a:ext uri="{FF2B5EF4-FFF2-40B4-BE49-F238E27FC236}">
                <a16:creationId xmlns:a16="http://schemas.microsoft.com/office/drawing/2014/main" id="{E7EF1C21-2C53-1136-5F07-C9CF1C0583CE}"/>
              </a:ext>
            </a:extLst>
          </p:cNvPr>
          <p:cNvCxnSpPr>
            <a:cxnSpLocks/>
            <a:stCxn id="10" idx="2"/>
          </p:cNvCxnSpPr>
          <p:nvPr/>
        </p:nvCxnSpPr>
        <p:spPr>
          <a:xfrm>
            <a:off x="5069033" y="2192109"/>
            <a:ext cx="600616" cy="4194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6" name="Imagen 25">
            <a:extLst>
              <a:ext uri="{FF2B5EF4-FFF2-40B4-BE49-F238E27FC236}">
                <a16:creationId xmlns:a16="http://schemas.microsoft.com/office/drawing/2014/main" id="{EC1FE31B-019C-00E2-1D48-CC7F55D2BA25}"/>
              </a:ext>
            </a:extLst>
          </p:cNvPr>
          <p:cNvPicPr>
            <a:picLocks noChangeAspect="1"/>
          </p:cNvPicPr>
          <p:nvPr/>
        </p:nvPicPr>
        <p:blipFill>
          <a:blip r:embed="rId7"/>
          <a:stretch>
            <a:fillRect/>
          </a:stretch>
        </p:blipFill>
        <p:spPr>
          <a:xfrm>
            <a:off x="8338290" y="1305743"/>
            <a:ext cx="1039761" cy="1039761"/>
          </a:xfrm>
          <a:prstGeom prst="rect">
            <a:avLst/>
          </a:prstGeom>
        </p:spPr>
      </p:pic>
      <p:sp>
        <p:nvSpPr>
          <p:cNvPr id="27" name="Flecha: hacia abajo 26">
            <a:extLst>
              <a:ext uri="{FF2B5EF4-FFF2-40B4-BE49-F238E27FC236}">
                <a16:creationId xmlns:a16="http://schemas.microsoft.com/office/drawing/2014/main" id="{FDB87DBD-AFF7-C357-404B-00644612E75E}"/>
              </a:ext>
            </a:extLst>
          </p:cNvPr>
          <p:cNvSpPr/>
          <p:nvPr/>
        </p:nvSpPr>
        <p:spPr>
          <a:xfrm>
            <a:off x="9601898" y="1459493"/>
            <a:ext cx="304800" cy="82116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 name="Imagen 29">
            <a:extLst>
              <a:ext uri="{FF2B5EF4-FFF2-40B4-BE49-F238E27FC236}">
                <a16:creationId xmlns:a16="http://schemas.microsoft.com/office/drawing/2014/main" id="{40345930-767B-FA55-34C2-322BC4F49D66}"/>
              </a:ext>
            </a:extLst>
          </p:cNvPr>
          <p:cNvPicPr>
            <a:picLocks noChangeAspect="1"/>
          </p:cNvPicPr>
          <p:nvPr/>
        </p:nvPicPr>
        <p:blipFill>
          <a:blip r:embed="rId8"/>
          <a:stretch>
            <a:fillRect/>
          </a:stretch>
        </p:blipFill>
        <p:spPr>
          <a:xfrm>
            <a:off x="530614" y="1174385"/>
            <a:ext cx="758758" cy="758758"/>
          </a:xfrm>
          <a:prstGeom prst="rect">
            <a:avLst/>
          </a:prstGeom>
        </p:spPr>
      </p:pic>
      <p:pic>
        <p:nvPicPr>
          <p:cNvPr id="1028" name="Picture 4" descr="125939920">
            <a:extLst>
              <a:ext uri="{FF2B5EF4-FFF2-40B4-BE49-F238E27FC236}">
                <a16:creationId xmlns:a16="http://schemas.microsoft.com/office/drawing/2014/main" id="{7DB8264B-904F-223D-3FE7-DF0E45EE3F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1522" y="1273786"/>
            <a:ext cx="610872" cy="6108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OMS: Organización Mundial de la Salud - Office of the Secretary-General's  Envoy on Youth">
            <a:extLst>
              <a:ext uri="{FF2B5EF4-FFF2-40B4-BE49-F238E27FC236}">
                <a16:creationId xmlns:a16="http://schemas.microsoft.com/office/drawing/2014/main" id="{0CABCBF4-F493-D3C4-FA3D-02A04093E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967" y="1933143"/>
            <a:ext cx="1499184" cy="479588"/>
          </a:xfrm>
          <a:prstGeom prst="rect">
            <a:avLst/>
          </a:prstGeom>
          <a:noFill/>
          <a:extLst>
            <a:ext uri="{909E8E84-426E-40DD-AFC4-6F175D3DCCD1}">
              <a14:hiddenFill xmlns:a14="http://schemas.microsoft.com/office/drawing/2010/main">
                <a:solidFill>
                  <a:srgbClr val="FFFFFF"/>
                </a:solidFill>
              </a14:hiddenFill>
            </a:ext>
          </a:extLst>
        </p:spPr>
      </p:pic>
      <p:sp>
        <p:nvSpPr>
          <p:cNvPr id="1024" name="Rectangle 1">
            <a:extLst>
              <a:ext uri="{FF2B5EF4-FFF2-40B4-BE49-F238E27FC236}">
                <a16:creationId xmlns:a16="http://schemas.microsoft.com/office/drawing/2014/main" id="{8E8E32C5-D555-DA54-3CF9-981DFB27D312}"/>
              </a:ext>
            </a:extLst>
          </p:cNvPr>
          <p:cNvSpPr>
            <a:spLocks noChangeArrowheads="1"/>
          </p:cNvSpPr>
          <p:nvPr/>
        </p:nvSpPr>
        <p:spPr bwMode="auto">
          <a:xfrm>
            <a:off x="838200" y="6336754"/>
            <a:ext cx="77724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s-MX" altLang="es-MX"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Tomado de KDIGO, 2012, DOI:10.1038/ki.2009.188</a:t>
            </a:r>
            <a:r>
              <a:rPr lang="es-MX" altLang="es-MX" sz="1000" dirty="0">
                <a:latin typeface="Arial" panose="020B0604020202020204" pitchFamily="34" charset="0"/>
                <a:cs typeface="Arial" panose="020B0604020202020204" pitchFamily="34" charset="0"/>
              </a:rPr>
              <a:t>.</a:t>
            </a:r>
            <a:endParaRPr lang="es-MX" altLang="es-MX" sz="1000" b="1" dirty="0">
              <a:latin typeface="Arial" panose="020B0604020202020204" pitchFamily="34" charset="0"/>
              <a:cs typeface="Arial" panose="020B0604020202020204" pitchFamily="34" charset="0"/>
            </a:endParaRPr>
          </a:p>
        </p:txBody>
      </p:sp>
      <p:sp>
        <p:nvSpPr>
          <p:cNvPr id="8" name="Marcador de número de diapositiva 7">
            <a:extLst>
              <a:ext uri="{FF2B5EF4-FFF2-40B4-BE49-F238E27FC236}">
                <a16:creationId xmlns:a16="http://schemas.microsoft.com/office/drawing/2014/main" id="{30C406A9-7B24-8F24-8475-C13A26D24FF5}"/>
              </a:ext>
            </a:extLst>
          </p:cNvPr>
          <p:cNvSpPr>
            <a:spLocks noGrp="1"/>
          </p:cNvSpPr>
          <p:nvPr>
            <p:ph type="sldNum" sz="quarter" idx="12"/>
          </p:nvPr>
        </p:nvSpPr>
        <p:spPr/>
        <p:txBody>
          <a:bodyPr/>
          <a:lstStyle/>
          <a:p>
            <a:fld id="{EF54E3D4-A37C-4AAF-9C69-B479E1F9CFBF}" type="slidenum">
              <a:rPr lang="es-MX" smtClean="0"/>
              <a:t>2</a:t>
            </a:fld>
            <a:endParaRPr lang="es-MX"/>
          </a:p>
        </p:txBody>
      </p:sp>
      <p:pic>
        <p:nvPicPr>
          <p:cNvPr id="21" name="Marcador de contenido 11">
            <a:extLst>
              <a:ext uri="{FF2B5EF4-FFF2-40B4-BE49-F238E27FC236}">
                <a16:creationId xmlns:a16="http://schemas.microsoft.com/office/drawing/2014/main" id="{8685A4F9-6361-664D-E160-407D1EF27E7C}"/>
              </a:ext>
            </a:extLst>
          </p:cNvPr>
          <p:cNvPicPr>
            <a:picLocks noGrp="1" noChangeAspect="1"/>
          </p:cNvPicPr>
          <p:nvPr>
            <p:ph idx="1"/>
          </p:nvPr>
        </p:nvPicPr>
        <p:blipFill>
          <a:blip r:embed="rId11"/>
          <a:stretch>
            <a:fillRect/>
          </a:stretch>
        </p:blipFill>
        <p:spPr>
          <a:xfrm>
            <a:off x="2603963" y="664856"/>
            <a:ext cx="7585979" cy="5594063"/>
          </a:xfrm>
        </p:spPr>
      </p:pic>
    </p:spTree>
    <p:extLst>
      <p:ext uri="{BB962C8B-B14F-4D97-AF65-F5344CB8AC3E}">
        <p14:creationId xmlns:p14="http://schemas.microsoft.com/office/powerpoint/2010/main" val="31237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F9FB-C039-D604-AF48-17DEC616E81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55EF0DF-DA86-0E65-0CB7-D6A18058A04E}"/>
              </a:ext>
            </a:extLst>
          </p:cNvPr>
          <p:cNvSpPr>
            <a:spLocks noGrp="1"/>
          </p:cNvSpPr>
          <p:nvPr>
            <p:ph type="sldNum" sz="quarter" idx="12"/>
          </p:nvPr>
        </p:nvSpPr>
        <p:spPr/>
        <p:txBody>
          <a:bodyPr/>
          <a:lstStyle/>
          <a:p>
            <a:fld id="{EF54E3D4-A37C-4AAF-9C69-B479E1F9CFBF}" type="slidenum">
              <a:rPr lang="es-MX" smtClean="0"/>
              <a:t>20</a:t>
            </a:fld>
            <a:endParaRPr lang="es-MX"/>
          </a:p>
        </p:txBody>
      </p:sp>
      <p:sp>
        <p:nvSpPr>
          <p:cNvPr id="5" name="Título 1">
            <a:extLst>
              <a:ext uri="{FF2B5EF4-FFF2-40B4-BE49-F238E27FC236}">
                <a16:creationId xmlns:a16="http://schemas.microsoft.com/office/drawing/2014/main" id="{DAC09AFB-D3F9-16B3-0A73-2D09FDBEE3CF}"/>
              </a:ext>
            </a:extLst>
          </p:cNvPr>
          <p:cNvSpPr txBox="1">
            <a:spLocks/>
          </p:cNvSpPr>
          <p:nvPr/>
        </p:nvSpPr>
        <p:spPr>
          <a:xfrm>
            <a:off x="173182" y="1"/>
            <a:ext cx="11626932" cy="6934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a:latin typeface="Arial" panose="020B0604020202020204" pitchFamily="34" charset="0"/>
                <a:cs typeface="Arial" panose="020B0604020202020204" pitchFamily="34" charset="0"/>
              </a:rPr>
              <a:t>Análisis Histopatológico Intestinal</a:t>
            </a:r>
          </a:p>
        </p:txBody>
      </p:sp>
      <p:sp>
        <p:nvSpPr>
          <p:cNvPr id="6" name="CuadroTexto 5">
            <a:extLst>
              <a:ext uri="{FF2B5EF4-FFF2-40B4-BE49-F238E27FC236}">
                <a16:creationId xmlns:a16="http://schemas.microsoft.com/office/drawing/2014/main" id="{88114E7A-ADFB-4336-5ED2-6B08ECB78491}"/>
              </a:ext>
            </a:extLst>
          </p:cNvPr>
          <p:cNvSpPr txBox="1"/>
          <p:nvPr/>
        </p:nvSpPr>
        <p:spPr>
          <a:xfrm>
            <a:off x="159327" y="6538912"/>
            <a:ext cx="11000509" cy="246221"/>
          </a:xfrm>
          <a:prstGeom prst="rect">
            <a:avLst/>
          </a:prstGeom>
          <a:noFill/>
        </p:spPr>
        <p:txBody>
          <a:bodyPr wrap="square" rtlCol="0">
            <a:spAutoFit/>
          </a:bodyPr>
          <a:lstStyle/>
          <a:p>
            <a:pPr algn="just"/>
            <a:r>
              <a:rPr lang="es-MX" sz="1000" dirty="0">
                <a:latin typeface="Arial" panose="020B0604020202020204" pitchFamily="34" charset="0"/>
                <a:cs typeface="Arial" panose="020B0604020202020204" pitchFamily="34" charset="0"/>
              </a:rPr>
              <a:t>Figura 6. Análisis histopatológico del efecto de la pioglitazona y kéfir en ratas diabéticas.</a:t>
            </a:r>
            <a:endParaRPr lang="es-MX" sz="1050" dirty="0"/>
          </a:p>
        </p:txBody>
      </p:sp>
      <p:pic>
        <p:nvPicPr>
          <p:cNvPr id="4" name="Imagen 3">
            <a:extLst>
              <a:ext uri="{FF2B5EF4-FFF2-40B4-BE49-F238E27FC236}">
                <a16:creationId xmlns:a16="http://schemas.microsoft.com/office/drawing/2014/main" id="{0F13F45D-2DB5-5E48-CE1E-6D0551958A27}"/>
              </a:ext>
            </a:extLst>
          </p:cNvPr>
          <p:cNvPicPr>
            <a:picLocks noChangeAspect="1"/>
          </p:cNvPicPr>
          <p:nvPr/>
        </p:nvPicPr>
        <p:blipFill>
          <a:blip r:embed="rId2"/>
          <a:stretch>
            <a:fillRect/>
          </a:stretch>
        </p:blipFill>
        <p:spPr>
          <a:xfrm>
            <a:off x="954203" y="223390"/>
            <a:ext cx="10354343" cy="4676155"/>
          </a:xfrm>
          <a:prstGeom prst="rect">
            <a:avLst/>
          </a:prstGeom>
        </p:spPr>
      </p:pic>
      <p:pic>
        <p:nvPicPr>
          <p:cNvPr id="8" name="Imagen 7">
            <a:extLst>
              <a:ext uri="{FF2B5EF4-FFF2-40B4-BE49-F238E27FC236}">
                <a16:creationId xmlns:a16="http://schemas.microsoft.com/office/drawing/2014/main" id="{E27C7F8D-DA92-8FA4-852B-548EFC699CCA}"/>
              </a:ext>
            </a:extLst>
          </p:cNvPr>
          <p:cNvPicPr>
            <a:picLocks noChangeAspect="1"/>
          </p:cNvPicPr>
          <p:nvPr/>
        </p:nvPicPr>
        <p:blipFill>
          <a:blip r:embed="rId3"/>
          <a:stretch>
            <a:fillRect/>
          </a:stretch>
        </p:blipFill>
        <p:spPr>
          <a:xfrm>
            <a:off x="1991431" y="4841143"/>
            <a:ext cx="8435455" cy="1728240"/>
          </a:xfrm>
          <a:prstGeom prst="rect">
            <a:avLst/>
          </a:prstGeom>
        </p:spPr>
      </p:pic>
    </p:spTree>
    <p:extLst>
      <p:ext uri="{BB962C8B-B14F-4D97-AF65-F5344CB8AC3E}">
        <p14:creationId xmlns:p14="http://schemas.microsoft.com/office/powerpoint/2010/main" val="2751206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8D8411F-8A3D-026B-8098-CA6CD8E162DD}"/>
              </a:ext>
            </a:extLst>
          </p:cNvPr>
          <p:cNvSpPr>
            <a:spLocks noGrp="1"/>
          </p:cNvSpPr>
          <p:nvPr>
            <p:ph type="sldNum" sz="quarter" idx="12"/>
          </p:nvPr>
        </p:nvSpPr>
        <p:spPr/>
        <p:txBody>
          <a:bodyPr/>
          <a:lstStyle/>
          <a:p>
            <a:fld id="{EF54E3D4-A37C-4AAF-9C69-B479E1F9CFBF}" type="slidenum">
              <a:rPr lang="es-MX" smtClean="0"/>
              <a:t>21</a:t>
            </a:fld>
            <a:endParaRPr lang="es-MX"/>
          </a:p>
        </p:txBody>
      </p:sp>
      <p:pic>
        <p:nvPicPr>
          <p:cNvPr id="3" name="Imagen 2">
            <a:extLst>
              <a:ext uri="{FF2B5EF4-FFF2-40B4-BE49-F238E27FC236}">
                <a16:creationId xmlns:a16="http://schemas.microsoft.com/office/drawing/2014/main" id="{814EBB63-FE18-1E19-4C1E-2CFD6C3E3AB4}"/>
              </a:ext>
            </a:extLst>
          </p:cNvPr>
          <p:cNvPicPr>
            <a:picLocks noChangeAspect="1"/>
          </p:cNvPicPr>
          <p:nvPr/>
        </p:nvPicPr>
        <p:blipFill>
          <a:blip r:embed="rId3"/>
          <a:srcRect t="50000"/>
          <a:stretch>
            <a:fillRect/>
          </a:stretch>
        </p:blipFill>
        <p:spPr>
          <a:xfrm>
            <a:off x="7455739" y="153585"/>
            <a:ext cx="4254091" cy="3114300"/>
          </a:xfrm>
          <a:prstGeom prst="rect">
            <a:avLst/>
          </a:prstGeom>
        </p:spPr>
      </p:pic>
      <p:pic>
        <p:nvPicPr>
          <p:cNvPr id="4" name="Imagen 3">
            <a:extLst>
              <a:ext uri="{FF2B5EF4-FFF2-40B4-BE49-F238E27FC236}">
                <a16:creationId xmlns:a16="http://schemas.microsoft.com/office/drawing/2014/main" id="{7871A220-F6DD-7190-6E7F-C0E68253334D}"/>
              </a:ext>
            </a:extLst>
          </p:cNvPr>
          <p:cNvPicPr>
            <a:picLocks noChangeAspect="1"/>
          </p:cNvPicPr>
          <p:nvPr/>
        </p:nvPicPr>
        <p:blipFill>
          <a:blip r:embed="rId4"/>
          <a:stretch>
            <a:fillRect/>
          </a:stretch>
        </p:blipFill>
        <p:spPr>
          <a:xfrm>
            <a:off x="7313487" y="3350088"/>
            <a:ext cx="4779010" cy="1986691"/>
          </a:xfrm>
          <a:prstGeom prst="rect">
            <a:avLst/>
          </a:prstGeom>
        </p:spPr>
      </p:pic>
      <p:pic>
        <p:nvPicPr>
          <p:cNvPr id="5" name="Imagen 4">
            <a:extLst>
              <a:ext uri="{FF2B5EF4-FFF2-40B4-BE49-F238E27FC236}">
                <a16:creationId xmlns:a16="http://schemas.microsoft.com/office/drawing/2014/main" id="{42F34B81-806A-3DB2-8548-3AE90742776C}"/>
              </a:ext>
            </a:extLst>
          </p:cNvPr>
          <p:cNvPicPr>
            <a:picLocks noChangeAspect="1"/>
          </p:cNvPicPr>
          <p:nvPr/>
        </p:nvPicPr>
        <p:blipFill>
          <a:blip r:embed="rId5"/>
          <a:stretch>
            <a:fillRect/>
          </a:stretch>
        </p:blipFill>
        <p:spPr>
          <a:xfrm>
            <a:off x="63536" y="840203"/>
            <a:ext cx="7263882" cy="3129289"/>
          </a:xfrm>
          <a:prstGeom prst="rect">
            <a:avLst/>
          </a:prstGeom>
        </p:spPr>
      </p:pic>
      <p:pic>
        <p:nvPicPr>
          <p:cNvPr id="6" name="Imagen 5">
            <a:extLst>
              <a:ext uri="{FF2B5EF4-FFF2-40B4-BE49-F238E27FC236}">
                <a16:creationId xmlns:a16="http://schemas.microsoft.com/office/drawing/2014/main" id="{520C0AF2-E42C-2CE0-C8FB-86FBDB3BAC9B}"/>
              </a:ext>
            </a:extLst>
          </p:cNvPr>
          <p:cNvPicPr>
            <a:picLocks noChangeAspect="1"/>
          </p:cNvPicPr>
          <p:nvPr/>
        </p:nvPicPr>
        <p:blipFill>
          <a:blip r:embed="rId6"/>
          <a:stretch>
            <a:fillRect/>
          </a:stretch>
        </p:blipFill>
        <p:spPr>
          <a:xfrm>
            <a:off x="4692070" y="4198479"/>
            <a:ext cx="2040833" cy="2157870"/>
          </a:xfrm>
          <a:prstGeom prst="rect">
            <a:avLst/>
          </a:prstGeom>
        </p:spPr>
      </p:pic>
      <p:pic>
        <p:nvPicPr>
          <p:cNvPr id="7" name="Imagen 6">
            <a:extLst>
              <a:ext uri="{FF2B5EF4-FFF2-40B4-BE49-F238E27FC236}">
                <a16:creationId xmlns:a16="http://schemas.microsoft.com/office/drawing/2014/main" id="{16A72958-535C-EDBF-E5DA-FAB9328B85D7}"/>
              </a:ext>
            </a:extLst>
          </p:cNvPr>
          <p:cNvPicPr>
            <a:picLocks noChangeAspect="1"/>
          </p:cNvPicPr>
          <p:nvPr/>
        </p:nvPicPr>
        <p:blipFill>
          <a:blip r:embed="rId7"/>
          <a:stretch>
            <a:fillRect/>
          </a:stretch>
        </p:blipFill>
        <p:spPr>
          <a:xfrm>
            <a:off x="920451" y="4109502"/>
            <a:ext cx="3771619" cy="2164645"/>
          </a:xfrm>
          <a:prstGeom prst="rect">
            <a:avLst/>
          </a:prstGeom>
        </p:spPr>
      </p:pic>
      <p:sp>
        <p:nvSpPr>
          <p:cNvPr id="8" name="CuadroTexto 7">
            <a:extLst>
              <a:ext uri="{FF2B5EF4-FFF2-40B4-BE49-F238E27FC236}">
                <a16:creationId xmlns:a16="http://schemas.microsoft.com/office/drawing/2014/main" id="{5E1BC7E9-B9A6-9D52-D428-6DE08B662783}"/>
              </a:ext>
            </a:extLst>
          </p:cNvPr>
          <p:cNvSpPr txBox="1"/>
          <p:nvPr/>
        </p:nvSpPr>
        <p:spPr>
          <a:xfrm>
            <a:off x="550662" y="6318468"/>
            <a:ext cx="5744788" cy="369332"/>
          </a:xfrm>
          <a:prstGeom prst="rect">
            <a:avLst/>
          </a:prstGeom>
          <a:noFill/>
        </p:spPr>
        <p:txBody>
          <a:bodyPr wrap="square" rtlCol="0">
            <a:spAutoFit/>
          </a:bodyPr>
          <a:lstStyle/>
          <a:p>
            <a:pPr algn="just"/>
            <a:r>
              <a:rPr lang="es-MX" dirty="0"/>
              <a:t>Kasahara</a:t>
            </a:r>
            <a:r>
              <a:rPr lang="es-MX" i="1" dirty="0"/>
              <a:t> et al.,</a:t>
            </a:r>
            <a:r>
              <a:rPr lang="es-MX" dirty="0"/>
              <a:t> 2023, DOI: 10.1038/s41598-023-46404-5</a:t>
            </a:r>
          </a:p>
        </p:txBody>
      </p:sp>
      <p:sp>
        <p:nvSpPr>
          <p:cNvPr id="9" name="CuadroTexto 8">
            <a:extLst>
              <a:ext uri="{FF2B5EF4-FFF2-40B4-BE49-F238E27FC236}">
                <a16:creationId xmlns:a16="http://schemas.microsoft.com/office/drawing/2014/main" id="{13F70AAF-5BE4-C926-B606-856726D85A0D}"/>
              </a:ext>
            </a:extLst>
          </p:cNvPr>
          <p:cNvSpPr txBox="1"/>
          <p:nvPr/>
        </p:nvSpPr>
        <p:spPr>
          <a:xfrm>
            <a:off x="7109806" y="6274147"/>
            <a:ext cx="5744788" cy="369332"/>
          </a:xfrm>
          <a:prstGeom prst="rect">
            <a:avLst/>
          </a:prstGeom>
          <a:noFill/>
        </p:spPr>
        <p:txBody>
          <a:bodyPr wrap="square" rtlCol="0">
            <a:spAutoFit/>
          </a:bodyPr>
          <a:lstStyle/>
          <a:p>
            <a:pPr algn="just"/>
            <a:r>
              <a:rPr lang="es-MX" dirty="0"/>
              <a:t>Riszk</a:t>
            </a:r>
            <a:r>
              <a:rPr lang="es-MX" i="1" dirty="0"/>
              <a:t> et al.,</a:t>
            </a:r>
            <a:r>
              <a:rPr lang="es-MX" dirty="0"/>
              <a:t> 2023, DOI: 10.1007/s00424-023-02844-6</a:t>
            </a:r>
          </a:p>
        </p:txBody>
      </p:sp>
    </p:spTree>
    <p:extLst>
      <p:ext uri="{BB962C8B-B14F-4D97-AF65-F5344CB8AC3E}">
        <p14:creationId xmlns:p14="http://schemas.microsoft.com/office/powerpoint/2010/main" val="3606654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A6DC8549-678E-6053-5AA2-65257978F506}"/>
              </a:ext>
            </a:extLst>
          </p:cNvPr>
          <p:cNvPicPr>
            <a:picLocks noChangeAspect="1"/>
          </p:cNvPicPr>
          <p:nvPr/>
        </p:nvPicPr>
        <p:blipFill>
          <a:blip r:embed="rId2"/>
          <a:stretch>
            <a:fillRect/>
          </a:stretch>
        </p:blipFill>
        <p:spPr>
          <a:xfrm>
            <a:off x="6730637" y="3374030"/>
            <a:ext cx="2252806" cy="2085932"/>
          </a:xfrm>
          <a:prstGeom prst="rect">
            <a:avLst/>
          </a:prstGeom>
        </p:spPr>
      </p:pic>
      <p:sp>
        <p:nvSpPr>
          <p:cNvPr id="2" name="Marcador de número de diapositiva 1">
            <a:extLst>
              <a:ext uri="{FF2B5EF4-FFF2-40B4-BE49-F238E27FC236}">
                <a16:creationId xmlns:a16="http://schemas.microsoft.com/office/drawing/2014/main" id="{BBB9091E-7DF6-9150-9C52-C0FB6A919122}"/>
              </a:ext>
            </a:extLst>
          </p:cNvPr>
          <p:cNvSpPr>
            <a:spLocks noGrp="1"/>
          </p:cNvSpPr>
          <p:nvPr>
            <p:ph type="sldNum" sz="quarter" idx="12"/>
          </p:nvPr>
        </p:nvSpPr>
        <p:spPr/>
        <p:txBody>
          <a:bodyPr/>
          <a:lstStyle/>
          <a:p>
            <a:fld id="{EF54E3D4-A37C-4AAF-9C69-B479E1F9CFBF}" type="slidenum">
              <a:rPr lang="es-MX" smtClean="0"/>
              <a:t>22</a:t>
            </a:fld>
            <a:endParaRPr lang="es-MX"/>
          </a:p>
        </p:txBody>
      </p:sp>
      <p:sp>
        <p:nvSpPr>
          <p:cNvPr id="3" name="CuadroTexto 2">
            <a:extLst>
              <a:ext uri="{FF2B5EF4-FFF2-40B4-BE49-F238E27FC236}">
                <a16:creationId xmlns:a16="http://schemas.microsoft.com/office/drawing/2014/main" id="{502D0A12-2C61-A844-1873-411B8E027190}"/>
              </a:ext>
            </a:extLst>
          </p:cNvPr>
          <p:cNvSpPr txBox="1"/>
          <p:nvPr/>
        </p:nvSpPr>
        <p:spPr>
          <a:xfrm>
            <a:off x="1816246" y="5547439"/>
            <a:ext cx="529936" cy="276999"/>
          </a:xfrm>
          <a:prstGeom prst="rect">
            <a:avLst/>
          </a:prstGeom>
          <a:noFill/>
        </p:spPr>
        <p:txBody>
          <a:bodyPr wrap="square" rtlCol="0">
            <a:spAutoFit/>
          </a:bodyPr>
          <a:lstStyle/>
          <a:p>
            <a:r>
              <a:rPr lang="en-US" sz="1200" dirty="0">
                <a:solidFill>
                  <a:srgbClr val="000000"/>
                </a:solidFill>
                <a:latin typeface="Aptos" panose="020B0004020202020204" pitchFamily="34" charset="0"/>
                <a:ea typeface="SimSun" panose="02010600030101010101" pitchFamily="2" charset="-122"/>
                <a:cs typeface="Times New Roman" panose="02020603050405020304" pitchFamily="18" charset="0"/>
              </a:rPr>
              <a:t>(</a:t>
            </a:r>
            <a:r>
              <a:rPr lang="en-US" sz="1200" b="1" dirty="0">
                <a:solidFill>
                  <a:srgbClr val="000000"/>
                </a:solidFill>
                <a:latin typeface="Aptos" panose="020B0004020202020204" pitchFamily="34" charset="0"/>
                <a:ea typeface="SimSun" panose="02010600030101010101" pitchFamily="2" charset="-122"/>
                <a:cs typeface="Times New Roman" panose="02020603050405020304" pitchFamily="18" charset="0"/>
              </a:rPr>
              <a:t>a</a:t>
            </a:r>
            <a:r>
              <a:rPr lang="en-US" sz="1200" dirty="0">
                <a:solidFill>
                  <a:srgbClr val="000000"/>
                </a:solidFill>
                <a:latin typeface="Aptos" panose="020B0004020202020204" pitchFamily="34" charset="0"/>
                <a:ea typeface="SimSun" panose="02010600030101010101" pitchFamily="2" charset="-122"/>
                <a:cs typeface="Times New Roman" panose="02020603050405020304" pitchFamily="18" charset="0"/>
              </a:rPr>
              <a:t>)</a:t>
            </a:r>
            <a:endParaRPr lang="es-MX" sz="1200" dirty="0">
              <a:latin typeface="Aptos" panose="020B0004020202020204" pitchFamily="34" charset="0"/>
            </a:endParaRPr>
          </a:p>
        </p:txBody>
      </p:sp>
      <p:sp>
        <p:nvSpPr>
          <p:cNvPr id="4" name="CuadroTexto 3">
            <a:extLst>
              <a:ext uri="{FF2B5EF4-FFF2-40B4-BE49-F238E27FC236}">
                <a16:creationId xmlns:a16="http://schemas.microsoft.com/office/drawing/2014/main" id="{5FC3AD6C-DDC2-DA4C-0B29-2FFA1201144D}"/>
              </a:ext>
            </a:extLst>
          </p:cNvPr>
          <p:cNvSpPr txBox="1"/>
          <p:nvPr/>
        </p:nvSpPr>
        <p:spPr>
          <a:xfrm>
            <a:off x="4754325" y="5547439"/>
            <a:ext cx="529936" cy="276999"/>
          </a:xfrm>
          <a:prstGeom prst="rect">
            <a:avLst/>
          </a:prstGeom>
          <a:noFill/>
        </p:spPr>
        <p:txBody>
          <a:bodyPr wrap="square" rtlCol="0">
            <a:spAutoFit/>
          </a:bodyPr>
          <a:lstStyle/>
          <a:p>
            <a:r>
              <a:rPr lang="en-US" sz="1200" dirty="0">
                <a:solidFill>
                  <a:srgbClr val="000000"/>
                </a:solidFill>
                <a:latin typeface="Aptos" panose="020B0004020202020204" pitchFamily="34" charset="0"/>
                <a:ea typeface="SimSun" panose="02010600030101010101" pitchFamily="2" charset="-122"/>
                <a:cs typeface="Times New Roman" panose="02020603050405020304" pitchFamily="18" charset="0"/>
              </a:rPr>
              <a:t>(</a:t>
            </a:r>
            <a:r>
              <a:rPr lang="en-US" sz="1200" b="1" dirty="0">
                <a:solidFill>
                  <a:srgbClr val="000000"/>
                </a:solidFill>
                <a:latin typeface="Aptos" panose="020B0004020202020204" pitchFamily="34" charset="0"/>
                <a:ea typeface="SimSun" panose="02010600030101010101" pitchFamily="2" charset="-122"/>
                <a:cs typeface="Times New Roman" panose="02020603050405020304" pitchFamily="18" charset="0"/>
              </a:rPr>
              <a:t>b</a:t>
            </a:r>
            <a:r>
              <a:rPr lang="en-US" sz="1200" dirty="0">
                <a:solidFill>
                  <a:srgbClr val="000000"/>
                </a:solidFill>
                <a:latin typeface="Aptos" panose="020B0004020202020204" pitchFamily="34" charset="0"/>
                <a:ea typeface="SimSun" panose="02010600030101010101" pitchFamily="2" charset="-122"/>
                <a:cs typeface="Times New Roman" panose="02020603050405020304" pitchFamily="18" charset="0"/>
              </a:rPr>
              <a:t>)</a:t>
            </a:r>
            <a:endParaRPr lang="es-MX" sz="1200" dirty="0">
              <a:latin typeface="Aptos" panose="020B0004020202020204" pitchFamily="34" charset="0"/>
            </a:endParaRPr>
          </a:p>
        </p:txBody>
      </p:sp>
      <p:pic>
        <p:nvPicPr>
          <p:cNvPr id="5" name="Imagen 4">
            <a:extLst>
              <a:ext uri="{FF2B5EF4-FFF2-40B4-BE49-F238E27FC236}">
                <a16:creationId xmlns:a16="http://schemas.microsoft.com/office/drawing/2014/main" id="{68B1463E-CF9C-7F70-5FED-EF8087E46368}"/>
              </a:ext>
            </a:extLst>
          </p:cNvPr>
          <p:cNvPicPr>
            <a:picLocks noChangeAspect="1"/>
          </p:cNvPicPr>
          <p:nvPr/>
        </p:nvPicPr>
        <p:blipFill>
          <a:blip r:embed="rId3"/>
          <a:stretch>
            <a:fillRect/>
          </a:stretch>
        </p:blipFill>
        <p:spPr>
          <a:xfrm>
            <a:off x="-111621" y="2195176"/>
            <a:ext cx="3403462" cy="960382"/>
          </a:xfrm>
          <a:prstGeom prst="rect">
            <a:avLst/>
          </a:prstGeom>
        </p:spPr>
      </p:pic>
      <p:pic>
        <p:nvPicPr>
          <p:cNvPr id="6" name="Imagen 5">
            <a:extLst>
              <a:ext uri="{FF2B5EF4-FFF2-40B4-BE49-F238E27FC236}">
                <a16:creationId xmlns:a16="http://schemas.microsoft.com/office/drawing/2014/main" id="{ED81F10F-2C43-BEB8-EA5A-CA124EF3F2AC}"/>
              </a:ext>
            </a:extLst>
          </p:cNvPr>
          <p:cNvPicPr>
            <a:picLocks noChangeAspect="1"/>
          </p:cNvPicPr>
          <p:nvPr/>
        </p:nvPicPr>
        <p:blipFill>
          <a:blip r:embed="rId4"/>
          <a:srcRect t="27570" b="20730"/>
          <a:stretch>
            <a:fillRect/>
          </a:stretch>
        </p:blipFill>
        <p:spPr>
          <a:xfrm>
            <a:off x="365799" y="3155558"/>
            <a:ext cx="2778974" cy="2352638"/>
          </a:xfrm>
          <a:prstGeom prst="rect">
            <a:avLst/>
          </a:prstGeom>
        </p:spPr>
      </p:pic>
      <p:pic>
        <p:nvPicPr>
          <p:cNvPr id="7" name="Imagen 6">
            <a:extLst>
              <a:ext uri="{FF2B5EF4-FFF2-40B4-BE49-F238E27FC236}">
                <a16:creationId xmlns:a16="http://schemas.microsoft.com/office/drawing/2014/main" id="{0904BF13-5A87-3710-EFE8-C737309BB7EB}"/>
              </a:ext>
            </a:extLst>
          </p:cNvPr>
          <p:cNvPicPr>
            <a:picLocks noChangeAspect="1"/>
          </p:cNvPicPr>
          <p:nvPr/>
        </p:nvPicPr>
        <p:blipFill>
          <a:blip r:embed="rId5"/>
          <a:stretch>
            <a:fillRect/>
          </a:stretch>
        </p:blipFill>
        <p:spPr>
          <a:xfrm>
            <a:off x="3144773" y="2195175"/>
            <a:ext cx="3256934" cy="960383"/>
          </a:xfrm>
          <a:prstGeom prst="rect">
            <a:avLst/>
          </a:prstGeom>
        </p:spPr>
      </p:pic>
      <p:pic>
        <p:nvPicPr>
          <p:cNvPr id="8" name="Imagen 7">
            <a:extLst>
              <a:ext uri="{FF2B5EF4-FFF2-40B4-BE49-F238E27FC236}">
                <a16:creationId xmlns:a16="http://schemas.microsoft.com/office/drawing/2014/main" id="{9A7F4DB1-3A0D-AEFF-3F60-99871025E448}"/>
              </a:ext>
            </a:extLst>
          </p:cNvPr>
          <p:cNvPicPr>
            <a:picLocks noChangeAspect="1"/>
          </p:cNvPicPr>
          <p:nvPr/>
        </p:nvPicPr>
        <p:blipFill>
          <a:blip r:embed="rId6"/>
          <a:stretch>
            <a:fillRect/>
          </a:stretch>
        </p:blipFill>
        <p:spPr>
          <a:xfrm>
            <a:off x="3688081" y="3271498"/>
            <a:ext cx="2180093" cy="2160000"/>
          </a:xfrm>
          <a:prstGeom prst="rect">
            <a:avLst/>
          </a:prstGeom>
        </p:spPr>
      </p:pic>
      <p:sp>
        <p:nvSpPr>
          <p:cNvPr id="9" name="CuadroTexto 8">
            <a:extLst>
              <a:ext uri="{FF2B5EF4-FFF2-40B4-BE49-F238E27FC236}">
                <a16:creationId xmlns:a16="http://schemas.microsoft.com/office/drawing/2014/main" id="{931EE5D6-59F0-409A-EDCB-8A6FAA3BE6E4}"/>
              </a:ext>
            </a:extLst>
          </p:cNvPr>
          <p:cNvSpPr txBox="1"/>
          <p:nvPr/>
        </p:nvSpPr>
        <p:spPr>
          <a:xfrm>
            <a:off x="7921004" y="5547438"/>
            <a:ext cx="529936" cy="276999"/>
          </a:xfrm>
          <a:prstGeom prst="rect">
            <a:avLst/>
          </a:prstGeom>
          <a:noFill/>
        </p:spPr>
        <p:txBody>
          <a:bodyPr wrap="square" rtlCol="0">
            <a:spAutoFit/>
          </a:bodyPr>
          <a:lstStyle/>
          <a:p>
            <a:r>
              <a:rPr lang="en-US" sz="1200" dirty="0">
                <a:solidFill>
                  <a:srgbClr val="000000"/>
                </a:solidFill>
                <a:latin typeface="Aptos" panose="020B0004020202020204" pitchFamily="34" charset="0"/>
                <a:ea typeface="SimSun" panose="02010600030101010101" pitchFamily="2" charset="-122"/>
                <a:cs typeface="Times New Roman" panose="02020603050405020304" pitchFamily="18" charset="0"/>
              </a:rPr>
              <a:t>(</a:t>
            </a:r>
            <a:r>
              <a:rPr lang="en-US" sz="1200" b="1" dirty="0">
                <a:solidFill>
                  <a:srgbClr val="000000"/>
                </a:solidFill>
                <a:latin typeface="Aptos" panose="020B0004020202020204" pitchFamily="34" charset="0"/>
                <a:ea typeface="SimSun" panose="02010600030101010101" pitchFamily="2" charset="-122"/>
                <a:cs typeface="Times New Roman" panose="02020603050405020304" pitchFamily="18" charset="0"/>
              </a:rPr>
              <a:t>c</a:t>
            </a:r>
            <a:r>
              <a:rPr lang="en-US" sz="1200" dirty="0">
                <a:solidFill>
                  <a:srgbClr val="000000"/>
                </a:solidFill>
                <a:latin typeface="Aptos" panose="020B0004020202020204" pitchFamily="34" charset="0"/>
                <a:ea typeface="SimSun" panose="02010600030101010101" pitchFamily="2" charset="-122"/>
                <a:cs typeface="Times New Roman" panose="02020603050405020304" pitchFamily="18" charset="0"/>
              </a:rPr>
              <a:t>)</a:t>
            </a:r>
            <a:endParaRPr lang="es-MX" sz="1200" dirty="0">
              <a:latin typeface="Aptos" panose="020B0004020202020204" pitchFamily="34" charset="0"/>
            </a:endParaRPr>
          </a:p>
        </p:txBody>
      </p:sp>
      <p:sp>
        <p:nvSpPr>
          <p:cNvPr id="10" name="CuadroTexto 9">
            <a:extLst>
              <a:ext uri="{FF2B5EF4-FFF2-40B4-BE49-F238E27FC236}">
                <a16:creationId xmlns:a16="http://schemas.microsoft.com/office/drawing/2014/main" id="{BA9D12F8-F100-1A9D-2412-04257A1C490A}"/>
              </a:ext>
            </a:extLst>
          </p:cNvPr>
          <p:cNvSpPr txBox="1"/>
          <p:nvPr/>
        </p:nvSpPr>
        <p:spPr>
          <a:xfrm>
            <a:off x="10921046" y="5547437"/>
            <a:ext cx="529936" cy="276999"/>
          </a:xfrm>
          <a:prstGeom prst="rect">
            <a:avLst/>
          </a:prstGeom>
          <a:noFill/>
        </p:spPr>
        <p:txBody>
          <a:bodyPr wrap="square" rtlCol="0">
            <a:spAutoFit/>
          </a:bodyPr>
          <a:lstStyle/>
          <a:p>
            <a:r>
              <a:rPr lang="en-US" sz="1200" dirty="0">
                <a:solidFill>
                  <a:srgbClr val="000000"/>
                </a:solidFill>
                <a:latin typeface="Aptos" panose="020B0004020202020204" pitchFamily="34" charset="0"/>
                <a:ea typeface="SimSun" panose="02010600030101010101" pitchFamily="2" charset="-122"/>
                <a:cs typeface="Times New Roman" panose="02020603050405020304" pitchFamily="18" charset="0"/>
              </a:rPr>
              <a:t>(</a:t>
            </a:r>
            <a:r>
              <a:rPr lang="en-US" sz="1200" b="1" dirty="0">
                <a:solidFill>
                  <a:srgbClr val="000000"/>
                </a:solidFill>
                <a:latin typeface="Aptos" panose="020B0004020202020204" pitchFamily="34" charset="0"/>
                <a:ea typeface="SimSun" panose="02010600030101010101" pitchFamily="2" charset="-122"/>
                <a:cs typeface="Times New Roman" panose="02020603050405020304" pitchFamily="18" charset="0"/>
              </a:rPr>
              <a:t>d</a:t>
            </a:r>
            <a:r>
              <a:rPr lang="en-US" sz="1200" dirty="0">
                <a:solidFill>
                  <a:srgbClr val="000000"/>
                </a:solidFill>
                <a:latin typeface="Aptos" panose="020B0004020202020204" pitchFamily="34" charset="0"/>
                <a:ea typeface="SimSun" panose="02010600030101010101" pitchFamily="2" charset="-122"/>
                <a:cs typeface="Times New Roman" panose="02020603050405020304" pitchFamily="18" charset="0"/>
              </a:rPr>
              <a:t>)</a:t>
            </a:r>
            <a:endParaRPr lang="es-MX" sz="1200" dirty="0">
              <a:latin typeface="Aptos" panose="020B0004020202020204" pitchFamily="34" charset="0"/>
            </a:endParaRPr>
          </a:p>
        </p:txBody>
      </p:sp>
      <p:pic>
        <p:nvPicPr>
          <p:cNvPr id="13" name="Imagen 12">
            <a:extLst>
              <a:ext uri="{FF2B5EF4-FFF2-40B4-BE49-F238E27FC236}">
                <a16:creationId xmlns:a16="http://schemas.microsoft.com/office/drawing/2014/main" id="{F5832CD2-391C-743B-A17A-B4DB55CE0781}"/>
              </a:ext>
            </a:extLst>
          </p:cNvPr>
          <p:cNvPicPr>
            <a:picLocks noChangeAspect="1"/>
          </p:cNvPicPr>
          <p:nvPr/>
        </p:nvPicPr>
        <p:blipFill>
          <a:blip r:embed="rId7"/>
          <a:stretch>
            <a:fillRect/>
          </a:stretch>
        </p:blipFill>
        <p:spPr>
          <a:xfrm>
            <a:off x="6223482" y="2177423"/>
            <a:ext cx="3102596" cy="938600"/>
          </a:xfrm>
          <a:prstGeom prst="rect">
            <a:avLst/>
          </a:prstGeom>
        </p:spPr>
      </p:pic>
      <p:pic>
        <p:nvPicPr>
          <p:cNvPr id="15" name="Imagen 14">
            <a:extLst>
              <a:ext uri="{FF2B5EF4-FFF2-40B4-BE49-F238E27FC236}">
                <a16:creationId xmlns:a16="http://schemas.microsoft.com/office/drawing/2014/main" id="{89735F96-3E5E-CB42-CC9B-BC3ADE7F710A}"/>
              </a:ext>
            </a:extLst>
          </p:cNvPr>
          <p:cNvPicPr>
            <a:picLocks noChangeAspect="1"/>
          </p:cNvPicPr>
          <p:nvPr/>
        </p:nvPicPr>
        <p:blipFill>
          <a:blip r:embed="rId8"/>
          <a:stretch>
            <a:fillRect/>
          </a:stretch>
        </p:blipFill>
        <p:spPr>
          <a:xfrm>
            <a:off x="9277404" y="2136261"/>
            <a:ext cx="2914596" cy="999530"/>
          </a:xfrm>
          <a:prstGeom prst="rect">
            <a:avLst/>
          </a:prstGeom>
        </p:spPr>
      </p:pic>
      <p:pic>
        <p:nvPicPr>
          <p:cNvPr id="16" name="Imagen 15">
            <a:extLst>
              <a:ext uri="{FF2B5EF4-FFF2-40B4-BE49-F238E27FC236}">
                <a16:creationId xmlns:a16="http://schemas.microsoft.com/office/drawing/2014/main" id="{882A3008-3924-871F-451E-137EB84453C7}"/>
              </a:ext>
            </a:extLst>
          </p:cNvPr>
          <p:cNvPicPr>
            <a:picLocks noChangeAspect="1"/>
          </p:cNvPicPr>
          <p:nvPr/>
        </p:nvPicPr>
        <p:blipFill>
          <a:blip r:embed="rId9"/>
          <a:stretch>
            <a:fillRect/>
          </a:stretch>
        </p:blipFill>
        <p:spPr>
          <a:xfrm>
            <a:off x="9739717" y="3374030"/>
            <a:ext cx="2252806" cy="2085931"/>
          </a:xfrm>
          <a:prstGeom prst="rect">
            <a:avLst/>
          </a:prstGeom>
        </p:spPr>
      </p:pic>
      <p:sp>
        <p:nvSpPr>
          <p:cNvPr id="11" name="Título 1">
            <a:extLst>
              <a:ext uri="{FF2B5EF4-FFF2-40B4-BE49-F238E27FC236}">
                <a16:creationId xmlns:a16="http://schemas.microsoft.com/office/drawing/2014/main" id="{34998C66-2F21-D0CF-1F83-99C716555F0C}"/>
              </a:ext>
            </a:extLst>
          </p:cNvPr>
          <p:cNvSpPr txBox="1">
            <a:spLocks/>
          </p:cNvSpPr>
          <p:nvPr/>
        </p:nvSpPr>
        <p:spPr>
          <a:xfrm>
            <a:off x="173182" y="1"/>
            <a:ext cx="11626932" cy="6934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a:latin typeface="Arial" panose="020B0604020202020204" pitchFamily="34" charset="0"/>
                <a:cs typeface="Arial" panose="020B0604020202020204" pitchFamily="34" charset="0"/>
              </a:rPr>
              <a:t>Western Blot de p-NF-𝜿B, 𝜶-SMA, claudina-2, ocludina</a:t>
            </a:r>
          </a:p>
          <a:p>
            <a:pPr algn="ct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416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83606BB-C48E-F983-6973-08F5CA094531}"/>
              </a:ext>
            </a:extLst>
          </p:cNvPr>
          <p:cNvSpPr>
            <a:spLocks noGrp="1"/>
          </p:cNvSpPr>
          <p:nvPr>
            <p:ph type="sldNum" sz="quarter" idx="12"/>
          </p:nvPr>
        </p:nvSpPr>
        <p:spPr/>
        <p:txBody>
          <a:bodyPr/>
          <a:lstStyle/>
          <a:p>
            <a:fld id="{EF54E3D4-A37C-4AAF-9C69-B479E1F9CFBF}" type="slidenum">
              <a:rPr lang="es-MX" smtClean="0"/>
              <a:t>23</a:t>
            </a:fld>
            <a:endParaRPr lang="es-MX"/>
          </a:p>
        </p:txBody>
      </p:sp>
      <p:sp>
        <p:nvSpPr>
          <p:cNvPr id="3" name="CuadroTexto 2">
            <a:extLst>
              <a:ext uri="{FF2B5EF4-FFF2-40B4-BE49-F238E27FC236}">
                <a16:creationId xmlns:a16="http://schemas.microsoft.com/office/drawing/2014/main" id="{6D2A65EC-663F-A74C-89F4-04A6A8E180CC}"/>
              </a:ext>
            </a:extLst>
          </p:cNvPr>
          <p:cNvSpPr txBox="1"/>
          <p:nvPr/>
        </p:nvSpPr>
        <p:spPr>
          <a:xfrm>
            <a:off x="-89949" y="2279480"/>
            <a:ext cx="5719688" cy="369332"/>
          </a:xfrm>
          <a:prstGeom prst="rect">
            <a:avLst/>
          </a:prstGeom>
          <a:noFill/>
        </p:spPr>
        <p:txBody>
          <a:bodyPr wrap="square" rtlCol="0">
            <a:spAutoFit/>
          </a:bodyPr>
          <a:lstStyle/>
          <a:p>
            <a:pPr algn="just"/>
            <a:r>
              <a:rPr lang="es-MX" dirty="0"/>
              <a:t>Hong </a:t>
            </a:r>
            <a:r>
              <a:rPr lang="es-MX" i="1" dirty="0"/>
              <a:t>et al.,</a:t>
            </a:r>
            <a:r>
              <a:rPr lang="es-MX" dirty="0"/>
              <a:t> 2025, DOI: https://doi.org/10.1111/jgh.16929</a:t>
            </a:r>
          </a:p>
        </p:txBody>
      </p:sp>
      <p:pic>
        <p:nvPicPr>
          <p:cNvPr id="4" name="Imagen 3">
            <a:extLst>
              <a:ext uri="{FF2B5EF4-FFF2-40B4-BE49-F238E27FC236}">
                <a16:creationId xmlns:a16="http://schemas.microsoft.com/office/drawing/2014/main" id="{38A2C6D6-3A96-C393-A97A-2CAF8B298C4C}"/>
              </a:ext>
            </a:extLst>
          </p:cNvPr>
          <p:cNvPicPr>
            <a:picLocks noChangeAspect="1"/>
          </p:cNvPicPr>
          <p:nvPr/>
        </p:nvPicPr>
        <p:blipFill>
          <a:blip r:embed="rId3"/>
          <a:stretch>
            <a:fillRect/>
          </a:stretch>
        </p:blipFill>
        <p:spPr>
          <a:xfrm>
            <a:off x="-89949" y="34925"/>
            <a:ext cx="5965371" cy="2247576"/>
          </a:xfrm>
          <a:prstGeom prst="rect">
            <a:avLst/>
          </a:prstGeom>
        </p:spPr>
      </p:pic>
      <p:pic>
        <p:nvPicPr>
          <p:cNvPr id="5" name="Imagen 4">
            <a:extLst>
              <a:ext uri="{FF2B5EF4-FFF2-40B4-BE49-F238E27FC236}">
                <a16:creationId xmlns:a16="http://schemas.microsoft.com/office/drawing/2014/main" id="{D7A8767A-F872-20AD-44E3-90A3CE48533F}"/>
              </a:ext>
            </a:extLst>
          </p:cNvPr>
          <p:cNvPicPr>
            <a:picLocks noChangeAspect="1"/>
          </p:cNvPicPr>
          <p:nvPr/>
        </p:nvPicPr>
        <p:blipFill>
          <a:blip r:embed="rId4"/>
          <a:stretch>
            <a:fillRect/>
          </a:stretch>
        </p:blipFill>
        <p:spPr>
          <a:xfrm>
            <a:off x="5629739" y="34925"/>
            <a:ext cx="6587661" cy="2426583"/>
          </a:xfrm>
          <a:prstGeom prst="rect">
            <a:avLst/>
          </a:prstGeom>
        </p:spPr>
      </p:pic>
      <p:sp>
        <p:nvSpPr>
          <p:cNvPr id="6" name="CuadroTexto 5">
            <a:extLst>
              <a:ext uri="{FF2B5EF4-FFF2-40B4-BE49-F238E27FC236}">
                <a16:creationId xmlns:a16="http://schemas.microsoft.com/office/drawing/2014/main" id="{F42EA3CF-C217-E18E-2B67-F8E4516CA586}"/>
              </a:ext>
            </a:extLst>
          </p:cNvPr>
          <p:cNvSpPr txBox="1"/>
          <p:nvPr/>
        </p:nvSpPr>
        <p:spPr>
          <a:xfrm>
            <a:off x="6121400" y="2276842"/>
            <a:ext cx="5719688" cy="369332"/>
          </a:xfrm>
          <a:prstGeom prst="rect">
            <a:avLst/>
          </a:prstGeom>
          <a:noFill/>
        </p:spPr>
        <p:txBody>
          <a:bodyPr wrap="square" rtlCol="0">
            <a:spAutoFit/>
          </a:bodyPr>
          <a:lstStyle/>
          <a:p>
            <a:pPr algn="just"/>
            <a:r>
              <a:rPr lang="es-MX" dirty="0"/>
              <a:t>Zeng </a:t>
            </a:r>
            <a:r>
              <a:rPr lang="es-MX" i="1" dirty="0"/>
              <a:t>et al.,</a:t>
            </a:r>
            <a:r>
              <a:rPr lang="es-MX" dirty="0"/>
              <a:t> 2024, DOI: 10.1021/acs.jafc.3c08050 </a:t>
            </a:r>
          </a:p>
        </p:txBody>
      </p:sp>
      <p:pic>
        <p:nvPicPr>
          <p:cNvPr id="7" name="Imagen 6">
            <a:extLst>
              <a:ext uri="{FF2B5EF4-FFF2-40B4-BE49-F238E27FC236}">
                <a16:creationId xmlns:a16="http://schemas.microsoft.com/office/drawing/2014/main" id="{40F663CF-E3C3-1C2D-AEA1-09FC7316F067}"/>
              </a:ext>
            </a:extLst>
          </p:cNvPr>
          <p:cNvPicPr>
            <a:picLocks noChangeAspect="1"/>
          </p:cNvPicPr>
          <p:nvPr/>
        </p:nvPicPr>
        <p:blipFill>
          <a:blip r:embed="rId5"/>
          <a:srcRect t="5114"/>
          <a:stretch>
            <a:fillRect/>
          </a:stretch>
        </p:blipFill>
        <p:spPr>
          <a:xfrm>
            <a:off x="38445" y="3035299"/>
            <a:ext cx="5708581" cy="1966377"/>
          </a:xfrm>
          <a:prstGeom prst="rect">
            <a:avLst/>
          </a:prstGeom>
        </p:spPr>
      </p:pic>
      <p:sp>
        <p:nvSpPr>
          <p:cNvPr id="8" name="CuadroTexto 7">
            <a:extLst>
              <a:ext uri="{FF2B5EF4-FFF2-40B4-BE49-F238E27FC236}">
                <a16:creationId xmlns:a16="http://schemas.microsoft.com/office/drawing/2014/main" id="{39F0ECCF-3009-9E2F-5E84-7FF7A8E12953}"/>
              </a:ext>
            </a:extLst>
          </p:cNvPr>
          <p:cNvSpPr txBox="1"/>
          <p:nvPr/>
        </p:nvSpPr>
        <p:spPr>
          <a:xfrm>
            <a:off x="413982" y="5034706"/>
            <a:ext cx="5333044" cy="369332"/>
          </a:xfrm>
          <a:prstGeom prst="rect">
            <a:avLst/>
          </a:prstGeom>
          <a:noFill/>
        </p:spPr>
        <p:txBody>
          <a:bodyPr wrap="square" rtlCol="0">
            <a:spAutoFit/>
          </a:bodyPr>
          <a:lstStyle/>
          <a:p>
            <a:pPr algn="just"/>
            <a:r>
              <a:rPr lang="es-MX" dirty="0"/>
              <a:t>Hsiao</a:t>
            </a:r>
            <a:r>
              <a:rPr lang="es-MX" i="1" dirty="0"/>
              <a:t> et al.,</a:t>
            </a:r>
            <a:r>
              <a:rPr lang="es-MX" dirty="0"/>
              <a:t> 2019, DOI:10.1038/s41598-019-47872-4</a:t>
            </a:r>
          </a:p>
        </p:txBody>
      </p:sp>
      <p:pic>
        <p:nvPicPr>
          <p:cNvPr id="9" name="Imagen 8">
            <a:extLst>
              <a:ext uri="{FF2B5EF4-FFF2-40B4-BE49-F238E27FC236}">
                <a16:creationId xmlns:a16="http://schemas.microsoft.com/office/drawing/2014/main" id="{A2311A6C-274B-C501-F4B4-22932864846C}"/>
              </a:ext>
            </a:extLst>
          </p:cNvPr>
          <p:cNvPicPr>
            <a:picLocks noChangeAspect="1"/>
          </p:cNvPicPr>
          <p:nvPr/>
        </p:nvPicPr>
        <p:blipFill>
          <a:blip r:embed="rId6"/>
          <a:stretch>
            <a:fillRect/>
          </a:stretch>
        </p:blipFill>
        <p:spPr>
          <a:xfrm>
            <a:off x="8750046" y="2820819"/>
            <a:ext cx="3403509" cy="2067272"/>
          </a:xfrm>
          <a:prstGeom prst="rect">
            <a:avLst/>
          </a:prstGeom>
        </p:spPr>
      </p:pic>
      <p:sp>
        <p:nvSpPr>
          <p:cNvPr id="10" name="CuadroTexto 9">
            <a:extLst>
              <a:ext uri="{FF2B5EF4-FFF2-40B4-BE49-F238E27FC236}">
                <a16:creationId xmlns:a16="http://schemas.microsoft.com/office/drawing/2014/main" id="{F4223319-F6E8-424B-94AC-F3F20F214BF6}"/>
              </a:ext>
            </a:extLst>
          </p:cNvPr>
          <p:cNvSpPr txBox="1"/>
          <p:nvPr/>
        </p:nvSpPr>
        <p:spPr>
          <a:xfrm>
            <a:off x="9580488" y="5034706"/>
            <a:ext cx="2260600" cy="923330"/>
          </a:xfrm>
          <a:prstGeom prst="rect">
            <a:avLst/>
          </a:prstGeom>
          <a:noFill/>
        </p:spPr>
        <p:txBody>
          <a:bodyPr wrap="square" rtlCol="0">
            <a:spAutoFit/>
          </a:bodyPr>
          <a:lstStyle/>
          <a:p>
            <a:pPr algn="just"/>
            <a:r>
              <a:rPr lang="es-MX" dirty="0"/>
              <a:t>Hsiao</a:t>
            </a:r>
            <a:r>
              <a:rPr lang="es-MX" i="1" dirty="0"/>
              <a:t> et al.,</a:t>
            </a:r>
            <a:r>
              <a:rPr lang="es-MX" dirty="0"/>
              <a:t> 2019, DOI:10.1038/s41598-019-47872-4</a:t>
            </a:r>
          </a:p>
        </p:txBody>
      </p:sp>
      <p:pic>
        <p:nvPicPr>
          <p:cNvPr id="11" name="Imagen 10">
            <a:extLst>
              <a:ext uri="{FF2B5EF4-FFF2-40B4-BE49-F238E27FC236}">
                <a16:creationId xmlns:a16="http://schemas.microsoft.com/office/drawing/2014/main" id="{8E7D9DEC-B599-4EF8-83DC-5AEC8CEC8342}"/>
              </a:ext>
            </a:extLst>
          </p:cNvPr>
          <p:cNvPicPr>
            <a:picLocks noChangeAspect="1"/>
          </p:cNvPicPr>
          <p:nvPr/>
        </p:nvPicPr>
        <p:blipFill>
          <a:blip r:embed="rId7"/>
          <a:srcRect t="6972" r="49227"/>
          <a:stretch>
            <a:fillRect/>
          </a:stretch>
        </p:blipFill>
        <p:spPr>
          <a:xfrm>
            <a:off x="6096000" y="4392567"/>
            <a:ext cx="2260600" cy="1502118"/>
          </a:xfrm>
          <a:prstGeom prst="rect">
            <a:avLst/>
          </a:prstGeom>
        </p:spPr>
      </p:pic>
      <p:sp>
        <p:nvSpPr>
          <p:cNvPr id="12" name="CuadroTexto 11">
            <a:extLst>
              <a:ext uri="{FF2B5EF4-FFF2-40B4-BE49-F238E27FC236}">
                <a16:creationId xmlns:a16="http://schemas.microsoft.com/office/drawing/2014/main" id="{6309C98F-32B2-7545-1BC5-88B4FB8BAF11}"/>
              </a:ext>
            </a:extLst>
          </p:cNvPr>
          <p:cNvSpPr txBox="1"/>
          <p:nvPr/>
        </p:nvSpPr>
        <p:spPr>
          <a:xfrm>
            <a:off x="6264248" y="5894685"/>
            <a:ext cx="2238065" cy="923330"/>
          </a:xfrm>
          <a:prstGeom prst="rect">
            <a:avLst/>
          </a:prstGeom>
          <a:noFill/>
        </p:spPr>
        <p:txBody>
          <a:bodyPr wrap="square" rtlCol="0">
            <a:spAutoFit/>
          </a:bodyPr>
          <a:lstStyle/>
          <a:p>
            <a:pPr algn="just"/>
            <a:r>
              <a:rPr lang="es-MX" dirty="0"/>
              <a:t>Hsiao</a:t>
            </a:r>
            <a:r>
              <a:rPr lang="es-MX" i="1" dirty="0"/>
              <a:t> et al.,</a:t>
            </a:r>
            <a:r>
              <a:rPr lang="es-MX" dirty="0"/>
              <a:t> 2019, DOI:10.1038/s41598-019-47872-4</a:t>
            </a:r>
          </a:p>
        </p:txBody>
      </p:sp>
      <p:pic>
        <p:nvPicPr>
          <p:cNvPr id="13" name="Imagen 12">
            <a:extLst>
              <a:ext uri="{FF2B5EF4-FFF2-40B4-BE49-F238E27FC236}">
                <a16:creationId xmlns:a16="http://schemas.microsoft.com/office/drawing/2014/main" id="{6E85AF1F-60F0-3B3D-E669-B79C23D58B38}"/>
              </a:ext>
            </a:extLst>
          </p:cNvPr>
          <p:cNvPicPr>
            <a:picLocks noChangeAspect="1"/>
          </p:cNvPicPr>
          <p:nvPr/>
        </p:nvPicPr>
        <p:blipFill>
          <a:blip r:embed="rId7"/>
          <a:srcRect l="51503" t="6972"/>
          <a:stretch>
            <a:fillRect/>
          </a:stretch>
        </p:blipFill>
        <p:spPr>
          <a:xfrm>
            <a:off x="6350000" y="2961804"/>
            <a:ext cx="2260600" cy="1572605"/>
          </a:xfrm>
          <a:prstGeom prst="rect">
            <a:avLst/>
          </a:prstGeom>
        </p:spPr>
      </p:pic>
    </p:spTree>
    <p:extLst>
      <p:ext uri="{BB962C8B-B14F-4D97-AF65-F5344CB8AC3E}">
        <p14:creationId xmlns:p14="http://schemas.microsoft.com/office/powerpoint/2010/main" val="2432191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0AC69-6C18-843F-6F55-4FE5E638A66A}"/>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EF0EFFA-CFF8-9D34-A1E1-00177D8B1800}"/>
              </a:ext>
            </a:extLst>
          </p:cNvPr>
          <p:cNvSpPr>
            <a:spLocks noGrp="1"/>
          </p:cNvSpPr>
          <p:nvPr>
            <p:ph type="sldNum" sz="quarter" idx="12"/>
          </p:nvPr>
        </p:nvSpPr>
        <p:spPr/>
        <p:txBody>
          <a:bodyPr/>
          <a:lstStyle/>
          <a:p>
            <a:fld id="{EF54E3D4-A37C-4AAF-9C69-B479E1F9CFBF}" type="slidenum">
              <a:rPr lang="es-MX" smtClean="0"/>
              <a:t>24</a:t>
            </a:fld>
            <a:endParaRPr lang="es-MX"/>
          </a:p>
        </p:txBody>
      </p:sp>
      <p:sp>
        <p:nvSpPr>
          <p:cNvPr id="5" name="Título 1">
            <a:extLst>
              <a:ext uri="{FF2B5EF4-FFF2-40B4-BE49-F238E27FC236}">
                <a16:creationId xmlns:a16="http://schemas.microsoft.com/office/drawing/2014/main" id="{EEBED857-5AA1-5626-C9AF-5E887D37223E}"/>
              </a:ext>
            </a:extLst>
          </p:cNvPr>
          <p:cNvSpPr txBox="1">
            <a:spLocks/>
          </p:cNvSpPr>
          <p:nvPr/>
        </p:nvSpPr>
        <p:spPr>
          <a:xfrm>
            <a:off x="601868" y="978070"/>
            <a:ext cx="10515600" cy="58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latin typeface="Arial" panose="020B0604020202020204" pitchFamily="34" charset="0"/>
                <a:cs typeface="Arial" panose="020B0604020202020204" pitchFamily="34" charset="0"/>
              </a:rPr>
              <a:t>Conclusiones parciales</a:t>
            </a:r>
          </a:p>
        </p:txBody>
      </p:sp>
      <p:sp>
        <p:nvSpPr>
          <p:cNvPr id="6" name="Marcador de contenido 2">
            <a:extLst>
              <a:ext uri="{FF2B5EF4-FFF2-40B4-BE49-F238E27FC236}">
                <a16:creationId xmlns:a16="http://schemas.microsoft.com/office/drawing/2014/main" id="{0118B1C6-932D-57B0-7794-FF20CFAFA545}"/>
              </a:ext>
            </a:extLst>
          </p:cNvPr>
          <p:cNvSpPr txBox="1">
            <a:spLocks/>
          </p:cNvSpPr>
          <p:nvPr/>
        </p:nvSpPr>
        <p:spPr>
          <a:xfrm>
            <a:off x="838200" y="1515766"/>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latin typeface="Arial" panose="020B0604020202020204" pitchFamily="34" charset="0"/>
                <a:cs typeface="Arial" panose="020B0604020202020204" pitchFamily="34" charset="0"/>
              </a:rPr>
              <a:t>La administración de pioglitazona y kefir de manera individual y combinada en un modelo de nefropatía diabética en rata Wistar, tiene efectos restaurativos en parámetros de función renal y permeabilidad intestinal, atenuación del daño histopatológico causado por la DM; así cómo efectos inhibitorios de la inflamación y fibrosis renal mediada por la supresión de p-NF-</a:t>
            </a:r>
            <a:r>
              <a:rPr lang="el-GR" sz="2200" dirty="0">
                <a:latin typeface="Arial" panose="020B0604020202020204" pitchFamily="34" charset="0"/>
                <a:cs typeface="Arial" panose="020B0604020202020204" pitchFamily="34" charset="0"/>
              </a:rPr>
              <a:t>κ</a:t>
            </a:r>
            <a:r>
              <a:rPr lang="es-MX" sz="2200" dirty="0">
                <a:latin typeface="Arial" panose="020B0604020202020204" pitchFamily="34" charset="0"/>
                <a:cs typeface="Arial" panose="020B0604020202020204" pitchFamily="34" charset="0"/>
              </a:rPr>
              <a:t>B y </a:t>
            </a:r>
            <a:r>
              <a:rPr lang="el-GR" sz="2200" dirty="0">
                <a:latin typeface="Arial" panose="020B0604020202020204" pitchFamily="34" charset="0"/>
                <a:cs typeface="Arial" panose="020B0604020202020204" pitchFamily="34" charset="0"/>
              </a:rPr>
              <a:t>α-</a:t>
            </a:r>
            <a:r>
              <a:rPr lang="es-MX" sz="2200" dirty="0">
                <a:latin typeface="Arial" panose="020B0604020202020204" pitchFamily="34" charset="0"/>
                <a:cs typeface="Arial" panose="020B0604020202020204" pitchFamily="34" charset="0"/>
              </a:rPr>
              <a:t>SMA. </a:t>
            </a:r>
          </a:p>
        </p:txBody>
      </p:sp>
    </p:spTree>
    <p:extLst>
      <p:ext uri="{BB962C8B-B14F-4D97-AF65-F5344CB8AC3E}">
        <p14:creationId xmlns:p14="http://schemas.microsoft.com/office/powerpoint/2010/main" val="3237729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904B90F-C830-2873-AE6B-2E7A71A0C5CC}"/>
              </a:ext>
            </a:extLst>
          </p:cNvPr>
          <p:cNvSpPr>
            <a:spLocks noGrp="1"/>
          </p:cNvSpPr>
          <p:nvPr>
            <p:ph type="sldNum" sz="quarter" idx="12"/>
          </p:nvPr>
        </p:nvSpPr>
        <p:spPr/>
        <p:txBody>
          <a:bodyPr/>
          <a:lstStyle/>
          <a:p>
            <a:fld id="{EF54E3D4-A37C-4AAF-9C69-B479E1F9CFBF}" type="slidenum">
              <a:rPr lang="es-MX" smtClean="0"/>
              <a:t>25</a:t>
            </a:fld>
            <a:endParaRPr lang="es-MX"/>
          </a:p>
        </p:txBody>
      </p:sp>
      <p:sp>
        <p:nvSpPr>
          <p:cNvPr id="3" name="Título 1">
            <a:extLst>
              <a:ext uri="{FF2B5EF4-FFF2-40B4-BE49-F238E27FC236}">
                <a16:creationId xmlns:a16="http://schemas.microsoft.com/office/drawing/2014/main" id="{89197B97-39E6-026C-DC51-CEBF7F1A348A}"/>
              </a:ext>
            </a:extLst>
          </p:cNvPr>
          <p:cNvSpPr txBox="1">
            <a:spLocks/>
          </p:cNvSpPr>
          <p:nvPr/>
        </p:nvSpPr>
        <p:spPr>
          <a:xfrm>
            <a:off x="647588" y="3790"/>
            <a:ext cx="10515600" cy="58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latin typeface="Arial" panose="020B0604020202020204" pitchFamily="34" charset="0"/>
                <a:cs typeface="Arial" panose="020B0604020202020204" pitchFamily="34" charset="0"/>
              </a:rPr>
              <a:t>Conclusiones parciales</a:t>
            </a:r>
          </a:p>
        </p:txBody>
      </p:sp>
      <p:graphicFrame>
        <p:nvGraphicFramePr>
          <p:cNvPr id="4" name="Tabla 4">
            <a:extLst>
              <a:ext uri="{FF2B5EF4-FFF2-40B4-BE49-F238E27FC236}">
                <a16:creationId xmlns:a16="http://schemas.microsoft.com/office/drawing/2014/main" id="{B464E76F-27A0-82FB-E017-5FCA4A8E7F1D}"/>
              </a:ext>
            </a:extLst>
          </p:cNvPr>
          <p:cNvGraphicFramePr>
            <a:graphicFrameLocks noGrp="1"/>
          </p:cNvGraphicFramePr>
          <p:nvPr>
            <p:extLst>
              <p:ext uri="{D42A27DB-BD31-4B8C-83A1-F6EECF244321}">
                <p14:modId xmlns:p14="http://schemas.microsoft.com/office/powerpoint/2010/main" val="2209469436"/>
              </p:ext>
            </p:extLst>
          </p:nvPr>
        </p:nvGraphicFramePr>
        <p:xfrm>
          <a:off x="2111162" y="715360"/>
          <a:ext cx="6966856" cy="3280072"/>
        </p:xfrm>
        <a:graphic>
          <a:graphicData uri="http://schemas.openxmlformats.org/drawingml/2006/table">
            <a:tbl>
              <a:tblPr firstRow="1" bandRow="1">
                <a:tableStyleId>{C083E6E3-FA7D-4D7B-A595-EF9225AFEA82}</a:tableStyleId>
              </a:tblPr>
              <a:tblGrid>
                <a:gridCol w="1741714">
                  <a:extLst>
                    <a:ext uri="{9D8B030D-6E8A-4147-A177-3AD203B41FA5}">
                      <a16:colId xmlns:a16="http://schemas.microsoft.com/office/drawing/2014/main" val="3605755685"/>
                    </a:ext>
                  </a:extLst>
                </a:gridCol>
                <a:gridCol w="1741714">
                  <a:extLst>
                    <a:ext uri="{9D8B030D-6E8A-4147-A177-3AD203B41FA5}">
                      <a16:colId xmlns:a16="http://schemas.microsoft.com/office/drawing/2014/main" val="3159106205"/>
                    </a:ext>
                  </a:extLst>
                </a:gridCol>
                <a:gridCol w="1741714">
                  <a:extLst>
                    <a:ext uri="{9D8B030D-6E8A-4147-A177-3AD203B41FA5}">
                      <a16:colId xmlns:a16="http://schemas.microsoft.com/office/drawing/2014/main" val="148488524"/>
                    </a:ext>
                  </a:extLst>
                </a:gridCol>
                <a:gridCol w="1741714">
                  <a:extLst>
                    <a:ext uri="{9D8B030D-6E8A-4147-A177-3AD203B41FA5}">
                      <a16:colId xmlns:a16="http://schemas.microsoft.com/office/drawing/2014/main" val="398183103"/>
                    </a:ext>
                  </a:extLst>
                </a:gridCol>
              </a:tblGrid>
              <a:tr h="820018">
                <a:tc>
                  <a:txBody>
                    <a:bodyPr/>
                    <a:lstStyle/>
                    <a:p>
                      <a:pPr algn="ctr"/>
                      <a:endParaRPr lang="es-MX" sz="1800" dirty="0">
                        <a:latin typeface="Arial" panose="020B0604020202020204" pitchFamily="34" charset="0"/>
                        <a:cs typeface="Arial" panose="020B0604020202020204" pitchFamily="34" charset="0"/>
                      </a:endParaRPr>
                    </a:p>
                  </a:txBody>
                  <a:tcPr/>
                </a:tc>
                <a:tc>
                  <a:txBody>
                    <a:bodyPr/>
                    <a:lstStyle/>
                    <a:p>
                      <a:pPr algn="ctr"/>
                      <a:r>
                        <a:rPr lang="es-MX" sz="1800" dirty="0">
                          <a:latin typeface="Arial" panose="020B0604020202020204" pitchFamily="34" charset="0"/>
                          <a:cs typeface="Arial" panose="020B0604020202020204" pitchFamily="34" charset="0"/>
                        </a:rPr>
                        <a:t>Pioglitazona</a:t>
                      </a:r>
                    </a:p>
                  </a:txBody>
                  <a:tcPr/>
                </a:tc>
                <a:tc>
                  <a:txBody>
                    <a:bodyPr/>
                    <a:lstStyle/>
                    <a:p>
                      <a:pPr algn="ctr"/>
                      <a:r>
                        <a:rPr lang="es-MX" sz="1800" dirty="0">
                          <a:latin typeface="Arial" panose="020B0604020202020204" pitchFamily="34" charset="0"/>
                          <a:cs typeface="Arial" panose="020B0604020202020204" pitchFamily="34" charset="0"/>
                        </a:rPr>
                        <a:t>Kefir</a:t>
                      </a:r>
                    </a:p>
                  </a:txBody>
                  <a:tcPr/>
                </a:tc>
                <a:tc>
                  <a:txBody>
                    <a:bodyPr/>
                    <a:lstStyle/>
                    <a:p>
                      <a:pPr algn="ctr"/>
                      <a:r>
                        <a:rPr lang="es-MX" sz="1800" dirty="0">
                          <a:latin typeface="Arial" panose="020B0604020202020204" pitchFamily="34" charset="0"/>
                          <a:cs typeface="Arial" panose="020B0604020202020204" pitchFamily="34" charset="0"/>
                        </a:rPr>
                        <a:t>Pioglitazona+Kefir</a:t>
                      </a:r>
                    </a:p>
                  </a:txBody>
                  <a:tcPr/>
                </a:tc>
                <a:extLst>
                  <a:ext uri="{0D108BD9-81ED-4DB2-BD59-A6C34878D82A}">
                    <a16:rowId xmlns:a16="http://schemas.microsoft.com/office/drawing/2014/main" val="1581942488"/>
                  </a:ext>
                </a:extLst>
              </a:tr>
              <a:tr h="820018">
                <a:tc>
                  <a:txBody>
                    <a:bodyPr/>
                    <a:lstStyle/>
                    <a:p>
                      <a:pPr algn="ctr"/>
                      <a:r>
                        <a:rPr lang="es-MX" sz="1400" dirty="0">
                          <a:latin typeface="Arial" panose="020B0604020202020204" pitchFamily="34" charset="0"/>
                          <a:cs typeface="Arial" panose="020B0604020202020204" pitchFamily="34" charset="0"/>
                        </a:rPr>
                        <a:t>Función renal y permeabilidad intestinal</a:t>
                      </a:r>
                    </a:p>
                  </a:txBody>
                  <a:tcPr/>
                </a:tc>
                <a:tc>
                  <a:txBody>
                    <a:bodyPr/>
                    <a:lstStyle/>
                    <a:p>
                      <a:pPr algn="ctr"/>
                      <a:endParaRPr lang="es-MX" sz="1400" dirty="0">
                        <a:latin typeface="Arial" panose="020B0604020202020204" pitchFamily="34" charset="0"/>
                        <a:cs typeface="Arial" panose="020B0604020202020204" pitchFamily="34" charset="0"/>
                      </a:endParaRPr>
                    </a:p>
                  </a:txBody>
                  <a:tcPr/>
                </a:tc>
                <a:tc>
                  <a:txBody>
                    <a:bodyPr/>
                    <a:lstStyle/>
                    <a:p>
                      <a:pPr algn="ctr"/>
                      <a:endParaRPr lang="es-MX" sz="1400" dirty="0">
                        <a:latin typeface="Arial" panose="020B0604020202020204" pitchFamily="34" charset="0"/>
                        <a:cs typeface="Arial" panose="020B0604020202020204" pitchFamily="34" charset="0"/>
                      </a:endParaRPr>
                    </a:p>
                  </a:txBody>
                  <a:tcPr/>
                </a:tc>
                <a:tc>
                  <a:txBody>
                    <a:bodyPr/>
                    <a:lstStyle/>
                    <a:p>
                      <a:pPr algn="ctr"/>
                      <a:endParaRPr lang="es-MX"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13187632"/>
                  </a:ext>
                </a:extLst>
              </a:tr>
              <a:tr h="820018">
                <a:tc>
                  <a:txBody>
                    <a:bodyPr/>
                    <a:lstStyle/>
                    <a:p>
                      <a:pPr algn="ctr"/>
                      <a:endParaRPr lang="es-MX" sz="1400" dirty="0">
                        <a:latin typeface="Arial" panose="020B0604020202020204" pitchFamily="34" charset="0"/>
                        <a:cs typeface="Arial" panose="020B0604020202020204" pitchFamily="34" charset="0"/>
                      </a:endParaRPr>
                    </a:p>
                    <a:p>
                      <a:pPr algn="ctr"/>
                      <a:r>
                        <a:rPr lang="es-MX" sz="1400" dirty="0">
                          <a:latin typeface="Arial" panose="020B0604020202020204" pitchFamily="34" charset="0"/>
                          <a:cs typeface="Arial" panose="020B0604020202020204" pitchFamily="34" charset="0"/>
                        </a:rPr>
                        <a:t>Histopatología renal e intestinal</a:t>
                      </a:r>
                    </a:p>
                  </a:txBody>
                  <a:tcPr/>
                </a:tc>
                <a:tc>
                  <a:txBody>
                    <a:bodyPr/>
                    <a:lstStyle/>
                    <a:p>
                      <a:pPr algn="ctr"/>
                      <a:endParaRPr lang="es-MX" sz="1400" dirty="0">
                        <a:latin typeface="Arial" panose="020B0604020202020204" pitchFamily="34" charset="0"/>
                        <a:cs typeface="Arial" panose="020B0604020202020204" pitchFamily="34" charset="0"/>
                      </a:endParaRPr>
                    </a:p>
                  </a:txBody>
                  <a:tcPr/>
                </a:tc>
                <a:tc>
                  <a:txBody>
                    <a:bodyPr/>
                    <a:lstStyle/>
                    <a:p>
                      <a:pPr algn="ctr"/>
                      <a:endParaRPr lang="es-MX" sz="1400" dirty="0">
                        <a:latin typeface="Arial" panose="020B0604020202020204" pitchFamily="34" charset="0"/>
                        <a:cs typeface="Arial" panose="020B0604020202020204" pitchFamily="34" charset="0"/>
                      </a:endParaRPr>
                    </a:p>
                  </a:txBody>
                  <a:tcPr/>
                </a:tc>
                <a:tc>
                  <a:txBody>
                    <a:bodyPr/>
                    <a:lstStyle/>
                    <a:p>
                      <a:pPr algn="ctr"/>
                      <a:endParaRPr lang="es-MX"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7631926"/>
                  </a:ext>
                </a:extLst>
              </a:tr>
              <a:tr h="820018">
                <a:tc>
                  <a:txBody>
                    <a:bodyPr/>
                    <a:lstStyle/>
                    <a:p>
                      <a:pPr algn="ctr"/>
                      <a:r>
                        <a:rPr lang="es-MX" sz="1400" dirty="0">
                          <a:latin typeface="Arial" panose="020B0604020202020204" pitchFamily="34" charset="0"/>
                          <a:cs typeface="Arial" panose="020B0604020202020204" pitchFamily="34" charset="0"/>
                        </a:rPr>
                        <a:t>Inflamación y fibrosis renal</a:t>
                      </a:r>
                    </a:p>
                  </a:txBody>
                  <a:tcPr/>
                </a:tc>
                <a:tc>
                  <a:txBody>
                    <a:bodyPr/>
                    <a:lstStyle/>
                    <a:p>
                      <a:pPr algn="ctr"/>
                      <a:endParaRPr lang="es-MX" sz="1400" dirty="0">
                        <a:latin typeface="Arial" panose="020B0604020202020204" pitchFamily="34" charset="0"/>
                        <a:cs typeface="Arial" panose="020B0604020202020204" pitchFamily="34" charset="0"/>
                      </a:endParaRPr>
                    </a:p>
                  </a:txBody>
                  <a:tcPr/>
                </a:tc>
                <a:tc>
                  <a:txBody>
                    <a:bodyPr/>
                    <a:lstStyle/>
                    <a:p>
                      <a:pPr algn="ctr"/>
                      <a:endParaRPr lang="es-MX" sz="1400" dirty="0">
                        <a:latin typeface="Arial" panose="020B0604020202020204" pitchFamily="34" charset="0"/>
                        <a:cs typeface="Arial" panose="020B0604020202020204" pitchFamily="34" charset="0"/>
                      </a:endParaRPr>
                    </a:p>
                  </a:txBody>
                  <a:tcPr/>
                </a:tc>
                <a:tc>
                  <a:txBody>
                    <a:bodyPr/>
                    <a:lstStyle/>
                    <a:p>
                      <a:pPr algn="ctr"/>
                      <a:endParaRPr lang="es-MX"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66246084"/>
                  </a:ext>
                </a:extLst>
              </a:tr>
            </a:tbl>
          </a:graphicData>
        </a:graphic>
      </p:graphicFrame>
      <p:sp>
        <p:nvSpPr>
          <p:cNvPr id="11" name="CuadroTexto 10">
            <a:extLst>
              <a:ext uri="{FF2B5EF4-FFF2-40B4-BE49-F238E27FC236}">
                <a16:creationId xmlns:a16="http://schemas.microsoft.com/office/drawing/2014/main" id="{ED3320B6-C963-09E7-4DA5-B15F2FB534FD}"/>
              </a:ext>
            </a:extLst>
          </p:cNvPr>
          <p:cNvSpPr txBox="1"/>
          <p:nvPr/>
        </p:nvSpPr>
        <p:spPr>
          <a:xfrm>
            <a:off x="760164" y="4142859"/>
            <a:ext cx="11040976" cy="415498"/>
          </a:xfrm>
          <a:prstGeom prst="rect">
            <a:avLst/>
          </a:prstGeom>
          <a:noFill/>
        </p:spPr>
        <p:txBody>
          <a:bodyPr wrap="square" rtlCol="0">
            <a:spAutoFit/>
          </a:bodyPr>
          <a:lstStyle/>
          <a:p>
            <a:pPr algn="just"/>
            <a:r>
              <a:rPr lang="es-MX" sz="1050" dirty="0">
                <a:latin typeface="Arial" panose="020B0604020202020204" pitchFamily="34" charset="0"/>
                <a:cs typeface="Arial" panose="020B0604020202020204" pitchFamily="34" charset="0"/>
              </a:rPr>
              <a:t>Nota: La administración de los fármacos de manera individual o combinada deben ser acordes a los antecedentes y signos clínicos del paciente, así como su clasificación de gravedad de acuerdo al KDIGO.</a:t>
            </a:r>
            <a:endParaRPr lang="es-MX" sz="1050" dirty="0"/>
          </a:p>
        </p:txBody>
      </p:sp>
      <p:pic>
        <p:nvPicPr>
          <p:cNvPr id="12" name="Picture 4" descr="asterisco ">
            <a:extLst>
              <a:ext uri="{FF2B5EF4-FFF2-40B4-BE49-F238E27FC236}">
                <a16:creationId xmlns:a16="http://schemas.microsoft.com/office/drawing/2014/main" id="{20F7D240-3FEF-F939-D283-2E4086F99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619" y="1658550"/>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sterisco ">
            <a:extLst>
              <a:ext uri="{FF2B5EF4-FFF2-40B4-BE49-F238E27FC236}">
                <a16:creationId xmlns:a16="http://schemas.microsoft.com/office/drawing/2014/main" id="{C2803647-250B-2319-27A8-69C22617B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253" y="1649267"/>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sterisco ">
            <a:extLst>
              <a:ext uri="{FF2B5EF4-FFF2-40B4-BE49-F238E27FC236}">
                <a16:creationId xmlns:a16="http://schemas.microsoft.com/office/drawing/2014/main" id="{524AFF53-F56F-1EFC-A5A2-4DF58C6A9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166" y="1655284"/>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asterisco ">
            <a:extLst>
              <a:ext uri="{FF2B5EF4-FFF2-40B4-BE49-F238E27FC236}">
                <a16:creationId xmlns:a16="http://schemas.microsoft.com/office/drawing/2014/main" id="{12F55A6A-B9F2-BAD9-A122-D9B7DC672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8916" y="1661652"/>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sterisco ">
            <a:extLst>
              <a:ext uri="{FF2B5EF4-FFF2-40B4-BE49-F238E27FC236}">
                <a16:creationId xmlns:a16="http://schemas.microsoft.com/office/drawing/2014/main" id="{047AB7CA-95BA-AE52-689A-3E2C1DEDD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7513" y="1657663"/>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sterisco ">
            <a:extLst>
              <a:ext uri="{FF2B5EF4-FFF2-40B4-BE49-F238E27FC236}">
                <a16:creationId xmlns:a16="http://schemas.microsoft.com/office/drawing/2014/main" id="{EA09B9E8-E40E-B2ED-5C71-0DDBAAB56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724" y="1655751"/>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asterisco ">
            <a:extLst>
              <a:ext uri="{FF2B5EF4-FFF2-40B4-BE49-F238E27FC236}">
                <a16:creationId xmlns:a16="http://schemas.microsoft.com/office/drawing/2014/main" id="{5D2A885F-AE1E-C3F3-280B-A8B1FF726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64" y="4671593"/>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descr="asterisco ">
            <a:extLst>
              <a:ext uri="{FF2B5EF4-FFF2-40B4-BE49-F238E27FC236}">
                <a16:creationId xmlns:a16="http://schemas.microsoft.com/office/drawing/2014/main" id="{E71A5C1E-0B42-B75D-8E77-BFA4ED3C0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06" y="5104982"/>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asterisco ">
            <a:extLst>
              <a:ext uri="{FF2B5EF4-FFF2-40B4-BE49-F238E27FC236}">
                <a16:creationId xmlns:a16="http://schemas.microsoft.com/office/drawing/2014/main" id="{3CCFB046-F467-6C57-C53C-0620AB5FF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146" y="5104982"/>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asterisco ">
            <a:extLst>
              <a:ext uri="{FF2B5EF4-FFF2-40B4-BE49-F238E27FC236}">
                <a16:creationId xmlns:a16="http://schemas.microsoft.com/office/drawing/2014/main" id="{29F427AD-8FDB-B80E-7A8A-A0D898D40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41" y="5563820"/>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asterisco ">
            <a:extLst>
              <a:ext uri="{FF2B5EF4-FFF2-40B4-BE49-F238E27FC236}">
                <a16:creationId xmlns:a16="http://schemas.microsoft.com/office/drawing/2014/main" id="{20A6EF8D-6A1D-5AFC-08DD-4BF5CF453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38" y="5559831"/>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asterisco ">
            <a:extLst>
              <a:ext uri="{FF2B5EF4-FFF2-40B4-BE49-F238E27FC236}">
                <a16:creationId xmlns:a16="http://schemas.microsoft.com/office/drawing/2014/main" id="{53C8732B-C751-73D6-26F2-7DE8DFA37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49" y="5557919"/>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asterisco ">
            <a:extLst>
              <a:ext uri="{FF2B5EF4-FFF2-40B4-BE49-F238E27FC236}">
                <a16:creationId xmlns:a16="http://schemas.microsoft.com/office/drawing/2014/main" id="{B7DE151F-D3E2-11AC-CA5C-2106AB179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17" y="5996019"/>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asterisco ">
            <a:extLst>
              <a:ext uri="{FF2B5EF4-FFF2-40B4-BE49-F238E27FC236}">
                <a16:creationId xmlns:a16="http://schemas.microsoft.com/office/drawing/2014/main" id="{0FED574D-0B2E-6A96-8F60-D89DC62DA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51" y="5986736"/>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asterisco ">
            <a:extLst>
              <a:ext uri="{FF2B5EF4-FFF2-40B4-BE49-F238E27FC236}">
                <a16:creationId xmlns:a16="http://schemas.microsoft.com/office/drawing/2014/main" id="{72B1A803-23AA-1D4E-F30F-249E4BDBB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464" y="5992753"/>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 descr="asterisco ">
            <a:extLst>
              <a:ext uri="{FF2B5EF4-FFF2-40B4-BE49-F238E27FC236}">
                <a16:creationId xmlns:a16="http://schemas.microsoft.com/office/drawing/2014/main" id="{2082BAFC-57B7-339A-2AE4-E1F3A675F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4" y="5993220"/>
            <a:ext cx="352371" cy="352371"/>
          </a:xfrm>
          <a:prstGeom prst="rect">
            <a:avLst/>
          </a:prstGeom>
          <a:noFill/>
          <a:extLst>
            <a:ext uri="{909E8E84-426E-40DD-AFC4-6F175D3DCCD1}">
              <a14:hiddenFill xmlns:a14="http://schemas.microsoft.com/office/drawing/2010/main">
                <a:solidFill>
                  <a:srgbClr val="FFFFFF"/>
                </a:solidFill>
              </a14:hiddenFill>
            </a:ext>
          </a:extLst>
        </p:spPr>
      </p:pic>
      <p:sp>
        <p:nvSpPr>
          <p:cNvPr id="125" name="CuadroTexto 124">
            <a:extLst>
              <a:ext uri="{FF2B5EF4-FFF2-40B4-BE49-F238E27FC236}">
                <a16:creationId xmlns:a16="http://schemas.microsoft.com/office/drawing/2014/main" id="{BB0A0328-DA4E-E8A2-7704-7B008CFB24F1}"/>
              </a:ext>
            </a:extLst>
          </p:cNvPr>
          <p:cNvSpPr txBox="1"/>
          <p:nvPr/>
        </p:nvSpPr>
        <p:spPr>
          <a:xfrm>
            <a:off x="1794511" y="4650077"/>
            <a:ext cx="1465059" cy="338554"/>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Efecto débil</a:t>
            </a:r>
          </a:p>
        </p:txBody>
      </p:sp>
      <p:sp>
        <p:nvSpPr>
          <p:cNvPr id="126" name="CuadroTexto 125">
            <a:extLst>
              <a:ext uri="{FF2B5EF4-FFF2-40B4-BE49-F238E27FC236}">
                <a16:creationId xmlns:a16="http://schemas.microsoft.com/office/drawing/2014/main" id="{2BE93C91-9089-AC6D-A89F-88D9D57DFD80}"/>
              </a:ext>
            </a:extLst>
          </p:cNvPr>
          <p:cNvSpPr txBox="1"/>
          <p:nvPr/>
        </p:nvSpPr>
        <p:spPr>
          <a:xfrm>
            <a:off x="1794510" y="5077552"/>
            <a:ext cx="1766282" cy="338554"/>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Efecto moderado</a:t>
            </a:r>
          </a:p>
        </p:txBody>
      </p:sp>
      <p:sp>
        <p:nvSpPr>
          <p:cNvPr id="127" name="CuadroTexto 126">
            <a:extLst>
              <a:ext uri="{FF2B5EF4-FFF2-40B4-BE49-F238E27FC236}">
                <a16:creationId xmlns:a16="http://schemas.microsoft.com/office/drawing/2014/main" id="{477A816E-948D-51FB-6728-27DB593D8CE0}"/>
              </a:ext>
            </a:extLst>
          </p:cNvPr>
          <p:cNvSpPr txBox="1"/>
          <p:nvPr/>
        </p:nvSpPr>
        <p:spPr>
          <a:xfrm>
            <a:off x="1794510" y="5522758"/>
            <a:ext cx="1766282" cy="338554"/>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Efecto evidente </a:t>
            </a:r>
          </a:p>
        </p:txBody>
      </p:sp>
      <p:sp>
        <p:nvSpPr>
          <p:cNvPr id="1024" name="CuadroTexto 1023">
            <a:extLst>
              <a:ext uri="{FF2B5EF4-FFF2-40B4-BE49-F238E27FC236}">
                <a16:creationId xmlns:a16="http://schemas.microsoft.com/office/drawing/2014/main" id="{6AE07C0C-B885-BA32-74AA-C155C7F9EDC3}"/>
              </a:ext>
            </a:extLst>
          </p:cNvPr>
          <p:cNvSpPr txBox="1"/>
          <p:nvPr/>
        </p:nvSpPr>
        <p:spPr>
          <a:xfrm>
            <a:off x="1794798" y="5986736"/>
            <a:ext cx="2034923" cy="338554"/>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Efecto consistente</a:t>
            </a:r>
          </a:p>
        </p:txBody>
      </p:sp>
      <p:pic>
        <p:nvPicPr>
          <p:cNvPr id="32" name="Picture 4" descr="asterisco ">
            <a:extLst>
              <a:ext uri="{FF2B5EF4-FFF2-40B4-BE49-F238E27FC236}">
                <a16:creationId xmlns:a16="http://schemas.microsoft.com/office/drawing/2014/main" id="{C4917821-2950-FDEF-0E31-1EBF4A3DD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020" y="1677307"/>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asterisco ">
            <a:extLst>
              <a:ext uri="{FF2B5EF4-FFF2-40B4-BE49-F238E27FC236}">
                <a16:creationId xmlns:a16="http://schemas.microsoft.com/office/drawing/2014/main" id="{CC68FA35-C889-0A33-9C3F-42310FE96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617" y="1673318"/>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asterisco ">
            <a:extLst>
              <a:ext uri="{FF2B5EF4-FFF2-40B4-BE49-F238E27FC236}">
                <a16:creationId xmlns:a16="http://schemas.microsoft.com/office/drawing/2014/main" id="{930F3F2D-1AB8-19BD-32E3-D5AAF3C5F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828" y="1671406"/>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sterisco ">
            <a:extLst>
              <a:ext uri="{FF2B5EF4-FFF2-40B4-BE49-F238E27FC236}">
                <a16:creationId xmlns:a16="http://schemas.microsoft.com/office/drawing/2014/main" id="{D8C62E03-7B20-BB81-28D0-EE26023F3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549" y="2541093"/>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sterisco ">
            <a:extLst>
              <a:ext uri="{FF2B5EF4-FFF2-40B4-BE49-F238E27FC236}">
                <a16:creationId xmlns:a16="http://schemas.microsoft.com/office/drawing/2014/main" id="{25365ADE-9133-46AC-87ED-34F026F0A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183" y="2531810"/>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sterisco ">
            <a:extLst>
              <a:ext uri="{FF2B5EF4-FFF2-40B4-BE49-F238E27FC236}">
                <a16:creationId xmlns:a16="http://schemas.microsoft.com/office/drawing/2014/main" id="{7AD2542E-FB86-70A6-63B2-9CDC1D514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0096" y="2537827"/>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sterisco ">
            <a:extLst>
              <a:ext uri="{FF2B5EF4-FFF2-40B4-BE49-F238E27FC236}">
                <a16:creationId xmlns:a16="http://schemas.microsoft.com/office/drawing/2014/main" id="{6B4DC71B-F454-652B-680F-1A529C65E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536" y="2538242"/>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sterisco ">
            <a:extLst>
              <a:ext uri="{FF2B5EF4-FFF2-40B4-BE49-F238E27FC236}">
                <a16:creationId xmlns:a16="http://schemas.microsoft.com/office/drawing/2014/main" id="{D2F60397-0C61-BEB2-CAAB-6808BADFC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449" y="2544259"/>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asterisco ">
            <a:extLst>
              <a:ext uri="{FF2B5EF4-FFF2-40B4-BE49-F238E27FC236}">
                <a16:creationId xmlns:a16="http://schemas.microsoft.com/office/drawing/2014/main" id="{26646A55-21D9-287B-0B5E-DC193A248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7819" y="2544726"/>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asterisco ">
            <a:extLst>
              <a:ext uri="{FF2B5EF4-FFF2-40B4-BE49-F238E27FC236}">
                <a16:creationId xmlns:a16="http://schemas.microsoft.com/office/drawing/2014/main" id="{C351D1A5-C979-75E4-ACF4-1E97132F6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226" y="2531758"/>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asterisco ">
            <a:extLst>
              <a:ext uri="{FF2B5EF4-FFF2-40B4-BE49-F238E27FC236}">
                <a16:creationId xmlns:a16="http://schemas.microsoft.com/office/drawing/2014/main" id="{D3504BCB-BC55-BC31-A3A3-80F26B733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139" y="2537775"/>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asterisco ">
            <a:extLst>
              <a:ext uri="{FF2B5EF4-FFF2-40B4-BE49-F238E27FC236}">
                <a16:creationId xmlns:a16="http://schemas.microsoft.com/office/drawing/2014/main" id="{54FD80FD-B989-EBAD-13B1-2CBF8050F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509" y="2538242"/>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asterisco ">
            <a:extLst>
              <a:ext uri="{FF2B5EF4-FFF2-40B4-BE49-F238E27FC236}">
                <a16:creationId xmlns:a16="http://schemas.microsoft.com/office/drawing/2014/main" id="{998CFC67-5728-8656-0DE5-02AF578F0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492" y="3382628"/>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asterisco ">
            <a:extLst>
              <a:ext uri="{FF2B5EF4-FFF2-40B4-BE49-F238E27FC236}">
                <a16:creationId xmlns:a16="http://schemas.microsoft.com/office/drawing/2014/main" id="{2119F86B-0379-BB88-A26B-BCB50588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126" y="3373345"/>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asterisco ">
            <a:extLst>
              <a:ext uri="{FF2B5EF4-FFF2-40B4-BE49-F238E27FC236}">
                <a16:creationId xmlns:a16="http://schemas.microsoft.com/office/drawing/2014/main" id="{4158E5B9-4940-E5D8-43E2-BF927D241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860" y="3389060"/>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asterisco ">
            <a:extLst>
              <a:ext uri="{FF2B5EF4-FFF2-40B4-BE49-F238E27FC236}">
                <a16:creationId xmlns:a16="http://schemas.microsoft.com/office/drawing/2014/main" id="{0CE89C08-1932-06D1-EC99-3E1E521FD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494" y="3379777"/>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asterisco ">
            <a:extLst>
              <a:ext uri="{FF2B5EF4-FFF2-40B4-BE49-F238E27FC236}">
                <a16:creationId xmlns:a16="http://schemas.microsoft.com/office/drawing/2014/main" id="{871D6A65-CB64-D367-AD4E-A670803D6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407" y="3385794"/>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asterisco ">
            <a:extLst>
              <a:ext uri="{FF2B5EF4-FFF2-40B4-BE49-F238E27FC236}">
                <a16:creationId xmlns:a16="http://schemas.microsoft.com/office/drawing/2014/main" id="{A6D766A0-6A22-162A-3410-CF29EE21D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07" y="3382576"/>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asterisco ">
            <a:extLst>
              <a:ext uri="{FF2B5EF4-FFF2-40B4-BE49-F238E27FC236}">
                <a16:creationId xmlns:a16="http://schemas.microsoft.com/office/drawing/2014/main" id="{9C0CA38A-C3EF-7798-B4F9-6F350B500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6241" y="3373293"/>
            <a:ext cx="352371" cy="3523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asterisco ">
            <a:extLst>
              <a:ext uri="{FF2B5EF4-FFF2-40B4-BE49-F238E27FC236}">
                <a16:creationId xmlns:a16="http://schemas.microsoft.com/office/drawing/2014/main" id="{9303A169-BA18-0954-7E38-8088A7DF1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154" y="3379310"/>
            <a:ext cx="352371" cy="352371"/>
          </a:xfrm>
          <a:prstGeom prst="rect">
            <a:avLst/>
          </a:prstGeom>
          <a:noFill/>
          <a:extLst>
            <a:ext uri="{909E8E84-426E-40DD-AFC4-6F175D3DCCD1}">
              <a14:hiddenFill xmlns:a14="http://schemas.microsoft.com/office/drawing/2010/main">
                <a:solidFill>
                  <a:srgbClr val="FFFFFF"/>
                </a:solidFill>
              </a14:hiddenFill>
            </a:ext>
          </a:extLst>
        </p:spPr>
      </p:pic>
      <p:sp>
        <p:nvSpPr>
          <p:cNvPr id="51" name="CuadroTexto 50">
            <a:extLst>
              <a:ext uri="{FF2B5EF4-FFF2-40B4-BE49-F238E27FC236}">
                <a16:creationId xmlns:a16="http://schemas.microsoft.com/office/drawing/2014/main" id="{C4E94CBC-E1A1-1100-524C-3B09D7CA3D0F}"/>
              </a:ext>
            </a:extLst>
          </p:cNvPr>
          <p:cNvSpPr txBox="1"/>
          <p:nvPr/>
        </p:nvSpPr>
        <p:spPr>
          <a:xfrm>
            <a:off x="100174" y="6577788"/>
            <a:ext cx="6103620" cy="246221"/>
          </a:xfrm>
          <a:prstGeom prst="rect">
            <a:avLst/>
          </a:prstGeom>
          <a:noFill/>
        </p:spPr>
        <p:txBody>
          <a:bodyPr wrap="square">
            <a:spAutoFit/>
          </a:bodyPr>
          <a:lstStyle/>
          <a:p>
            <a:r>
              <a:rPr lang="es-MX" sz="1000" dirty="0">
                <a:latin typeface="Arial" panose="020B0604020202020204" pitchFamily="34" charset="0"/>
                <a:cs typeface="Arial" panose="020B0604020202020204" pitchFamily="34" charset="0"/>
              </a:rPr>
              <a:t>Figura 15. Conclusiones de modelo de DN y tratamiento con pioglitazona y kefir.</a:t>
            </a:r>
          </a:p>
        </p:txBody>
      </p:sp>
    </p:spTree>
    <p:extLst>
      <p:ext uri="{BB962C8B-B14F-4D97-AF65-F5344CB8AC3E}">
        <p14:creationId xmlns:p14="http://schemas.microsoft.com/office/powerpoint/2010/main" val="3659968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FE8F8-63A8-AD45-3850-26C4FBF8D8A3}"/>
              </a:ext>
            </a:extLst>
          </p:cNvPr>
          <p:cNvSpPr>
            <a:spLocks noGrp="1"/>
          </p:cNvSpPr>
          <p:nvPr>
            <p:ph type="title"/>
          </p:nvPr>
        </p:nvSpPr>
        <p:spPr/>
        <p:txBody>
          <a:bodyPr>
            <a:normAutofit/>
          </a:bodyPr>
          <a:lstStyle/>
          <a:p>
            <a:pPr algn="ctr"/>
            <a:r>
              <a:rPr lang="es-MX" sz="3200" b="1" dirty="0">
                <a:latin typeface="Arial" panose="020B0604020202020204" pitchFamily="34" charset="0"/>
                <a:cs typeface="Arial" panose="020B0604020202020204" pitchFamily="34" charset="0"/>
              </a:rPr>
              <a:t>Bibliografía</a:t>
            </a:r>
          </a:p>
        </p:txBody>
      </p:sp>
      <p:sp>
        <p:nvSpPr>
          <p:cNvPr id="5" name="CuadroTexto 4">
            <a:extLst>
              <a:ext uri="{FF2B5EF4-FFF2-40B4-BE49-F238E27FC236}">
                <a16:creationId xmlns:a16="http://schemas.microsoft.com/office/drawing/2014/main" id="{7E7CBC21-287E-42B1-91E2-860427D5AFE8}"/>
              </a:ext>
            </a:extLst>
          </p:cNvPr>
          <p:cNvSpPr txBox="1"/>
          <p:nvPr/>
        </p:nvSpPr>
        <p:spPr>
          <a:xfrm>
            <a:off x="706582" y="1443841"/>
            <a:ext cx="10647218" cy="4524315"/>
          </a:xfrm>
          <a:prstGeom prst="rect">
            <a:avLst/>
          </a:prstGeom>
          <a:noFill/>
        </p:spPr>
        <p:txBody>
          <a:bodyPr wrap="square">
            <a:spAutoFit/>
          </a:bodyPr>
          <a:lstStyle/>
          <a:p>
            <a:pPr marL="171450" lvl="0" indent="-171450" algn="just" rtl="0">
              <a:spcBef>
                <a:spcPts val="0"/>
              </a:spcBef>
              <a:spcAft>
                <a:spcPts val="0"/>
              </a:spcAft>
              <a:buFont typeface="Wingdings" panose="05000000000000000000" pitchFamily="2" charset="2"/>
              <a:buChar char="q"/>
            </a:pPr>
            <a:r>
              <a:rPr lang="en-US" sz="1600" dirty="0">
                <a:solidFill>
                  <a:schemeClr val="dk1"/>
                </a:solidFill>
                <a:latin typeface="Arial" panose="020B0604020202020204" pitchFamily="34" charset="0"/>
                <a:cs typeface="Arial" panose="020B0604020202020204" pitchFamily="34" charset="0"/>
              </a:rPr>
              <a:t>Baum, N., </a:t>
            </a:r>
            <a:r>
              <a:rPr lang="en-US" sz="1600" dirty="0" err="1">
                <a:solidFill>
                  <a:schemeClr val="dk1"/>
                </a:solidFill>
                <a:latin typeface="Arial" panose="020B0604020202020204" pitchFamily="34" charset="0"/>
                <a:cs typeface="Arial" panose="020B0604020202020204" pitchFamily="34" charset="0"/>
              </a:rPr>
              <a:t>Dichoso</a:t>
            </a:r>
            <a:r>
              <a:rPr lang="en-US" sz="1600" dirty="0">
                <a:solidFill>
                  <a:schemeClr val="dk1"/>
                </a:solidFill>
                <a:latin typeface="Arial" panose="020B0604020202020204" pitchFamily="34" charset="0"/>
                <a:cs typeface="Arial" panose="020B0604020202020204" pitchFamily="34" charset="0"/>
              </a:rPr>
              <a:t>, C. C., &amp; Carlton, C. E. (1975). Blood urea nitrogen and serum creatinine. Physiology and interpretations. Urology, 5(5), 583–588. https://doi.org/10.1016/0090-4295(75)90105-3</a:t>
            </a:r>
          </a:p>
          <a:p>
            <a:pPr marL="171450" lvl="0" indent="-171450" algn="just" rtl="0">
              <a:spcBef>
                <a:spcPts val="0"/>
              </a:spcBef>
              <a:spcAft>
                <a:spcPts val="0"/>
              </a:spcAft>
              <a:buFont typeface="Wingdings" panose="05000000000000000000" pitchFamily="2" charset="2"/>
              <a:buChar char="q"/>
            </a:pPr>
            <a:r>
              <a:rPr lang="en-US" sz="1600" dirty="0" err="1">
                <a:solidFill>
                  <a:schemeClr val="dk1"/>
                </a:solidFill>
                <a:latin typeface="Arial" panose="020B0604020202020204" pitchFamily="34" charset="0"/>
                <a:cs typeface="Arial" panose="020B0604020202020204" pitchFamily="34" charset="0"/>
              </a:rPr>
              <a:t>Carpentier</a:t>
            </a:r>
            <a:r>
              <a:rPr lang="en-US" sz="1600" dirty="0">
                <a:solidFill>
                  <a:schemeClr val="dk1"/>
                </a:solidFill>
                <a:latin typeface="Arial" panose="020B0604020202020204" pitchFamily="34" charset="0"/>
                <a:cs typeface="Arial" panose="020B0604020202020204" pitchFamily="34" charset="0"/>
              </a:rPr>
              <a:t>, C., Dubois, S., Mohammedi, K., </a:t>
            </a:r>
            <a:r>
              <a:rPr lang="en-US" sz="1600" dirty="0" err="1">
                <a:solidFill>
                  <a:schemeClr val="dk1"/>
                </a:solidFill>
                <a:latin typeface="Arial" panose="020B0604020202020204" pitchFamily="34" charset="0"/>
                <a:cs typeface="Arial" panose="020B0604020202020204" pitchFamily="34" charset="0"/>
              </a:rPr>
              <a:t>Belhatem</a:t>
            </a:r>
            <a:r>
              <a:rPr lang="en-US" sz="1600" dirty="0">
                <a:solidFill>
                  <a:schemeClr val="dk1"/>
                </a:solidFill>
                <a:latin typeface="Arial" panose="020B0604020202020204" pitchFamily="34" charset="0"/>
                <a:cs typeface="Arial" panose="020B0604020202020204" pitchFamily="34" charset="0"/>
              </a:rPr>
              <a:t>, N., </a:t>
            </a:r>
            <a:r>
              <a:rPr lang="en-US" sz="1600" dirty="0" err="1">
                <a:solidFill>
                  <a:schemeClr val="dk1"/>
                </a:solidFill>
                <a:latin typeface="Arial" panose="020B0604020202020204" pitchFamily="34" charset="0"/>
                <a:cs typeface="Arial" panose="020B0604020202020204" pitchFamily="34" charset="0"/>
              </a:rPr>
              <a:t>Bouhanick</a:t>
            </a:r>
            <a:r>
              <a:rPr lang="en-US" sz="1600" dirty="0">
                <a:solidFill>
                  <a:schemeClr val="dk1"/>
                </a:solidFill>
                <a:latin typeface="Arial" panose="020B0604020202020204" pitchFamily="34" charset="0"/>
                <a:cs typeface="Arial" panose="020B0604020202020204" pitchFamily="34" charset="0"/>
              </a:rPr>
              <a:t>, B., Rohmer, V., </a:t>
            </a:r>
            <a:r>
              <a:rPr lang="en-US" sz="1600" dirty="0" err="1">
                <a:solidFill>
                  <a:schemeClr val="dk1"/>
                </a:solidFill>
                <a:latin typeface="Arial" panose="020B0604020202020204" pitchFamily="34" charset="0"/>
                <a:cs typeface="Arial" panose="020B0604020202020204" pitchFamily="34" charset="0"/>
              </a:rPr>
              <a:t>Briet</a:t>
            </a:r>
            <a:r>
              <a:rPr lang="en-US" sz="1600" dirty="0">
                <a:solidFill>
                  <a:schemeClr val="dk1"/>
                </a:solidFill>
                <a:latin typeface="Arial" panose="020B0604020202020204" pitchFamily="34" charset="0"/>
                <a:cs typeface="Arial" panose="020B0604020202020204" pitchFamily="34" charset="0"/>
              </a:rPr>
              <a:t>, C., </a:t>
            </a:r>
            <a:r>
              <a:rPr lang="en-US" sz="1600" dirty="0" err="1">
                <a:solidFill>
                  <a:schemeClr val="dk1"/>
                </a:solidFill>
                <a:latin typeface="Arial" panose="020B0604020202020204" pitchFamily="34" charset="0"/>
                <a:cs typeface="Arial" panose="020B0604020202020204" pitchFamily="34" charset="0"/>
              </a:rPr>
              <a:t>Bumbu</a:t>
            </a:r>
            <a:r>
              <a:rPr lang="en-US" sz="1600" dirty="0">
                <a:solidFill>
                  <a:schemeClr val="dk1"/>
                </a:solidFill>
                <a:latin typeface="Arial" panose="020B0604020202020204" pitchFamily="34" charset="0"/>
                <a:cs typeface="Arial" panose="020B0604020202020204" pitchFamily="34" charset="0"/>
              </a:rPr>
              <a:t>, A., </a:t>
            </a:r>
            <a:r>
              <a:rPr lang="en-US" sz="1600" dirty="0" err="1">
                <a:solidFill>
                  <a:schemeClr val="dk1"/>
                </a:solidFill>
                <a:latin typeface="Arial" panose="020B0604020202020204" pitchFamily="34" charset="0"/>
                <a:cs typeface="Arial" panose="020B0604020202020204" pitchFamily="34" charset="0"/>
              </a:rPr>
              <a:t>Hadjadj</a:t>
            </a:r>
            <a:r>
              <a:rPr lang="en-US" sz="1600" dirty="0">
                <a:solidFill>
                  <a:schemeClr val="dk1"/>
                </a:solidFill>
                <a:latin typeface="Arial" panose="020B0604020202020204" pitchFamily="34" charset="0"/>
                <a:cs typeface="Arial" panose="020B0604020202020204" pitchFamily="34" charset="0"/>
              </a:rPr>
              <a:t>, S., Roussel, R., </a:t>
            </a:r>
            <a:r>
              <a:rPr lang="en-US" sz="1600" dirty="0" err="1">
                <a:solidFill>
                  <a:schemeClr val="dk1"/>
                </a:solidFill>
                <a:latin typeface="Arial" panose="020B0604020202020204" pitchFamily="34" charset="0"/>
                <a:cs typeface="Arial" panose="020B0604020202020204" pitchFamily="34" charset="0"/>
              </a:rPr>
              <a:t>Potier</a:t>
            </a:r>
            <a:r>
              <a:rPr lang="en-US" sz="1600" dirty="0">
                <a:solidFill>
                  <a:schemeClr val="dk1"/>
                </a:solidFill>
                <a:latin typeface="Arial" panose="020B0604020202020204" pitchFamily="34" charset="0"/>
                <a:cs typeface="Arial" panose="020B0604020202020204" pitchFamily="34" charset="0"/>
              </a:rPr>
              <a:t>, L., Velho, G., &amp; </a:t>
            </a:r>
            <a:r>
              <a:rPr lang="en-US" sz="1600" dirty="0" err="1">
                <a:solidFill>
                  <a:schemeClr val="dk1"/>
                </a:solidFill>
                <a:latin typeface="Arial" panose="020B0604020202020204" pitchFamily="34" charset="0"/>
                <a:cs typeface="Arial" panose="020B0604020202020204" pitchFamily="34" charset="0"/>
              </a:rPr>
              <a:t>Marre</a:t>
            </a:r>
            <a:r>
              <a:rPr lang="en-US" sz="1600" dirty="0">
                <a:solidFill>
                  <a:schemeClr val="dk1"/>
                </a:solidFill>
                <a:latin typeface="Arial" panose="020B0604020202020204" pitchFamily="34" charset="0"/>
                <a:cs typeface="Arial" panose="020B0604020202020204" pitchFamily="34" charset="0"/>
              </a:rPr>
              <a:t>, M. (2019). Glycosuria amount in response to </a:t>
            </a:r>
            <a:r>
              <a:rPr lang="en-US" sz="1600" dirty="0" err="1">
                <a:solidFill>
                  <a:schemeClr val="dk1"/>
                </a:solidFill>
                <a:latin typeface="Arial" panose="020B0604020202020204" pitchFamily="34" charset="0"/>
                <a:cs typeface="Arial" panose="020B0604020202020204" pitchFamily="34" charset="0"/>
              </a:rPr>
              <a:t>hyperglycaemia</a:t>
            </a:r>
            <a:r>
              <a:rPr lang="en-US" sz="1600" dirty="0">
                <a:solidFill>
                  <a:schemeClr val="dk1"/>
                </a:solidFill>
                <a:latin typeface="Arial" panose="020B0604020202020204" pitchFamily="34" charset="0"/>
                <a:cs typeface="Arial" panose="020B0604020202020204" pitchFamily="34" charset="0"/>
              </a:rPr>
              <a:t> and risk for diabetic kidney disease and related events in Type 1 diabetic patients. Nephrology, Dialysis, Transplantation: Official Publication of the European Dialysis and Transplant Association - European Renal Association, 34(10), 1731–1738. https://doi.org/10.1093/ndt/gfy197</a:t>
            </a:r>
          </a:p>
          <a:p>
            <a:pPr marL="171450" lvl="0" indent="-171450" algn="just" rtl="0">
              <a:spcBef>
                <a:spcPts val="0"/>
              </a:spcBef>
              <a:spcAft>
                <a:spcPts val="0"/>
              </a:spcAft>
              <a:buFont typeface="Wingdings" panose="05000000000000000000" pitchFamily="2" charset="2"/>
              <a:buChar char="q"/>
            </a:pPr>
            <a:r>
              <a:rPr lang="en-US" sz="1600" dirty="0">
                <a:solidFill>
                  <a:schemeClr val="dk1"/>
                </a:solidFill>
                <a:latin typeface="Arial" panose="020B0604020202020204" pitchFamily="34" charset="0"/>
                <a:cs typeface="Arial" panose="020B0604020202020204" pitchFamily="34" charset="0"/>
              </a:rPr>
              <a:t>Fujisawa, G., Okada, K., Muto, S., Fujita, N., Itabashi, N., </a:t>
            </a:r>
            <a:r>
              <a:rPr lang="en-US" sz="1600" dirty="0" err="1">
                <a:solidFill>
                  <a:schemeClr val="dk1"/>
                </a:solidFill>
                <a:latin typeface="Arial" panose="020B0604020202020204" pitchFamily="34" charset="0"/>
                <a:cs typeface="Arial" panose="020B0604020202020204" pitchFamily="34" charset="0"/>
              </a:rPr>
              <a:t>Kusano</a:t>
            </a:r>
            <a:r>
              <a:rPr lang="en-US" sz="1600" dirty="0">
                <a:solidFill>
                  <a:schemeClr val="dk1"/>
                </a:solidFill>
                <a:latin typeface="Arial" panose="020B0604020202020204" pitchFamily="34" charset="0"/>
                <a:cs typeface="Arial" panose="020B0604020202020204" pitchFamily="34" charset="0"/>
              </a:rPr>
              <a:t>, E., &amp; Ishibashi, S. (2004). Spironolactone prevents early renal injury in streptozotocin-induced diabetic rats. Kidney International, 66(4), 1493–1502. https://doi.org/10.1111/j.1523-1755.2004.00913.x</a:t>
            </a:r>
          </a:p>
          <a:p>
            <a:pPr marL="171450" lvl="0" indent="-171450" algn="just" rtl="0">
              <a:spcBef>
                <a:spcPts val="0"/>
              </a:spcBef>
              <a:spcAft>
                <a:spcPts val="0"/>
              </a:spcAft>
              <a:buFont typeface="Wingdings" panose="05000000000000000000" pitchFamily="2" charset="2"/>
              <a:buChar char="q"/>
            </a:pPr>
            <a:r>
              <a:rPr lang="en-US" sz="1600" dirty="0">
                <a:solidFill>
                  <a:schemeClr val="dk1"/>
                </a:solidFill>
                <a:latin typeface="Arial" panose="020B0604020202020204" pitchFamily="34" charset="0"/>
                <a:cs typeface="Arial" panose="020B0604020202020204" pitchFamily="34" charset="0"/>
              </a:rPr>
              <a:t>Song, Y., Liu, W., Tang, K., Zang, J., Li, D., &amp; Gao, H. (2020). </a:t>
            </a:r>
            <a:r>
              <a:rPr lang="en-US" sz="1600" dirty="0" err="1">
                <a:solidFill>
                  <a:schemeClr val="dk1"/>
                </a:solidFill>
                <a:latin typeface="Arial" panose="020B0604020202020204" pitchFamily="34" charset="0"/>
                <a:cs typeface="Arial" panose="020B0604020202020204" pitchFamily="34" charset="0"/>
              </a:rPr>
              <a:t>Mangiferin</a:t>
            </a:r>
            <a:r>
              <a:rPr lang="en-US" sz="1600" dirty="0">
                <a:solidFill>
                  <a:schemeClr val="dk1"/>
                </a:solidFill>
                <a:latin typeface="Arial" panose="020B0604020202020204" pitchFamily="34" charset="0"/>
                <a:cs typeface="Arial" panose="020B0604020202020204" pitchFamily="34" charset="0"/>
              </a:rPr>
              <a:t> Alleviates Renal Interstitial Fibrosis in Streptozotocin-Induced Diabetic Mice through Regulating the PTEN/PI3K/Akt Signaling Pathway. Journal of Diabetes Research, 2020, e9481720. https://doi.org/10.1155/2020/9481720</a:t>
            </a:r>
          </a:p>
          <a:p>
            <a:pPr marL="171450" lvl="0" indent="-171450" algn="just" rtl="0">
              <a:spcBef>
                <a:spcPts val="0"/>
              </a:spcBef>
              <a:spcAft>
                <a:spcPts val="0"/>
              </a:spcAft>
              <a:buFont typeface="Wingdings" panose="05000000000000000000" pitchFamily="2" charset="2"/>
              <a:buChar char="q"/>
            </a:pPr>
            <a:r>
              <a:rPr lang="en-US" sz="1600" dirty="0">
                <a:solidFill>
                  <a:schemeClr val="dk1"/>
                </a:solidFill>
                <a:latin typeface="Arial" panose="020B0604020202020204" pitchFamily="34" charset="0"/>
                <a:cs typeface="Arial" panose="020B0604020202020204" pitchFamily="34" charset="0"/>
              </a:rPr>
              <a:t>Syed, F. Z. (2022). Type 1 Diabetes Mellitus. Annals of Internal Medicine, 175(3), ITC33–ITC48. </a:t>
            </a:r>
            <a:r>
              <a:rPr lang="en-US" sz="1600" dirty="0">
                <a:solidFill>
                  <a:schemeClr val="dk1"/>
                </a:solidFill>
                <a:latin typeface="Arial" panose="020B0604020202020204" pitchFamily="34" charset="0"/>
                <a:cs typeface="Arial" panose="020B0604020202020204" pitchFamily="34" charset="0"/>
                <a:hlinkClick r:id="rId2"/>
              </a:rPr>
              <a:t>https://doi.org/10.7326/AITC202203150</a:t>
            </a:r>
            <a:endParaRPr lang="en-US" sz="1600" dirty="0">
              <a:solidFill>
                <a:schemeClr val="dk1"/>
              </a:solidFill>
              <a:latin typeface="Arial" panose="020B0604020202020204" pitchFamily="34" charset="0"/>
              <a:cs typeface="Arial" panose="020B0604020202020204" pitchFamily="34" charset="0"/>
            </a:endParaRPr>
          </a:p>
          <a:p>
            <a:pPr marL="171450" lvl="0" indent="-171450" algn="just" rtl="0">
              <a:spcBef>
                <a:spcPts val="0"/>
              </a:spcBef>
              <a:spcAft>
                <a:spcPts val="0"/>
              </a:spcAft>
              <a:buFont typeface="Wingdings" panose="05000000000000000000" pitchFamily="2" charset="2"/>
              <a:buChar char="q"/>
            </a:pPr>
            <a:endParaRPr lang="en-US" sz="1600" dirty="0">
              <a:solidFill>
                <a:schemeClr val="dk1"/>
              </a:solidFill>
              <a:latin typeface="Arial" panose="020B0604020202020204" pitchFamily="34" charset="0"/>
              <a:cs typeface="Arial" panose="020B0604020202020204" pitchFamily="34" charset="0"/>
            </a:endParaRPr>
          </a:p>
          <a:p>
            <a:pPr marL="171450" lvl="0" indent="-171450" algn="just" rtl="0">
              <a:spcBef>
                <a:spcPts val="0"/>
              </a:spcBef>
              <a:spcAft>
                <a:spcPts val="0"/>
              </a:spcAft>
              <a:buFont typeface="Wingdings" panose="05000000000000000000" pitchFamily="2" charset="2"/>
              <a:buChar char="q"/>
            </a:pPr>
            <a:endParaRPr lang="en-US" sz="1600" dirty="0">
              <a:solidFill>
                <a:schemeClr val="dk1"/>
              </a:solidFill>
              <a:latin typeface="Arial" panose="020B0604020202020204" pitchFamily="34" charset="0"/>
              <a:cs typeface="Arial" panose="020B0604020202020204" pitchFamily="34" charset="0"/>
            </a:endParaRPr>
          </a:p>
          <a:p>
            <a:pPr marL="171450" lvl="0" indent="-171450" algn="just" rtl="0">
              <a:spcBef>
                <a:spcPts val="0"/>
              </a:spcBef>
              <a:spcAft>
                <a:spcPts val="0"/>
              </a:spcAft>
              <a:buFont typeface="Wingdings" panose="05000000000000000000" pitchFamily="2" charset="2"/>
              <a:buChar char="q"/>
            </a:pPr>
            <a:endParaRPr lang="en-US" sz="1600" dirty="0">
              <a:solidFill>
                <a:schemeClr val="dk1"/>
              </a:solidFill>
              <a:latin typeface="Arial" panose="020B0604020202020204" pitchFamily="34" charset="0"/>
              <a:cs typeface="Arial" panose="020B0604020202020204" pitchFamily="34" charset="0"/>
            </a:endParaRPr>
          </a:p>
        </p:txBody>
      </p:sp>
      <p:sp>
        <p:nvSpPr>
          <p:cNvPr id="3" name="Marcador de número de diapositiva 2">
            <a:extLst>
              <a:ext uri="{FF2B5EF4-FFF2-40B4-BE49-F238E27FC236}">
                <a16:creationId xmlns:a16="http://schemas.microsoft.com/office/drawing/2014/main" id="{141FF433-D20B-C0A2-835A-BC46283A9E72}"/>
              </a:ext>
            </a:extLst>
          </p:cNvPr>
          <p:cNvSpPr>
            <a:spLocks noGrp="1"/>
          </p:cNvSpPr>
          <p:nvPr>
            <p:ph type="sldNum" sz="quarter" idx="12"/>
          </p:nvPr>
        </p:nvSpPr>
        <p:spPr/>
        <p:txBody>
          <a:bodyPr/>
          <a:lstStyle/>
          <a:p>
            <a:fld id="{EF54E3D4-A37C-4AAF-9C69-B479E1F9CFBF}" type="slidenum">
              <a:rPr lang="es-MX" smtClean="0"/>
              <a:t>26</a:t>
            </a:fld>
            <a:endParaRPr lang="es-MX"/>
          </a:p>
        </p:txBody>
      </p:sp>
    </p:spTree>
    <p:extLst>
      <p:ext uri="{BB962C8B-B14F-4D97-AF65-F5344CB8AC3E}">
        <p14:creationId xmlns:p14="http://schemas.microsoft.com/office/powerpoint/2010/main" val="375341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FE8F8-63A8-AD45-3850-26C4FBF8D8A3}"/>
              </a:ext>
            </a:extLst>
          </p:cNvPr>
          <p:cNvSpPr>
            <a:spLocks noGrp="1"/>
          </p:cNvSpPr>
          <p:nvPr>
            <p:ph type="title"/>
          </p:nvPr>
        </p:nvSpPr>
        <p:spPr>
          <a:xfrm>
            <a:off x="838200" y="-132125"/>
            <a:ext cx="10515600" cy="1325563"/>
          </a:xfrm>
        </p:spPr>
        <p:txBody>
          <a:bodyPr>
            <a:normAutofit/>
          </a:bodyPr>
          <a:lstStyle/>
          <a:p>
            <a:pPr algn="ctr"/>
            <a:r>
              <a:rPr lang="es-MX" sz="3200" b="1" dirty="0">
                <a:latin typeface="Arial" panose="020B0604020202020204" pitchFamily="34" charset="0"/>
                <a:cs typeface="Arial" panose="020B0604020202020204" pitchFamily="34" charset="0"/>
              </a:rPr>
              <a:t>Fisiopatología de Nefropatía Diabética</a:t>
            </a:r>
          </a:p>
        </p:txBody>
      </p:sp>
      <p:pic>
        <p:nvPicPr>
          <p:cNvPr id="6" name="Imagen 5">
            <a:extLst>
              <a:ext uri="{FF2B5EF4-FFF2-40B4-BE49-F238E27FC236}">
                <a16:creationId xmlns:a16="http://schemas.microsoft.com/office/drawing/2014/main" id="{222D7424-E80F-DC26-883D-56CDE486FBAA}"/>
              </a:ext>
            </a:extLst>
          </p:cNvPr>
          <p:cNvPicPr>
            <a:picLocks noChangeAspect="1"/>
          </p:cNvPicPr>
          <p:nvPr/>
        </p:nvPicPr>
        <p:blipFill>
          <a:blip r:embed="rId3"/>
          <a:srcRect b="7509"/>
          <a:stretch>
            <a:fillRect/>
          </a:stretch>
        </p:blipFill>
        <p:spPr>
          <a:xfrm>
            <a:off x="2618509" y="1469881"/>
            <a:ext cx="6705600" cy="4008444"/>
          </a:xfrm>
          <a:prstGeom prst="rect">
            <a:avLst/>
          </a:prstGeom>
        </p:spPr>
      </p:pic>
      <p:sp>
        <p:nvSpPr>
          <p:cNvPr id="13" name="Rectangle 1">
            <a:extLst>
              <a:ext uri="{FF2B5EF4-FFF2-40B4-BE49-F238E27FC236}">
                <a16:creationId xmlns:a16="http://schemas.microsoft.com/office/drawing/2014/main" id="{46EAEF48-FB7C-7CAE-9B6F-6889F4B031FB}"/>
              </a:ext>
            </a:extLst>
          </p:cNvPr>
          <p:cNvSpPr>
            <a:spLocks noChangeArrowheads="1"/>
          </p:cNvSpPr>
          <p:nvPr/>
        </p:nvSpPr>
        <p:spPr bwMode="auto">
          <a:xfrm>
            <a:off x="838200" y="6336754"/>
            <a:ext cx="42879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altLang="es-MX" sz="1000" dirty="0">
                <a:latin typeface="Arial" panose="020B0604020202020204" pitchFamily="34" charset="0"/>
              </a:rPr>
              <a:t>Modificado</a:t>
            </a:r>
            <a:r>
              <a:rPr kumimoji="0" lang="es-MX" altLang="es-MX" sz="1000" b="0" i="0" u="none" strike="noStrike" cap="none" normalizeH="0" baseline="0" dirty="0">
                <a:ln>
                  <a:noFill/>
                </a:ln>
                <a:solidFill>
                  <a:schemeClr val="tx1"/>
                </a:solidFill>
                <a:effectLst/>
                <a:latin typeface="Arial" panose="020B0604020202020204" pitchFamily="34" charset="0"/>
              </a:rPr>
              <a:t> de </a:t>
            </a:r>
            <a:r>
              <a:rPr kumimoji="0" lang="es-MX" altLang="es-MX" sz="1000" b="0" u="none" strike="noStrike" cap="none" normalizeH="0" baseline="0" dirty="0" err="1">
                <a:ln>
                  <a:noFill/>
                </a:ln>
                <a:solidFill>
                  <a:schemeClr val="tx1"/>
                </a:solidFill>
                <a:effectLst/>
                <a:latin typeface="Arial" panose="020B0604020202020204" pitchFamily="34" charset="0"/>
              </a:rPr>
              <a:t>Maezawa</a:t>
            </a:r>
            <a:r>
              <a:rPr kumimoji="0" lang="es-MX" altLang="es-MX" sz="1000" b="0" u="none" strike="noStrike" cap="none" normalizeH="0" baseline="0" dirty="0">
                <a:ln>
                  <a:noFill/>
                </a:ln>
                <a:solidFill>
                  <a:schemeClr val="tx1"/>
                </a:solidFill>
                <a:effectLst/>
                <a:latin typeface="Arial" panose="020B0604020202020204" pitchFamily="34" charset="0"/>
              </a:rPr>
              <a:t>,</a:t>
            </a:r>
            <a:r>
              <a:rPr kumimoji="0" lang="es-MX" altLang="es-MX" sz="1000" b="0" i="0" u="none" strike="noStrike" cap="none" normalizeH="0" baseline="0" dirty="0">
                <a:ln>
                  <a:noFill/>
                </a:ln>
                <a:solidFill>
                  <a:schemeClr val="tx1"/>
                </a:solidFill>
                <a:effectLst/>
                <a:latin typeface="Arial" panose="020B0604020202020204" pitchFamily="34" charset="0"/>
              </a:rPr>
              <a:t> </a:t>
            </a:r>
            <a:r>
              <a:rPr kumimoji="0" lang="es-MX" altLang="es-MX" sz="1000" b="0" i="1" u="none" strike="noStrike" cap="none" normalizeH="0" baseline="0" dirty="0">
                <a:ln>
                  <a:noFill/>
                </a:ln>
                <a:solidFill>
                  <a:schemeClr val="tx1"/>
                </a:solidFill>
                <a:effectLst/>
                <a:latin typeface="Arial" panose="020B0604020202020204" pitchFamily="34" charset="0"/>
              </a:rPr>
              <a:t>et al</a:t>
            </a:r>
            <a:r>
              <a:rPr kumimoji="0" lang="es-MX" altLang="es-MX" sz="1000" b="0" i="0" u="none" strike="noStrike" cap="none" normalizeH="0" baseline="0" dirty="0">
                <a:ln>
                  <a:noFill/>
                </a:ln>
                <a:solidFill>
                  <a:schemeClr val="tx1"/>
                </a:solidFill>
                <a:effectLst/>
                <a:latin typeface="Arial" panose="020B0604020202020204" pitchFamily="34" charset="0"/>
              </a:rPr>
              <a:t>., 2015</a:t>
            </a:r>
            <a:r>
              <a:rPr lang="es-MX" altLang="es-MX" sz="1000" dirty="0">
                <a:latin typeface="Arial" panose="020B0604020202020204" pitchFamily="34" charset="0"/>
              </a:rPr>
              <a:t>, DOI: 10.1111/jdi.12255</a:t>
            </a:r>
            <a:endParaRPr kumimoji="0" lang="es-MX" altLang="es-MX" sz="1000" b="0" i="0" u="none" strike="noStrike" cap="none" normalizeH="0" baseline="0" dirty="0">
              <a:ln>
                <a:noFill/>
              </a:ln>
              <a:solidFill>
                <a:schemeClr val="tx1"/>
              </a:solidFill>
              <a:effectLst/>
              <a:latin typeface="Arial" panose="020B0604020202020204" pitchFamily="34" charset="0"/>
            </a:endParaRPr>
          </a:p>
        </p:txBody>
      </p:sp>
      <p:sp>
        <p:nvSpPr>
          <p:cNvPr id="3" name="Marcador de número de diapositiva 2">
            <a:extLst>
              <a:ext uri="{FF2B5EF4-FFF2-40B4-BE49-F238E27FC236}">
                <a16:creationId xmlns:a16="http://schemas.microsoft.com/office/drawing/2014/main" id="{4D9B89B1-CC57-CCA9-CF7D-0E289047E5C5}"/>
              </a:ext>
            </a:extLst>
          </p:cNvPr>
          <p:cNvSpPr>
            <a:spLocks noGrp="1"/>
          </p:cNvSpPr>
          <p:nvPr>
            <p:ph type="sldNum" sz="quarter" idx="12"/>
          </p:nvPr>
        </p:nvSpPr>
        <p:spPr/>
        <p:txBody>
          <a:bodyPr/>
          <a:lstStyle/>
          <a:p>
            <a:fld id="{EF54E3D4-A37C-4AAF-9C69-B479E1F9CFBF}" type="slidenum">
              <a:rPr lang="es-MX" smtClean="0"/>
              <a:t>3</a:t>
            </a:fld>
            <a:endParaRPr lang="es-MX"/>
          </a:p>
        </p:txBody>
      </p:sp>
      <p:sp>
        <p:nvSpPr>
          <p:cNvPr id="4" name="CuadroTexto 3">
            <a:extLst>
              <a:ext uri="{FF2B5EF4-FFF2-40B4-BE49-F238E27FC236}">
                <a16:creationId xmlns:a16="http://schemas.microsoft.com/office/drawing/2014/main" id="{44F3FC32-DF90-1BD5-BC07-71B4EC7E075D}"/>
              </a:ext>
            </a:extLst>
          </p:cNvPr>
          <p:cNvSpPr txBox="1"/>
          <p:nvPr/>
        </p:nvSpPr>
        <p:spPr>
          <a:xfrm>
            <a:off x="983673" y="3888386"/>
            <a:ext cx="1717964" cy="30777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s-MX" sz="1400" dirty="0"/>
              <a:t>Mesangial </a:t>
            </a:r>
            <a:r>
              <a:rPr lang="es-MX" sz="1400" dirty="0" err="1"/>
              <a:t>cells</a:t>
            </a:r>
            <a:endParaRPr lang="es-MX" sz="1400" dirty="0"/>
          </a:p>
        </p:txBody>
      </p:sp>
      <p:sp>
        <p:nvSpPr>
          <p:cNvPr id="5" name="CuadroTexto 4">
            <a:extLst>
              <a:ext uri="{FF2B5EF4-FFF2-40B4-BE49-F238E27FC236}">
                <a16:creationId xmlns:a16="http://schemas.microsoft.com/office/drawing/2014/main" id="{115614CF-FD66-3230-EE3B-79C134E56359}"/>
              </a:ext>
            </a:extLst>
          </p:cNvPr>
          <p:cNvSpPr txBox="1"/>
          <p:nvPr/>
        </p:nvSpPr>
        <p:spPr>
          <a:xfrm>
            <a:off x="983673" y="4308774"/>
            <a:ext cx="1717964" cy="95410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s-MX" sz="1400" dirty="0" err="1"/>
              <a:t>Inflammation</a:t>
            </a:r>
            <a:endParaRPr lang="es-MX" sz="1400" dirty="0"/>
          </a:p>
          <a:p>
            <a:pPr algn="ctr"/>
            <a:r>
              <a:rPr lang="es-MX" sz="1400" dirty="0" err="1"/>
              <a:t>Hypoxia</a:t>
            </a:r>
            <a:endParaRPr lang="es-MX" sz="1400" dirty="0"/>
          </a:p>
          <a:p>
            <a:pPr algn="ctr"/>
            <a:r>
              <a:rPr lang="es-MX" sz="1400" dirty="0"/>
              <a:t>MCP-1</a:t>
            </a:r>
          </a:p>
          <a:p>
            <a:pPr algn="ctr"/>
            <a:endParaRPr lang="es-MX" sz="1400" dirty="0"/>
          </a:p>
        </p:txBody>
      </p:sp>
      <p:sp>
        <p:nvSpPr>
          <p:cNvPr id="8" name="CuadroTexto 7">
            <a:extLst>
              <a:ext uri="{FF2B5EF4-FFF2-40B4-BE49-F238E27FC236}">
                <a16:creationId xmlns:a16="http://schemas.microsoft.com/office/drawing/2014/main" id="{4D64EA7D-C6FD-50B3-500F-A0B2AE1B937D}"/>
              </a:ext>
            </a:extLst>
          </p:cNvPr>
          <p:cNvSpPr txBox="1"/>
          <p:nvPr/>
        </p:nvSpPr>
        <p:spPr>
          <a:xfrm>
            <a:off x="983673" y="4955104"/>
            <a:ext cx="1717964" cy="523220"/>
          </a:xfrm>
          <a:prstGeom prst="rect">
            <a:avLst/>
          </a:prstGeom>
          <a:solidFill>
            <a:schemeClr val="accent4">
              <a:lumMod val="60000"/>
              <a:lumOff val="40000"/>
            </a:schemeClr>
          </a:solidFill>
          <a:ln>
            <a:solidFill>
              <a:schemeClr val="tx1"/>
            </a:solidFill>
          </a:ln>
        </p:spPr>
        <p:txBody>
          <a:bodyPr wrap="square" rtlCol="0">
            <a:spAutoFit/>
          </a:bodyPr>
          <a:lstStyle/>
          <a:p>
            <a:pPr algn="ctr"/>
            <a:r>
              <a:rPr lang="es-MX" sz="1400" dirty="0"/>
              <a:t>Mesangial expansión and </a:t>
            </a:r>
            <a:r>
              <a:rPr lang="es-MX" sz="1400" dirty="0" err="1"/>
              <a:t>proliferation</a:t>
            </a:r>
            <a:endParaRPr lang="es-MX" sz="1400" dirty="0"/>
          </a:p>
        </p:txBody>
      </p:sp>
      <p:cxnSp>
        <p:nvCxnSpPr>
          <p:cNvPr id="10" name="Conector recto de flecha 9">
            <a:extLst>
              <a:ext uri="{FF2B5EF4-FFF2-40B4-BE49-F238E27FC236}">
                <a16:creationId xmlns:a16="http://schemas.microsoft.com/office/drawing/2014/main" id="{C7816B43-A42E-049F-6CDE-6D0C1BFD9AEC}"/>
              </a:ext>
            </a:extLst>
          </p:cNvPr>
          <p:cNvCxnSpPr/>
          <p:nvPr/>
        </p:nvCxnSpPr>
        <p:spPr>
          <a:xfrm flipH="1">
            <a:off x="3006436" y="3643745"/>
            <a:ext cx="1510146" cy="96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2623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4B21-182B-3729-ED39-925C58A9BF9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CDB0735-1421-ABDD-A9B2-733F0AAD03F8}"/>
              </a:ext>
            </a:extLst>
          </p:cNvPr>
          <p:cNvPicPr>
            <a:picLocks noChangeAspect="1"/>
          </p:cNvPicPr>
          <p:nvPr/>
        </p:nvPicPr>
        <p:blipFill>
          <a:blip r:embed="rId3"/>
          <a:stretch>
            <a:fillRect/>
          </a:stretch>
        </p:blipFill>
        <p:spPr>
          <a:xfrm>
            <a:off x="2177275" y="431168"/>
            <a:ext cx="7458307" cy="6198520"/>
          </a:xfrm>
          <a:prstGeom prst="rect">
            <a:avLst/>
          </a:prstGeom>
        </p:spPr>
      </p:pic>
      <p:sp>
        <p:nvSpPr>
          <p:cNvPr id="2" name="Título 1">
            <a:extLst>
              <a:ext uri="{FF2B5EF4-FFF2-40B4-BE49-F238E27FC236}">
                <a16:creationId xmlns:a16="http://schemas.microsoft.com/office/drawing/2014/main" id="{BB2EDBAF-9D10-8EA6-CC42-4B84568F35D3}"/>
              </a:ext>
            </a:extLst>
          </p:cNvPr>
          <p:cNvSpPr>
            <a:spLocks noGrp="1"/>
          </p:cNvSpPr>
          <p:nvPr>
            <p:ph type="title"/>
          </p:nvPr>
        </p:nvSpPr>
        <p:spPr>
          <a:xfrm>
            <a:off x="648629" y="-53008"/>
            <a:ext cx="10515600" cy="631322"/>
          </a:xfrm>
        </p:spPr>
        <p:txBody>
          <a:bodyPr>
            <a:normAutofit/>
          </a:bodyPr>
          <a:lstStyle/>
          <a:p>
            <a:pPr algn="ctr"/>
            <a:r>
              <a:rPr lang="es-MX" sz="3200" b="1" dirty="0">
                <a:latin typeface="Arial" panose="020B0604020202020204" pitchFamily="34" charset="0"/>
                <a:cs typeface="Arial" panose="020B0604020202020204" pitchFamily="34" charset="0"/>
              </a:rPr>
              <a:t>Microbiota </a:t>
            </a:r>
          </a:p>
        </p:txBody>
      </p:sp>
      <p:sp>
        <p:nvSpPr>
          <p:cNvPr id="5" name="Marcador de número de diapositiva 4">
            <a:extLst>
              <a:ext uri="{FF2B5EF4-FFF2-40B4-BE49-F238E27FC236}">
                <a16:creationId xmlns:a16="http://schemas.microsoft.com/office/drawing/2014/main" id="{7164F4AA-0947-A072-ABF6-43140F3D7A70}"/>
              </a:ext>
            </a:extLst>
          </p:cNvPr>
          <p:cNvSpPr>
            <a:spLocks noGrp="1"/>
          </p:cNvSpPr>
          <p:nvPr>
            <p:ph type="sldNum" sz="quarter" idx="12"/>
          </p:nvPr>
        </p:nvSpPr>
        <p:spPr/>
        <p:txBody>
          <a:bodyPr/>
          <a:lstStyle/>
          <a:p>
            <a:fld id="{EF54E3D4-A37C-4AAF-9C69-B479E1F9CFBF}" type="slidenum">
              <a:rPr lang="es-MX" smtClean="0"/>
              <a:t>4</a:t>
            </a:fld>
            <a:endParaRPr lang="es-MX"/>
          </a:p>
        </p:txBody>
      </p:sp>
      <p:pic>
        <p:nvPicPr>
          <p:cNvPr id="4" name="Imagen 3">
            <a:extLst>
              <a:ext uri="{FF2B5EF4-FFF2-40B4-BE49-F238E27FC236}">
                <a16:creationId xmlns:a16="http://schemas.microsoft.com/office/drawing/2014/main" id="{7881466F-A4BC-327F-F862-45E0349C36B6}"/>
              </a:ext>
            </a:extLst>
          </p:cNvPr>
          <p:cNvPicPr>
            <a:picLocks noChangeAspect="1"/>
          </p:cNvPicPr>
          <p:nvPr/>
        </p:nvPicPr>
        <p:blipFill>
          <a:blip r:embed="rId3"/>
          <a:stretch>
            <a:fillRect/>
          </a:stretch>
        </p:blipFill>
        <p:spPr>
          <a:xfrm>
            <a:off x="2177275" y="522955"/>
            <a:ext cx="7458307" cy="6198520"/>
          </a:xfrm>
          <a:prstGeom prst="rect">
            <a:avLst/>
          </a:prstGeom>
        </p:spPr>
      </p:pic>
      <p:sp>
        <p:nvSpPr>
          <p:cNvPr id="3" name="Rectangle 1">
            <a:extLst>
              <a:ext uri="{FF2B5EF4-FFF2-40B4-BE49-F238E27FC236}">
                <a16:creationId xmlns:a16="http://schemas.microsoft.com/office/drawing/2014/main" id="{FA043643-6F5C-E439-CEF5-1901E3085BF1}"/>
              </a:ext>
            </a:extLst>
          </p:cNvPr>
          <p:cNvSpPr>
            <a:spLocks noChangeArrowheads="1"/>
          </p:cNvSpPr>
          <p:nvPr/>
        </p:nvSpPr>
        <p:spPr bwMode="auto">
          <a:xfrm>
            <a:off x="0" y="6578124"/>
            <a:ext cx="456057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s-MX" sz="1000" dirty="0" err="1">
                <a:latin typeface="Arial" panose="020B0604020202020204" pitchFamily="34" charset="0"/>
                <a:cs typeface="Arial" panose="020B0604020202020204" pitchFamily="34" charset="0"/>
              </a:rPr>
              <a:t>Tomado</a:t>
            </a:r>
            <a:r>
              <a:rPr lang="en-US" altLang="es-MX" sz="1000" dirty="0">
                <a:latin typeface="Arial" panose="020B0604020202020204" pitchFamily="34" charset="0"/>
                <a:cs typeface="Arial" panose="020B0604020202020204" pitchFamily="34" charset="0"/>
              </a:rPr>
              <a:t> de Ling </a:t>
            </a:r>
            <a:r>
              <a:rPr lang="en-US" altLang="es-MX" sz="1000" i="1" dirty="0">
                <a:latin typeface="Arial" panose="020B0604020202020204" pitchFamily="34" charset="0"/>
                <a:cs typeface="Arial" panose="020B0604020202020204" pitchFamily="34" charset="0"/>
              </a:rPr>
              <a:t>et al</a:t>
            </a:r>
            <a:r>
              <a:rPr lang="en-US" altLang="es-MX" sz="1000" dirty="0">
                <a:latin typeface="Arial" panose="020B0604020202020204" pitchFamily="34" charset="0"/>
                <a:cs typeface="Arial" panose="020B0604020202020204" pitchFamily="34" charset="0"/>
              </a:rPr>
              <a:t>., 2020, DOI:  DOI: 10.1080/10408398.2020.1867054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1892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28BD-2C58-8CED-5C10-59168DED7DB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71AEDC6-674E-AA64-186C-B200D1D8C339}"/>
              </a:ext>
            </a:extLst>
          </p:cNvPr>
          <p:cNvSpPr>
            <a:spLocks noGrp="1"/>
          </p:cNvSpPr>
          <p:nvPr>
            <p:ph type="title"/>
          </p:nvPr>
        </p:nvSpPr>
        <p:spPr>
          <a:xfrm>
            <a:off x="648629" y="0"/>
            <a:ext cx="10515600" cy="631322"/>
          </a:xfrm>
        </p:spPr>
        <p:txBody>
          <a:bodyPr>
            <a:normAutofit/>
          </a:bodyPr>
          <a:lstStyle/>
          <a:p>
            <a:pPr algn="ctr"/>
            <a:r>
              <a:rPr lang="es-MX" sz="3200" b="1">
                <a:latin typeface="Arial" panose="020B0604020202020204" pitchFamily="34" charset="0"/>
                <a:cs typeface="Arial" panose="020B0604020202020204" pitchFamily="34" charset="0"/>
              </a:rPr>
              <a:t>Eje intestino-rinón </a:t>
            </a:r>
            <a:endParaRPr lang="es-MX" sz="3200" b="1" dirty="0">
              <a:latin typeface="Arial" panose="020B0604020202020204" pitchFamily="34" charset="0"/>
              <a:cs typeface="Arial" panose="020B0604020202020204" pitchFamily="34" charset="0"/>
            </a:endParaRPr>
          </a:p>
        </p:txBody>
      </p:sp>
      <p:sp>
        <p:nvSpPr>
          <p:cNvPr id="5" name="Marcador de número de diapositiva 4">
            <a:extLst>
              <a:ext uri="{FF2B5EF4-FFF2-40B4-BE49-F238E27FC236}">
                <a16:creationId xmlns:a16="http://schemas.microsoft.com/office/drawing/2014/main" id="{07BF550C-1337-2BAA-672C-6FDBDFB8AF43}"/>
              </a:ext>
            </a:extLst>
          </p:cNvPr>
          <p:cNvSpPr>
            <a:spLocks noGrp="1"/>
          </p:cNvSpPr>
          <p:nvPr>
            <p:ph type="sldNum" sz="quarter" idx="12"/>
          </p:nvPr>
        </p:nvSpPr>
        <p:spPr/>
        <p:txBody>
          <a:bodyPr/>
          <a:lstStyle/>
          <a:p>
            <a:fld id="{EF54E3D4-A37C-4AAF-9C69-B479E1F9CFBF}" type="slidenum">
              <a:rPr lang="es-MX" smtClean="0"/>
              <a:t>5</a:t>
            </a:fld>
            <a:endParaRPr lang="es-MX"/>
          </a:p>
        </p:txBody>
      </p:sp>
      <p:sp>
        <p:nvSpPr>
          <p:cNvPr id="3" name="Rectangle 1">
            <a:extLst>
              <a:ext uri="{FF2B5EF4-FFF2-40B4-BE49-F238E27FC236}">
                <a16:creationId xmlns:a16="http://schemas.microsoft.com/office/drawing/2014/main" id="{B9DFDDF2-5DA8-5669-DCC0-4F62B8E3AB71}"/>
              </a:ext>
            </a:extLst>
          </p:cNvPr>
          <p:cNvSpPr>
            <a:spLocks noChangeArrowheads="1"/>
          </p:cNvSpPr>
          <p:nvPr/>
        </p:nvSpPr>
        <p:spPr bwMode="auto">
          <a:xfrm>
            <a:off x="325242" y="6538912"/>
            <a:ext cx="39952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s-MX" sz="1000" dirty="0" err="1">
                <a:latin typeface="Arial" panose="020B0604020202020204" pitchFamily="34" charset="0"/>
                <a:cs typeface="Arial" panose="020B0604020202020204" pitchFamily="34" charset="0"/>
              </a:rPr>
              <a:t>Tomado</a:t>
            </a:r>
            <a:r>
              <a:rPr lang="en-US" altLang="es-MX" sz="1000" dirty="0">
                <a:latin typeface="Arial" panose="020B0604020202020204" pitchFamily="34" charset="0"/>
                <a:cs typeface="Arial" panose="020B0604020202020204" pitchFamily="34" charset="0"/>
              </a:rPr>
              <a:t> de Lim </a:t>
            </a:r>
            <a:r>
              <a:rPr lang="en-US" altLang="es-MX" sz="1000" i="1" dirty="0">
                <a:latin typeface="Arial" panose="020B0604020202020204" pitchFamily="34" charset="0"/>
                <a:cs typeface="Arial" panose="020B0604020202020204" pitchFamily="34" charset="0"/>
              </a:rPr>
              <a:t>et al</a:t>
            </a:r>
            <a:r>
              <a:rPr lang="en-US" altLang="es-MX" sz="1000" dirty="0">
                <a:latin typeface="Arial" panose="020B0604020202020204" pitchFamily="34" charset="0"/>
                <a:cs typeface="Arial" panose="020B0604020202020204" pitchFamily="34" charset="0"/>
              </a:rPr>
              <a:t>., 2021, DOI: 10.3390/toxins13020142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6" name="Imagen 5">
            <a:extLst>
              <a:ext uri="{FF2B5EF4-FFF2-40B4-BE49-F238E27FC236}">
                <a16:creationId xmlns:a16="http://schemas.microsoft.com/office/drawing/2014/main" id="{5A59FB1D-B2F6-6415-D9FA-9B4F2B15978A}"/>
              </a:ext>
            </a:extLst>
          </p:cNvPr>
          <p:cNvPicPr>
            <a:picLocks noChangeAspect="1"/>
          </p:cNvPicPr>
          <p:nvPr/>
        </p:nvPicPr>
        <p:blipFill>
          <a:blip r:embed="rId3"/>
          <a:stretch>
            <a:fillRect/>
          </a:stretch>
        </p:blipFill>
        <p:spPr>
          <a:xfrm>
            <a:off x="325242" y="631322"/>
            <a:ext cx="11662319" cy="5706587"/>
          </a:xfrm>
          <a:prstGeom prst="rect">
            <a:avLst/>
          </a:prstGeom>
        </p:spPr>
      </p:pic>
    </p:spTree>
    <p:extLst>
      <p:ext uri="{BB962C8B-B14F-4D97-AF65-F5344CB8AC3E}">
        <p14:creationId xmlns:p14="http://schemas.microsoft.com/office/powerpoint/2010/main" val="582280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FE8F8-63A8-AD45-3850-26C4FBF8D8A3}"/>
              </a:ext>
            </a:extLst>
          </p:cNvPr>
          <p:cNvSpPr>
            <a:spLocks noGrp="1"/>
          </p:cNvSpPr>
          <p:nvPr>
            <p:ph type="title"/>
          </p:nvPr>
        </p:nvSpPr>
        <p:spPr>
          <a:xfrm>
            <a:off x="760454" y="-254558"/>
            <a:ext cx="10515600" cy="1325563"/>
          </a:xfrm>
        </p:spPr>
        <p:txBody>
          <a:bodyPr>
            <a:normAutofit/>
          </a:bodyPr>
          <a:lstStyle/>
          <a:p>
            <a:pPr algn="ctr"/>
            <a:r>
              <a:rPr lang="es-MX" sz="3200" b="1" dirty="0">
                <a:latin typeface="Arial" panose="020B0604020202020204" pitchFamily="34" charset="0"/>
                <a:cs typeface="Arial" panose="020B0604020202020204" pitchFamily="34" charset="0"/>
              </a:rPr>
              <a:t>Tratamientos actuales en la Nefropatía Diabética</a:t>
            </a:r>
          </a:p>
        </p:txBody>
      </p:sp>
      <p:sp>
        <p:nvSpPr>
          <p:cNvPr id="4" name="Marcador de número de diapositiva 5">
            <a:extLst>
              <a:ext uri="{FF2B5EF4-FFF2-40B4-BE49-F238E27FC236}">
                <a16:creationId xmlns:a16="http://schemas.microsoft.com/office/drawing/2014/main" id="{793FF091-098D-E4FF-E45F-ED56FA166365}"/>
              </a:ext>
            </a:extLst>
          </p:cNvPr>
          <p:cNvSpPr>
            <a:spLocks noGrp="1"/>
          </p:cNvSpPr>
          <p:nvPr>
            <p:ph type="sldNum" sz="quarter" idx="12"/>
          </p:nvPr>
        </p:nvSpPr>
        <p:spPr>
          <a:xfrm>
            <a:off x="8610600" y="6356350"/>
            <a:ext cx="2743200" cy="365125"/>
          </a:xfrm>
        </p:spPr>
        <p:txBody>
          <a:bodyPr/>
          <a:lstStyle/>
          <a:p>
            <a:fld id="{EF54E3D4-A37C-4AAF-9C69-B479E1F9CFBF}" type="slidenum">
              <a:rPr lang="es-MX" smtClean="0"/>
              <a:t>6</a:t>
            </a:fld>
            <a:endParaRPr lang="es-MX"/>
          </a:p>
        </p:txBody>
      </p:sp>
      <p:pic>
        <p:nvPicPr>
          <p:cNvPr id="5" name="Imagen 4">
            <a:extLst>
              <a:ext uri="{FF2B5EF4-FFF2-40B4-BE49-F238E27FC236}">
                <a16:creationId xmlns:a16="http://schemas.microsoft.com/office/drawing/2014/main" id="{1D58F542-2B63-767D-BB4A-D82B2AB24146}"/>
              </a:ext>
            </a:extLst>
          </p:cNvPr>
          <p:cNvPicPr>
            <a:picLocks noChangeAspect="1"/>
          </p:cNvPicPr>
          <p:nvPr/>
        </p:nvPicPr>
        <p:blipFill rotWithShape="1">
          <a:blip r:embed="rId3"/>
          <a:srcRect l="9122" t="9676" r="7718" b="9676"/>
          <a:stretch/>
        </p:blipFill>
        <p:spPr>
          <a:xfrm>
            <a:off x="1517080" y="1724059"/>
            <a:ext cx="1510145" cy="1464556"/>
          </a:xfrm>
          <a:prstGeom prst="rect">
            <a:avLst/>
          </a:prstGeom>
        </p:spPr>
      </p:pic>
      <p:sp>
        <p:nvSpPr>
          <p:cNvPr id="7" name="CuadroTexto 6">
            <a:extLst>
              <a:ext uri="{FF2B5EF4-FFF2-40B4-BE49-F238E27FC236}">
                <a16:creationId xmlns:a16="http://schemas.microsoft.com/office/drawing/2014/main" id="{BB9B5D39-5B74-594D-C4D4-FE75E01BD009}"/>
              </a:ext>
            </a:extLst>
          </p:cNvPr>
          <p:cNvSpPr txBox="1"/>
          <p:nvPr/>
        </p:nvSpPr>
        <p:spPr>
          <a:xfrm>
            <a:off x="652264" y="3198167"/>
            <a:ext cx="3239775" cy="461665"/>
          </a:xfrm>
          <a:prstGeom prst="rect">
            <a:avLst/>
          </a:prstGeom>
          <a:noFill/>
        </p:spPr>
        <p:txBody>
          <a:bodyPr wrap="square" rtlCol="0">
            <a:spAutoFit/>
          </a:bodyPr>
          <a:lstStyle/>
          <a:p>
            <a:pPr algn="ctr"/>
            <a:r>
              <a:rPr lang="es-MX" sz="1200" b="1" dirty="0"/>
              <a:t>Losartán</a:t>
            </a:r>
            <a:r>
              <a:rPr lang="es-MX" sz="1200" dirty="0"/>
              <a:t> </a:t>
            </a:r>
            <a:r>
              <a:rPr lang="es-MX" sz="1100" dirty="0"/>
              <a:t>(antagonista del receptor AT1), Rahman</a:t>
            </a:r>
            <a:r>
              <a:rPr lang="es-MX" sz="1100" i="1" dirty="0"/>
              <a:t> et al, 2015.</a:t>
            </a:r>
            <a:endParaRPr lang="mk-MK" sz="1200" i="1" dirty="0"/>
          </a:p>
        </p:txBody>
      </p:sp>
      <p:sp>
        <p:nvSpPr>
          <p:cNvPr id="9" name="CuadroTexto 8">
            <a:extLst>
              <a:ext uri="{FF2B5EF4-FFF2-40B4-BE49-F238E27FC236}">
                <a16:creationId xmlns:a16="http://schemas.microsoft.com/office/drawing/2014/main" id="{987A2960-2131-C880-CBB3-E788B5349292}"/>
              </a:ext>
            </a:extLst>
          </p:cNvPr>
          <p:cNvSpPr txBox="1"/>
          <p:nvPr/>
        </p:nvSpPr>
        <p:spPr>
          <a:xfrm>
            <a:off x="1295400" y="1321356"/>
            <a:ext cx="2154382" cy="369332"/>
          </a:xfrm>
          <a:prstGeom prst="rect">
            <a:avLst/>
          </a:prstGeom>
          <a:noFill/>
          <a:ln>
            <a:solidFill>
              <a:schemeClr val="tx1"/>
            </a:solidFill>
          </a:ln>
        </p:spPr>
        <p:txBody>
          <a:bodyPr wrap="square" rtlCol="0">
            <a:spAutoFit/>
          </a:bodyPr>
          <a:lstStyle/>
          <a:p>
            <a:pPr algn="ctr"/>
            <a:r>
              <a:rPr lang="es-MX" dirty="0">
                <a:latin typeface="Arial" panose="020B0604020202020204" pitchFamily="34" charset="0"/>
                <a:cs typeface="Arial" panose="020B0604020202020204" pitchFamily="34" charset="0"/>
              </a:rPr>
              <a:t>Antihipertensivos</a:t>
            </a:r>
          </a:p>
        </p:txBody>
      </p:sp>
      <p:sp>
        <p:nvSpPr>
          <p:cNvPr id="11" name="CuadroTexto 10">
            <a:extLst>
              <a:ext uri="{FF2B5EF4-FFF2-40B4-BE49-F238E27FC236}">
                <a16:creationId xmlns:a16="http://schemas.microsoft.com/office/drawing/2014/main" id="{9DE74E51-8BB0-DBA3-0E9A-E7FFDCCF586F}"/>
              </a:ext>
            </a:extLst>
          </p:cNvPr>
          <p:cNvSpPr txBox="1"/>
          <p:nvPr/>
        </p:nvSpPr>
        <p:spPr>
          <a:xfrm>
            <a:off x="752703" y="5536644"/>
            <a:ext cx="3239775" cy="446276"/>
          </a:xfrm>
          <a:prstGeom prst="rect">
            <a:avLst/>
          </a:prstGeom>
          <a:noFill/>
        </p:spPr>
        <p:txBody>
          <a:bodyPr wrap="square" rtlCol="0">
            <a:spAutoFit/>
          </a:bodyPr>
          <a:lstStyle/>
          <a:p>
            <a:pPr algn="ctr"/>
            <a:r>
              <a:rPr lang="es-MX" sz="1200" b="1" dirty="0" err="1"/>
              <a:t>Captopril</a:t>
            </a:r>
            <a:r>
              <a:rPr lang="es-MX" sz="1200" dirty="0"/>
              <a:t> </a:t>
            </a:r>
            <a:r>
              <a:rPr lang="es-MX" sz="1100" dirty="0"/>
              <a:t>(inhibidor de la enzima convertidora de angiotensina</a:t>
            </a:r>
            <a:r>
              <a:rPr lang="es-MX" sz="1100" i="1" dirty="0"/>
              <a:t>), </a:t>
            </a:r>
            <a:r>
              <a:rPr lang="es-MX" sz="1100" i="1" dirty="0" err="1"/>
              <a:t>Rosendorff</a:t>
            </a:r>
            <a:r>
              <a:rPr lang="es-MX" sz="1100" i="1" dirty="0"/>
              <a:t>, 1982.</a:t>
            </a:r>
            <a:endParaRPr lang="mk-MK" sz="1200" i="1" dirty="0"/>
          </a:p>
        </p:txBody>
      </p:sp>
      <p:pic>
        <p:nvPicPr>
          <p:cNvPr id="13" name="Imagen 12">
            <a:extLst>
              <a:ext uri="{FF2B5EF4-FFF2-40B4-BE49-F238E27FC236}">
                <a16:creationId xmlns:a16="http://schemas.microsoft.com/office/drawing/2014/main" id="{814F47B0-9661-028D-EA9F-28B2BEC85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789175"/>
            <a:ext cx="2247866" cy="1396043"/>
          </a:xfrm>
          <a:prstGeom prst="rect">
            <a:avLst/>
          </a:prstGeom>
        </p:spPr>
      </p:pic>
      <p:sp>
        <p:nvSpPr>
          <p:cNvPr id="14" name="CuadroTexto 13">
            <a:extLst>
              <a:ext uri="{FF2B5EF4-FFF2-40B4-BE49-F238E27FC236}">
                <a16:creationId xmlns:a16="http://schemas.microsoft.com/office/drawing/2014/main" id="{F9F0085A-1383-2D67-B20D-85B76EE99D12}"/>
              </a:ext>
            </a:extLst>
          </p:cNvPr>
          <p:cNvSpPr txBox="1"/>
          <p:nvPr/>
        </p:nvSpPr>
        <p:spPr>
          <a:xfrm>
            <a:off x="5018809" y="1321356"/>
            <a:ext cx="2154382" cy="369332"/>
          </a:xfrm>
          <a:prstGeom prst="rect">
            <a:avLst/>
          </a:prstGeom>
          <a:noFill/>
          <a:ln>
            <a:solidFill>
              <a:schemeClr val="tx1"/>
            </a:solidFill>
          </a:ln>
        </p:spPr>
        <p:txBody>
          <a:bodyPr wrap="square" rtlCol="0">
            <a:spAutoFit/>
          </a:bodyPr>
          <a:lstStyle/>
          <a:p>
            <a:pPr algn="ctr"/>
            <a:r>
              <a:rPr lang="es-MX" dirty="0">
                <a:latin typeface="Arial" panose="020B0604020202020204" pitchFamily="34" charset="0"/>
                <a:cs typeface="Arial" panose="020B0604020202020204" pitchFamily="34" charset="0"/>
              </a:rPr>
              <a:t>Antidiabéticos</a:t>
            </a:r>
          </a:p>
        </p:txBody>
      </p:sp>
      <p:sp>
        <p:nvSpPr>
          <p:cNvPr id="15" name="CuadroTexto 14">
            <a:extLst>
              <a:ext uri="{FF2B5EF4-FFF2-40B4-BE49-F238E27FC236}">
                <a16:creationId xmlns:a16="http://schemas.microsoft.com/office/drawing/2014/main" id="{8F86F381-7287-6E23-8089-4F61DF302602}"/>
              </a:ext>
            </a:extLst>
          </p:cNvPr>
          <p:cNvSpPr txBox="1"/>
          <p:nvPr/>
        </p:nvSpPr>
        <p:spPr>
          <a:xfrm>
            <a:off x="8771442" y="1321356"/>
            <a:ext cx="2154382" cy="369332"/>
          </a:xfrm>
          <a:prstGeom prst="rect">
            <a:avLst/>
          </a:prstGeom>
          <a:noFill/>
          <a:ln>
            <a:solidFill>
              <a:schemeClr val="tx1"/>
            </a:solidFill>
          </a:ln>
        </p:spPr>
        <p:txBody>
          <a:bodyPr wrap="square" rtlCol="0">
            <a:spAutoFit/>
          </a:bodyPr>
          <a:lstStyle/>
          <a:p>
            <a:pPr algn="ctr"/>
            <a:r>
              <a:rPr lang="es-MX" dirty="0">
                <a:latin typeface="Arial" panose="020B0604020202020204" pitchFamily="34" charset="0"/>
                <a:cs typeface="Arial" panose="020B0604020202020204" pitchFamily="34" charset="0"/>
              </a:rPr>
              <a:t>Diuréticos</a:t>
            </a:r>
          </a:p>
        </p:txBody>
      </p:sp>
      <p:sp>
        <p:nvSpPr>
          <p:cNvPr id="16" name="CuadroTexto 15">
            <a:extLst>
              <a:ext uri="{FF2B5EF4-FFF2-40B4-BE49-F238E27FC236}">
                <a16:creationId xmlns:a16="http://schemas.microsoft.com/office/drawing/2014/main" id="{A96D343B-F068-3EAD-1022-257FCF40C534}"/>
              </a:ext>
            </a:extLst>
          </p:cNvPr>
          <p:cNvSpPr txBox="1"/>
          <p:nvPr/>
        </p:nvSpPr>
        <p:spPr>
          <a:xfrm>
            <a:off x="3892039" y="3009313"/>
            <a:ext cx="2049372" cy="446276"/>
          </a:xfrm>
          <a:prstGeom prst="rect">
            <a:avLst/>
          </a:prstGeom>
          <a:noFill/>
        </p:spPr>
        <p:txBody>
          <a:bodyPr wrap="square" rtlCol="0">
            <a:spAutoFit/>
          </a:bodyPr>
          <a:lstStyle/>
          <a:p>
            <a:pPr algn="ctr"/>
            <a:r>
              <a:rPr lang="es-MX" sz="1200" b="1" dirty="0" err="1"/>
              <a:t>Gliburida</a:t>
            </a:r>
            <a:r>
              <a:rPr lang="es-MX" sz="1200" dirty="0"/>
              <a:t> </a:t>
            </a:r>
            <a:r>
              <a:rPr lang="es-MX" sz="1100" dirty="0"/>
              <a:t>(</a:t>
            </a:r>
            <a:r>
              <a:rPr lang="es-MX" sz="1100" dirty="0" err="1"/>
              <a:t>secretagógo</a:t>
            </a:r>
            <a:r>
              <a:rPr lang="es-MX" sz="1100" dirty="0"/>
              <a:t>), </a:t>
            </a:r>
            <a:r>
              <a:rPr lang="es-MX" sz="1100" dirty="0" err="1"/>
              <a:t>Niehmi</a:t>
            </a:r>
            <a:r>
              <a:rPr lang="es-MX" sz="1100" i="1" dirty="0"/>
              <a:t> et al, 2001.</a:t>
            </a:r>
            <a:endParaRPr lang="mk-MK" sz="1200" i="1" dirty="0"/>
          </a:p>
        </p:txBody>
      </p:sp>
      <p:sp>
        <p:nvSpPr>
          <p:cNvPr id="17" name="CuadroTexto 16">
            <a:extLst>
              <a:ext uri="{FF2B5EF4-FFF2-40B4-BE49-F238E27FC236}">
                <a16:creationId xmlns:a16="http://schemas.microsoft.com/office/drawing/2014/main" id="{910A2E59-1E44-DA5E-5AE3-135F676548D6}"/>
              </a:ext>
            </a:extLst>
          </p:cNvPr>
          <p:cNvSpPr txBox="1"/>
          <p:nvPr/>
        </p:nvSpPr>
        <p:spPr>
          <a:xfrm>
            <a:off x="6096000" y="3009313"/>
            <a:ext cx="2154382" cy="446276"/>
          </a:xfrm>
          <a:prstGeom prst="rect">
            <a:avLst/>
          </a:prstGeom>
          <a:noFill/>
        </p:spPr>
        <p:txBody>
          <a:bodyPr wrap="square" rtlCol="0">
            <a:spAutoFit/>
          </a:bodyPr>
          <a:lstStyle/>
          <a:p>
            <a:pPr algn="ctr"/>
            <a:r>
              <a:rPr lang="es-MX" sz="1200" b="1" dirty="0" err="1"/>
              <a:t>Linagliptina</a:t>
            </a:r>
            <a:r>
              <a:rPr lang="es-MX" sz="1200" dirty="0"/>
              <a:t> </a:t>
            </a:r>
            <a:r>
              <a:rPr lang="es-MX" sz="1100" dirty="0"/>
              <a:t>(inhibidor del DPP4), Zheng</a:t>
            </a:r>
            <a:r>
              <a:rPr lang="es-MX" sz="1100" i="1" dirty="0"/>
              <a:t> et al, 2022.</a:t>
            </a:r>
            <a:endParaRPr lang="mk-MK" sz="1200" i="1" dirty="0"/>
          </a:p>
        </p:txBody>
      </p:sp>
      <p:sp>
        <p:nvSpPr>
          <p:cNvPr id="18" name="CuadroTexto 17">
            <a:extLst>
              <a:ext uri="{FF2B5EF4-FFF2-40B4-BE49-F238E27FC236}">
                <a16:creationId xmlns:a16="http://schemas.microsoft.com/office/drawing/2014/main" id="{CEDD0622-31AE-12D8-E1D9-23E871B6F9DB}"/>
              </a:ext>
            </a:extLst>
          </p:cNvPr>
          <p:cNvSpPr txBox="1"/>
          <p:nvPr/>
        </p:nvSpPr>
        <p:spPr>
          <a:xfrm>
            <a:off x="3892039" y="4421768"/>
            <a:ext cx="2049372" cy="615553"/>
          </a:xfrm>
          <a:prstGeom prst="rect">
            <a:avLst/>
          </a:prstGeom>
          <a:noFill/>
        </p:spPr>
        <p:txBody>
          <a:bodyPr wrap="square" rtlCol="0">
            <a:spAutoFit/>
          </a:bodyPr>
          <a:lstStyle/>
          <a:p>
            <a:pPr algn="ctr"/>
            <a:r>
              <a:rPr lang="es-MX" sz="1200" b="1" dirty="0" err="1"/>
              <a:t>Empaglifazona</a:t>
            </a:r>
            <a:r>
              <a:rPr lang="es-MX" sz="1200" dirty="0"/>
              <a:t> </a:t>
            </a:r>
            <a:r>
              <a:rPr lang="es-MX" sz="1100" dirty="0"/>
              <a:t>(inhibidor del </a:t>
            </a:r>
            <a:r>
              <a:rPr lang="es-MX" sz="1100" dirty="0" err="1"/>
              <a:t>co-transportador</a:t>
            </a:r>
            <a:r>
              <a:rPr lang="es-MX" sz="1100" dirty="0"/>
              <a:t> SGLT2), </a:t>
            </a:r>
            <a:r>
              <a:rPr lang="es-MX" sz="1100" dirty="0" err="1"/>
              <a:t>Wanner</a:t>
            </a:r>
            <a:r>
              <a:rPr lang="es-MX" sz="1100" i="1" dirty="0"/>
              <a:t> et al, 2016.</a:t>
            </a:r>
            <a:endParaRPr lang="mk-MK" sz="1200" i="1" dirty="0"/>
          </a:p>
        </p:txBody>
      </p:sp>
      <p:sp>
        <p:nvSpPr>
          <p:cNvPr id="19" name="CuadroTexto 18">
            <a:extLst>
              <a:ext uri="{FF2B5EF4-FFF2-40B4-BE49-F238E27FC236}">
                <a16:creationId xmlns:a16="http://schemas.microsoft.com/office/drawing/2014/main" id="{906A06E6-D2B6-3F3F-10B4-9A08AB395D9C}"/>
              </a:ext>
            </a:extLst>
          </p:cNvPr>
          <p:cNvSpPr txBox="1"/>
          <p:nvPr/>
        </p:nvSpPr>
        <p:spPr>
          <a:xfrm>
            <a:off x="6096000" y="4421768"/>
            <a:ext cx="2154382" cy="615553"/>
          </a:xfrm>
          <a:prstGeom prst="rect">
            <a:avLst/>
          </a:prstGeom>
          <a:noFill/>
        </p:spPr>
        <p:txBody>
          <a:bodyPr wrap="square" rtlCol="0">
            <a:spAutoFit/>
          </a:bodyPr>
          <a:lstStyle/>
          <a:p>
            <a:pPr algn="ctr"/>
            <a:r>
              <a:rPr lang="es-MX" sz="1200" b="1" dirty="0" err="1"/>
              <a:t>Acarbosa</a:t>
            </a:r>
            <a:r>
              <a:rPr lang="es-MX" sz="1200" dirty="0"/>
              <a:t> </a:t>
            </a:r>
            <a:r>
              <a:rPr lang="es-MX" sz="1100" dirty="0"/>
              <a:t>(inhibidor de la </a:t>
            </a:r>
            <a:r>
              <a:rPr lang="el-GR" sz="1100" dirty="0"/>
              <a:t>α</a:t>
            </a:r>
            <a:r>
              <a:rPr lang="es-MX" sz="1100" dirty="0"/>
              <a:t> </a:t>
            </a:r>
            <a:r>
              <a:rPr lang="es-MX" sz="1100" dirty="0" err="1"/>
              <a:t>glucosidasa</a:t>
            </a:r>
            <a:r>
              <a:rPr lang="es-MX" sz="1100" dirty="0"/>
              <a:t>), Martin &amp; </a:t>
            </a:r>
            <a:r>
              <a:rPr lang="es-MX" sz="1100" dirty="0" err="1"/>
              <a:t>Mntgomery</a:t>
            </a:r>
            <a:r>
              <a:rPr lang="es-MX" sz="1100" dirty="0"/>
              <a:t>, 1996.</a:t>
            </a:r>
            <a:endParaRPr lang="mk-MK" sz="1200" i="1" dirty="0"/>
          </a:p>
        </p:txBody>
      </p:sp>
      <p:sp>
        <p:nvSpPr>
          <p:cNvPr id="20" name="CuadroTexto 19">
            <a:extLst>
              <a:ext uri="{FF2B5EF4-FFF2-40B4-BE49-F238E27FC236}">
                <a16:creationId xmlns:a16="http://schemas.microsoft.com/office/drawing/2014/main" id="{06160B78-306A-86EF-A004-1475913AE78C}"/>
              </a:ext>
            </a:extLst>
          </p:cNvPr>
          <p:cNvSpPr txBox="1"/>
          <p:nvPr/>
        </p:nvSpPr>
        <p:spPr>
          <a:xfrm>
            <a:off x="5018809" y="5834223"/>
            <a:ext cx="2154382" cy="615553"/>
          </a:xfrm>
          <a:prstGeom prst="rect">
            <a:avLst/>
          </a:prstGeom>
          <a:noFill/>
        </p:spPr>
        <p:txBody>
          <a:bodyPr wrap="square" rtlCol="0">
            <a:spAutoFit/>
          </a:bodyPr>
          <a:lstStyle/>
          <a:p>
            <a:pPr algn="ctr"/>
            <a:r>
              <a:rPr lang="es-MX" sz="1200" b="1" dirty="0"/>
              <a:t>Metformina</a:t>
            </a:r>
            <a:r>
              <a:rPr lang="es-MX" sz="1200" dirty="0"/>
              <a:t> </a:t>
            </a:r>
            <a:r>
              <a:rPr lang="es-MX" sz="1100" dirty="0"/>
              <a:t>(inhibición de gluconeogénesis hepática), </a:t>
            </a:r>
            <a:r>
              <a:rPr lang="es-MX" sz="1100" dirty="0" err="1"/>
              <a:t>Niemi</a:t>
            </a:r>
            <a:r>
              <a:rPr lang="es-MX" sz="1100" i="1" dirty="0"/>
              <a:t> et al, 2001.</a:t>
            </a:r>
            <a:endParaRPr lang="mk-MK" sz="1200" i="1" dirty="0"/>
          </a:p>
        </p:txBody>
      </p:sp>
      <p:sp>
        <p:nvSpPr>
          <p:cNvPr id="21" name="CuadroTexto 20">
            <a:extLst>
              <a:ext uri="{FF2B5EF4-FFF2-40B4-BE49-F238E27FC236}">
                <a16:creationId xmlns:a16="http://schemas.microsoft.com/office/drawing/2014/main" id="{016DB5BD-88C6-4C3F-DE38-19FE095E2650}"/>
              </a:ext>
            </a:extLst>
          </p:cNvPr>
          <p:cNvSpPr txBox="1"/>
          <p:nvPr/>
        </p:nvSpPr>
        <p:spPr>
          <a:xfrm>
            <a:off x="8771442" y="3009313"/>
            <a:ext cx="2154382" cy="800219"/>
          </a:xfrm>
          <a:prstGeom prst="rect">
            <a:avLst/>
          </a:prstGeom>
          <a:noFill/>
        </p:spPr>
        <p:txBody>
          <a:bodyPr wrap="square" rtlCol="0">
            <a:spAutoFit/>
          </a:bodyPr>
          <a:lstStyle/>
          <a:p>
            <a:pPr algn="ctr"/>
            <a:r>
              <a:rPr lang="es-MX" sz="1200" b="1" dirty="0"/>
              <a:t>Hidroclorotiazida</a:t>
            </a:r>
            <a:r>
              <a:rPr lang="es-MX" sz="1200" dirty="0"/>
              <a:t> </a:t>
            </a:r>
            <a:r>
              <a:rPr lang="es-MX" sz="1100" dirty="0"/>
              <a:t>(inhibición del </a:t>
            </a:r>
            <a:r>
              <a:rPr lang="es-MX" sz="1100" dirty="0" err="1"/>
              <a:t>simporte</a:t>
            </a:r>
            <a:r>
              <a:rPr lang="es-MX" sz="1100" dirty="0"/>
              <a:t> de sodio y cloro),  </a:t>
            </a:r>
            <a:r>
              <a:rPr lang="es-MX" sz="1100" dirty="0" err="1"/>
              <a:t>Blowey</a:t>
            </a:r>
            <a:r>
              <a:rPr lang="es-MX" sz="1100" dirty="0"/>
              <a:t>, 2016.</a:t>
            </a:r>
          </a:p>
          <a:p>
            <a:pPr algn="ctr"/>
            <a:endParaRPr lang="mk-MK" sz="1200" i="1" dirty="0"/>
          </a:p>
        </p:txBody>
      </p:sp>
      <p:sp>
        <p:nvSpPr>
          <p:cNvPr id="22" name="CuadroTexto 21">
            <a:extLst>
              <a:ext uri="{FF2B5EF4-FFF2-40B4-BE49-F238E27FC236}">
                <a16:creationId xmlns:a16="http://schemas.microsoft.com/office/drawing/2014/main" id="{315FB1FC-9990-64FF-D5F4-0C57B0E498CE}"/>
              </a:ext>
            </a:extLst>
          </p:cNvPr>
          <p:cNvSpPr txBox="1"/>
          <p:nvPr/>
        </p:nvSpPr>
        <p:spPr>
          <a:xfrm>
            <a:off x="8771442" y="4421768"/>
            <a:ext cx="2154382" cy="615553"/>
          </a:xfrm>
          <a:prstGeom prst="rect">
            <a:avLst/>
          </a:prstGeom>
          <a:noFill/>
        </p:spPr>
        <p:txBody>
          <a:bodyPr wrap="square" rtlCol="0">
            <a:spAutoFit/>
          </a:bodyPr>
          <a:lstStyle/>
          <a:p>
            <a:pPr algn="ctr"/>
            <a:r>
              <a:rPr lang="es-MX" sz="1200" b="1" dirty="0"/>
              <a:t>Furosemida</a:t>
            </a:r>
            <a:r>
              <a:rPr lang="es-MX" sz="1200" dirty="0"/>
              <a:t> </a:t>
            </a:r>
            <a:r>
              <a:rPr lang="es-MX" sz="1100" dirty="0"/>
              <a:t>(inhibición de </a:t>
            </a:r>
            <a:r>
              <a:rPr lang="es-MX" sz="1100" dirty="0" err="1"/>
              <a:t>simportador</a:t>
            </a:r>
            <a:r>
              <a:rPr lang="es-MX" sz="1100" dirty="0"/>
              <a:t> de sodio-cloro-potasio), </a:t>
            </a:r>
            <a:r>
              <a:rPr lang="es-MX" sz="1100" dirty="0" err="1"/>
              <a:t>Malha</a:t>
            </a:r>
            <a:r>
              <a:rPr lang="es-MX" sz="1100" dirty="0"/>
              <a:t> &amp; Mann, 2016.</a:t>
            </a:r>
            <a:endParaRPr lang="mk-MK" sz="1200" i="1" dirty="0"/>
          </a:p>
        </p:txBody>
      </p:sp>
      <p:sp>
        <p:nvSpPr>
          <p:cNvPr id="23" name="CuadroTexto 22">
            <a:extLst>
              <a:ext uri="{FF2B5EF4-FFF2-40B4-BE49-F238E27FC236}">
                <a16:creationId xmlns:a16="http://schemas.microsoft.com/office/drawing/2014/main" id="{95222DD1-62EC-6506-4254-317B18C36020}"/>
              </a:ext>
            </a:extLst>
          </p:cNvPr>
          <p:cNvSpPr txBox="1"/>
          <p:nvPr/>
        </p:nvSpPr>
        <p:spPr>
          <a:xfrm>
            <a:off x="8771442" y="5834223"/>
            <a:ext cx="2154382" cy="615553"/>
          </a:xfrm>
          <a:prstGeom prst="rect">
            <a:avLst/>
          </a:prstGeom>
          <a:noFill/>
        </p:spPr>
        <p:txBody>
          <a:bodyPr wrap="square" rtlCol="0">
            <a:spAutoFit/>
          </a:bodyPr>
          <a:lstStyle/>
          <a:p>
            <a:pPr algn="ctr"/>
            <a:r>
              <a:rPr lang="es-MX" sz="1200" b="1" dirty="0"/>
              <a:t>Amilorida</a:t>
            </a:r>
            <a:r>
              <a:rPr lang="es-MX" sz="1200" dirty="0"/>
              <a:t> </a:t>
            </a:r>
            <a:r>
              <a:rPr lang="es-MX" sz="1100" dirty="0"/>
              <a:t>(Inhibición de canales de sodio en células principales), Sever &amp; </a:t>
            </a:r>
            <a:r>
              <a:rPr lang="es-MX" sz="1100" dirty="0" err="1"/>
              <a:t>Sun</a:t>
            </a:r>
            <a:r>
              <a:rPr lang="es-MX" sz="1100" dirty="0"/>
              <a:t>, 2020.</a:t>
            </a:r>
            <a:endParaRPr lang="mk-MK" sz="1200" i="1" dirty="0"/>
          </a:p>
        </p:txBody>
      </p:sp>
      <p:pic>
        <p:nvPicPr>
          <p:cNvPr id="25" name="Imagen 24">
            <a:extLst>
              <a:ext uri="{FF2B5EF4-FFF2-40B4-BE49-F238E27FC236}">
                <a16:creationId xmlns:a16="http://schemas.microsoft.com/office/drawing/2014/main" id="{B6346955-9D7E-DCB9-F0A5-C24109530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3379" y="1975782"/>
            <a:ext cx="1879023" cy="797493"/>
          </a:xfrm>
          <a:prstGeom prst="rect">
            <a:avLst/>
          </a:prstGeom>
        </p:spPr>
      </p:pic>
      <p:pic>
        <p:nvPicPr>
          <p:cNvPr id="26" name="Gráfico 25">
            <a:extLst>
              <a:ext uri="{FF2B5EF4-FFF2-40B4-BE49-F238E27FC236}">
                <a16:creationId xmlns:a16="http://schemas.microsoft.com/office/drawing/2014/main" id="{35E71057-F71A-0241-9B68-4F67E6F27D1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5636" t="17500"/>
          <a:stretch/>
        </p:blipFill>
        <p:spPr>
          <a:xfrm>
            <a:off x="6018254" y="1927377"/>
            <a:ext cx="2287089" cy="1034101"/>
          </a:xfrm>
          <a:prstGeom prst="rect">
            <a:avLst/>
          </a:prstGeom>
        </p:spPr>
      </p:pic>
      <p:pic>
        <p:nvPicPr>
          <p:cNvPr id="28" name="Imagen 27">
            <a:extLst>
              <a:ext uri="{FF2B5EF4-FFF2-40B4-BE49-F238E27FC236}">
                <a16:creationId xmlns:a16="http://schemas.microsoft.com/office/drawing/2014/main" id="{CC9A52C5-995E-DFD3-9FBD-4F0084F8CBCB}"/>
              </a:ext>
            </a:extLst>
          </p:cNvPr>
          <p:cNvPicPr>
            <a:picLocks noChangeAspect="1"/>
          </p:cNvPicPr>
          <p:nvPr/>
        </p:nvPicPr>
        <p:blipFill rotWithShape="1">
          <a:blip r:embed="rId8">
            <a:extLst>
              <a:ext uri="{28A0092B-C50C-407E-A947-70E740481C1C}">
                <a14:useLocalDpi xmlns:a14="http://schemas.microsoft.com/office/drawing/2010/main" val="0"/>
              </a:ext>
            </a:extLst>
          </a:blip>
          <a:srcRect b="22256"/>
          <a:stretch/>
        </p:blipFill>
        <p:spPr>
          <a:xfrm>
            <a:off x="3558219" y="3558799"/>
            <a:ext cx="2465232" cy="788528"/>
          </a:xfrm>
          <a:prstGeom prst="rect">
            <a:avLst/>
          </a:prstGeom>
        </p:spPr>
      </p:pic>
      <p:pic>
        <p:nvPicPr>
          <p:cNvPr id="30" name="Imagen 29">
            <a:extLst>
              <a:ext uri="{FF2B5EF4-FFF2-40B4-BE49-F238E27FC236}">
                <a16:creationId xmlns:a16="http://schemas.microsoft.com/office/drawing/2014/main" id="{37160998-C8AF-7072-CCE6-A1C05A0CCD3A}"/>
              </a:ext>
            </a:extLst>
          </p:cNvPr>
          <p:cNvPicPr>
            <a:picLocks noChangeAspect="1"/>
          </p:cNvPicPr>
          <p:nvPr/>
        </p:nvPicPr>
        <p:blipFill rotWithShape="1">
          <a:blip r:embed="rId9">
            <a:extLst>
              <a:ext uri="{28A0092B-C50C-407E-A947-70E740481C1C}">
                <a14:useLocalDpi xmlns:a14="http://schemas.microsoft.com/office/drawing/2010/main" val="0"/>
              </a:ext>
            </a:extLst>
          </a:blip>
          <a:srcRect b="15347"/>
          <a:stretch/>
        </p:blipFill>
        <p:spPr>
          <a:xfrm>
            <a:off x="6328270" y="3429000"/>
            <a:ext cx="1514042" cy="956324"/>
          </a:xfrm>
          <a:prstGeom prst="rect">
            <a:avLst/>
          </a:prstGeom>
        </p:spPr>
      </p:pic>
      <p:pic>
        <p:nvPicPr>
          <p:cNvPr id="32" name="Imagen 31">
            <a:extLst>
              <a:ext uri="{FF2B5EF4-FFF2-40B4-BE49-F238E27FC236}">
                <a16:creationId xmlns:a16="http://schemas.microsoft.com/office/drawing/2014/main" id="{56E2508E-E710-B76C-31F0-02A74353BB2D}"/>
              </a:ext>
            </a:extLst>
          </p:cNvPr>
          <p:cNvPicPr>
            <a:picLocks noChangeAspect="1"/>
          </p:cNvPicPr>
          <p:nvPr/>
        </p:nvPicPr>
        <p:blipFill rotWithShape="1">
          <a:blip r:embed="rId10">
            <a:extLst>
              <a:ext uri="{28A0092B-C50C-407E-A947-70E740481C1C}">
                <a14:useLocalDpi xmlns:a14="http://schemas.microsoft.com/office/drawing/2010/main" val="0"/>
              </a:ext>
            </a:extLst>
          </a:blip>
          <a:srcRect b="19526"/>
          <a:stretch/>
        </p:blipFill>
        <p:spPr>
          <a:xfrm>
            <a:off x="5382239" y="5117738"/>
            <a:ext cx="1550229" cy="716485"/>
          </a:xfrm>
          <a:prstGeom prst="rect">
            <a:avLst/>
          </a:prstGeom>
        </p:spPr>
      </p:pic>
      <p:pic>
        <p:nvPicPr>
          <p:cNvPr id="34" name="Imagen 33">
            <a:extLst>
              <a:ext uri="{FF2B5EF4-FFF2-40B4-BE49-F238E27FC236}">
                <a16:creationId xmlns:a16="http://schemas.microsoft.com/office/drawing/2014/main" id="{65E216EC-38FD-573E-464B-C21F83FBAC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53431" y="1759595"/>
            <a:ext cx="2016980" cy="1229866"/>
          </a:xfrm>
          <a:prstGeom prst="rect">
            <a:avLst/>
          </a:prstGeom>
        </p:spPr>
      </p:pic>
      <p:pic>
        <p:nvPicPr>
          <p:cNvPr id="36" name="Imagen 35">
            <a:extLst>
              <a:ext uri="{FF2B5EF4-FFF2-40B4-BE49-F238E27FC236}">
                <a16:creationId xmlns:a16="http://schemas.microsoft.com/office/drawing/2014/main" id="{DD229D1C-0E47-01FA-88AA-6C424A36F3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01941" y="3624866"/>
            <a:ext cx="1654573" cy="843095"/>
          </a:xfrm>
          <a:prstGeom prst="rect">
            <a:avLst/>
          </a:prstGeom>
        </p:spPr>
      </p:pic>
      <p:pic>
        <p:nvPicPr>
          <p:cNvPr id="38" name="Imagen 37">
            <a:extLst>
              <a:ext uri="{FF2B5EF4-FFF2-40B4-BE49-F238E27FC236}">
                <a16:creationId xmlns:a16="http://schemas.microsoft.com/office/drawing/2014/main" id="{F92A7B8F-B475-EDB0-31FB-EC2E98FF94BA}"/>
              </a:ext>
            </a:extLst>
          </p:cNvPr>
          <p:cNvPicPr>
            <a:picLocks noChangeAspect="1"/>
          </p:cNvPicPr>
          <p:nvPr/>
        </p:nvPicPr>
        <p:blipFill rotWithShape="1">
          <a:blip r:embed="rId13">
            <a:extLst>
              <a:ext uri="{28A0092B-C50C-407E-A947-70E740481C1C}">
                <a14:useLocalDpi xmlns:a14="http://schemas.microsoft.com/office/drawing/2010/main" val="0"/>
              </a:ext>
            </a:extLst>
          </a:blip>
          <a:srcRect b="30902"/>
          <a:stretch/>
        </p:blipFill>
        <p:spPr>
          <a:xfrm>
            <a:off x="9006285" y="5008188"/>
            <a:ext cx="1550229" cy="835010"/>
          </a:xfrm>
          <a:prstGeom prst="rect">
            <a:avLst/>
          </a:prstGeom>
        </p:spPr>
      </p:pic>
      <p:sp>
        <p:nvSpPr>
          <p:cNvPr id="3" name="CuadroTexto 2">
            <a:extLst>
              <a:ext uri="{FF2B5EF4-FFF2-40B4-BE49-F238E27FC236}">
                <a16:creationId xmlns:a16="http://schemas.microsoft.com/office/drawing/2014/main" id="{96C856FF-40AB-A159-D4A2-7AECF52E978C}"/>
              </a:ext>
            </a:extLst>
          </p:cNvPr>
          <p:cNvSpPr txBox="1"/>
          <p:nvPr/>
        </p:nvSpPr>
        <p:spPr>
          <a:xfrm>
            <a:off x="159327" y="6538912"/>
            <a:ext cx="11000509" cy="246221"/>
          </a:xfrm>
          <a:prstGeom prst="rect">
            <a:avLst/>
          </a:prstGeom>
          <a:noFill/>
        </p:spPr>
        <p:txBody>
          <a:bodyPr wrap="square" rtlCol="0">
            <a:spAutoFit/>
          </a:bodyPr>
          <a:lstStyle/>
          <a:p>
            <a:pPr algn="just"/>
            <a:r>
              <a:rPr lang="es-MX" sz="1000" dirty="0">
                <a:latin typeface="Arial" panose="020B0604020202020204" pitchFamily="34" charset="0"/>
                <a:cs typeface="Arial" panose="020B0604020202020204" pitchFamily="34" charset="0"/>
              </a:rPr>
              <a:t>Figura 1. Esquema del tratamiento general de la nefropatía diabética.</a:t>
            </a:r>
            <a:endParaRPr lang="es-MX" sz="1000" dirty="0"/>
          </a:p>
        </p:txBody>
      </p:sp>
    </p:spTree>
    <p:extLst>
      <p:ext uri="{BB962C8B-B14F-4D97-AF65-F5344CB8AC3E}">
        <p14:creationId xmlns:p14="http://schemas.microsoft.com/office/powerpoint/2010/main" val="175884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FE8F8-63A8-AD45-3850-26C4FBF8D8A3}"/>
              </a:ext>
            </a:extLst>
          </p:cNvPr>
          <p:cNvSpPr>
            <a:spLocks noGrp="1"/>
          </p:cNvSpPr>
          <p:nvPr>
            <p:ph type="title"/>
          </p:nvPr>
        </p:nvSpPr>
        <p:spPr>
          <a:xfrm>
            <a:off x="712492" y="-273255"/>
            <a:ext cx="10515600" cy="1325563"/>
          </a:xfrm>
        </p:spPr>
        <p:txBody>
          <a:bodyPr>
            <a:normAutofit/>
          </a:bodyPr>
          <a:lstStyle/>
          <a:p>
            <a:pPr algn="ctr"/>
            <a:r>
              <a:rPr lang="es-MX" sz="3200" b="1" dirty="0">
                <a:latin typeface="Arial" panose="020B0604020202020204" pitchFamily="34" charset="0"/>
                <a:cs typeface="Arial" panose="020B0604020202020204" pitchFamily="34" charset="0"/>
              </a:rPr>
              <a:t>Tratamientos propuestos</a:t>
            </a:r>
          </a:p>
        </p:txBody>
      </p:sp>
      <p:sp>
        <p:nvSpPr>
          <p:cNvPr id="11" name="CuadroTexto 10">
            <a:extLst>
              <a:ext uri="{FF2B5EF4-FFF2-40B4-BE49-F238E27FC236}">
                <a16:creationId xmlns:a16="http://schemas.microsoft.com/office/drawing/2014/main" id="{A27570E0-2816-2CA6-2468-4538162E1DF3}"/>
              </a:ext>
            </a:extLst>
          </p:cNvPr>
          <p:cNvSpPr txBox="1"/>
          <p:nvPr/>
        </p:nvSpPr>
        <p:spPr>
          <a:xfrm>
            <a:off x="1097461" y="724658"/>
            <a:ext cx="2452253" cy="338554"/>
          </a:xfrm>
          <a:prstGeom prst="rect">
            <a:avLst/>
          </a:prstGeom>
          <a:solidFill>
            <a:srgbClr val="00B0F0"/>
          </a:solidFill>
          <a:ln>
            <a:solidFill>
              <a:schemeClr val="tx1"/>
            </a:solidFill>
          </a:ln>
        </p:spPr>
        <p:txBody>
          <a:bodyPr wrap="square" rtlCol="0">
            <a:spAutoFit/>
          </a:bodyPr>
          <a:lstStyle/>
          <a:p>
            <a:pPr algn="ctr"/>
            <a:r>
              <a:rPr lang="es-MX" sz="1600" dirty="0">
                <a:latin typeface="Arial" panose="020B0604020202020204" pitchFamily="34" charset="0"/>
                <a:cs typeface="Arial" panose="020B0604020202020204" pitchFamily="34" charset="0"/>
              </a:rPr>
              <a:t>Pioglitazona (PIO)</a:t>
            </a:r>
          </a:p>
        </p:txBody>
      </p:sp>
      <p:sp>
        <p:nvSpPr>
          <p:cNvPr id="12" name="CuadroTexto 11">
            <a:extLst>
              <a:ext uri="{FF2B5EF4-FFF2-40B4-BE49-F238E27FC236}">
                <a16:creationId xmlns:a16="http://schemas.microsoft.com/office/drawing/2014/main" id="{4F7E8CE8-14E7-6948-D539-D38BEA40A973}"/>
              </a:ext>
            </a:extLst>
          </p:cNvPr>
          <p:cNvSpPr txBox="1"/>
          <p:nvPr/>
        </p:nvSpPr>
        <p:spPr>
          <a:xfrm>
            <a:off x="6893095" y="707530"/>
            <a:ext cx="2092036" cy="338554"/>
          </a:xfrm>
          <a:prstGeom prst="rect">
            <a:avLst/>
          </a:prstGeom>
          <a:solidFill>
            <a:srgbClr val="00B0F0"/>
          </a:solidFill>
          <a:ln>
            <a:solidFill>
              <a:schemeClr val="tx1"/>
            </a:solidFill>
          </a:ln>
        </p:spPr>
        <p:txBody>
          <a:bodyPr wrap="square" rtlCol="0">
            <a:spAutoFit/>
          </a:bodyPr>
          <a:lstStyle/>
          <a:p>
            <a:pPr algn="ctr"/>
            <a:r>
              <a:rPr lang="es-MX" sz="1600" dirty="0">
                <a:latin typeface="Arial" panose="020B0604020202020204" pitchFamily="34" charset="0"/>
                <a:cs typeface="Arial" panose="020B0604020202020204" pitchFamily="34" charset="0"/>
              </a:rPr>
              <a:t>Kéfir (K)</a:t>
            </a:r>
          </a:p>
        </p:txBody>
      </p:sp>
      <p:sp>
        <p:nvSpPr>
          <p:cNvPr id="14" name="CuadroTexto 13">
            <a:extLst>
              <a:ext uri="{FF2B5EF4-FFF2-40B4-BE49-F238E27FC236}">
                <a16:creationId xmlns:a16="http://schemas.microsoft.com/office/drawing/2014/main" id="{6BAFF1A7-1D06-3D61-F324-AE4821FC8A32}"/>
              </a:ext>
            </a:extLst>
          </p:cNvPr>
          <p:cNvSpPr txBox="1"/>
          <p:nvPr/>
        </p:nvSpPr>
        <p:spPr>
          <a:xfrm>
            <a:off x="629357" y="1135110"/>
            <a:ext cx="3311237" cy="861774"/>
          </a:xfrm>
          <a:prstGeom prst="rect">
            <a:avLst/>
          </a:prstGeom>
          <a:noFill/>
          <a:ln>
            <a:solidFill>
              <a:schemeClr val="tx1"/>
            </a:solidFill>
          </a:ln>
        </p:spPr>
        <p:txBody>
          <a:bodyPr wrap="square" rtlCol="0">
            <a:spAutoFit/>
          </a:bodyPr>
          <a:lstStyle/>
          <a:p>
            <a:pPr algn="just"/>
            <a:r>
              <a:rPr lang="es-MX" sz="1600" dirty="0">
                <a:latin typeface="Arial" panose="020B0604020202020204" pitchFamily="34" charset="0"/>
                <a:cs typeface="Arial" panose="020B0604020202020204" pitchFamily="34" charset="0"/>
              </a:rPr>
              <a:t>Agonista del receptor PPAR</a:t>
            </a:r>
            <a:r>
              <a:rPr lang="el-GR" sz="1600" dirty="0">
                <a:latin typeface="Arial" panose="020B0604020202020204" pitchFamily="34" charset="0"/>
                <a:cs typeface="Arial" panose="020B0604020202020204" pitchFamily="34" charset="0"/>
              </a:rPr>
              <a:t>γ (</a:t>
            </a:r>
            <a:r>
              <a:rPr lang="es-MX" sz="1600" dirty="0" err="1">
                <a:latin typeface="Arial" panose="020B0604020202020204" pitchFamily="34" charset="0"/>
                <a:cs typeface="Arial" panose="020B0604020202020204" pitchFamily="34" charset="0"/>
              </a:rPr>
              <a:t>Karunakaran</a:t>
            </a:r>
            <a:r>
              <a:rPr lang="es-MX" sz="1600" dirty="0">
                <a:latin typeface="Arial" panose="020B0604020202020204" pitchFamily="34" charset="0"/>
                <a:cs typeface="Arial" panose="020B0604020202020204" pitchFamily="34" charset="0"/>
              </a:rPr>
              <a:t> et al., 2021).</a:t>
            </a:r>
          </a:p>
          <a:p>
            <a:endParaRPr lang="es-MX" dirty="0"/>
          </a:p>
        </p:txBody>
      </p:sp>
      <p:sp>
        <p:nvSpPr>
          <p:cNvPr id="15" name="CuadroTexto 14">
            <a:extLst>
              <a:ext uri="{FF2B5EF4-FFF2-40B4-BE49-F238E27FC236}">
                <a16:creationId xmlns:a16="http://schemas.microsoft.com/office/drawing/2014/main" id="{D9F57FD0-A839-D65E-974F-EA4FEC97AEB7}"/>
              </a:ext>
            </a:extLst>
          </p:cNvPr>
          <p:cNvSpPr txBox="1"/>
          <p:nvPr/>
        </p:nvSpPr>
        <p:spPr>
          <a:xfrm>
            <a:off x="6450762" y="1090332"/>
            <a:ext cx="3311237" cy="1600438"/>
          </a:xfrm>
          <a:prstGeom prst="rect">
            <a:avLst/>
          </a:prstGeom>
          <a:noFill/>
          <a:ln>
            <a:solidFill>
              <a:schemeClr val="tx1"/>
            </a:solidFill>
          </a:ln>
        </p:spPr>
        <p:txBody>
          <a:bodyPr wrap="square" rtlCol="0">
            <a:spAutoFit/>
          </a:bodyPr>
          <a:lstStyle/>
          <a:p>
            <a:pPr algn="just"/>
            <a:r>
              <a:rPr lang="es-MX" sz="1600" dirty="0">
                <a:latin typeface="Arial" panose="020B0604020202020204" pitchFamily="34" charset="0"/>
                <a:cs typeface="Arial" panose="020B0604020202020204" pitchFamily="34" charset="0"/>
              </a:rPr>
              <a:t>Probiótico obtenido de granos de kéfir por bacterias ácido lácticas, acido acéticas y levaduras (Apalowo et al., 2024).</a:t>
            </a:r>
          </a:p>
          <a:p>
            <a:pPr algn="just"/>
            <a:endParaRPr lang="es-MX" sz="1600" dirty="0">
              <a:latin typeface="Arial" panose="020B0604020202020204" pitchFamily="34" charset="0"/>
              <a:cs typeface="Arial" panose="020B0604020202020204" pitchFamily="34" charset="0"/>
            </a:endParaRPr>
          </a:p>
          <a:p>
            <a:pPr algn="just"/>
            <a:endParaRPr lang="es-MX" dirty="0"/>
          </a:p>
        </p:txBody>
      </p:sp>
      <p:sp>
        <p:nvSpPr>
          <p:cNvPr id="3" name="Rectangle 1">
            <a:extLst>
              <a:ext uri="{FF2B5EF4-FFF2-40B4-BE49-F238E27FC236}">
                <a16:creationId xmlns:a16="http://schemas.microsoft.com/office/drawing/2014/main" id="{68683F0E-2119-97D3-4761-802C11DFFB4D}"/>
              </a:ext>
            </a:extLst>
          </p:cNvPr>
          <p:cNvSpPr>
            <a:spLocks noChangeArrowheads="1"/>
          </p:cNvSpPr>
          <p:nvPr/>
        </p:nvSpPr>
        <p:spPr bwMode="auto">
          <a:xfrm>
            <a:off x="16811" y="6375348"/>
            <a:ext cx="67580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s-MX" sz="1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Figura</a:t>
            </a:r>
            <a:r>
              <a:rPr kumimoji="0" lang="en-US" altLang="es-MX"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2. </a:t>
            </a:r>
            <a:r>
              <a:rPr lang="en-US" altLang="es-MX" sz="1000" dirty="0" err="1">
                <a:latin typeface="Arial" panose="020B0604020202020204" pitchFamily="34" charset="0"/>
                <a:cs typeface="Arial" panose="020B0604020202020204" pitchFamily="34" charset="0"/>
              </a:rPr>
              <a:t>Mecanismo</a:t>
            </a:r>
            <a:r>
              <a:rPr lang="en-US" altLang="es-MX" sz="1000" dirty="0">
                <a:latin typeface="Arial" panose="020B0604020202020204" pitchFamily="34" charset="0"/>
                <a:cs typeface="Arial" panose="020B0604020202020204" pitchFamily="34" charset="0"/>
              </a:rPr>
              <a:t> de </a:t>
            </a:r>
            <a:r>
              <a:rPr lang="en-US" altLang="es-MX" sz="1000" dirty="0" err="1">
                <a:latin typeface="Arial" panose="020B0604020202020204" pitchFamily="34" charset="0"/>
                <a:cs typeface="Arial" panose="020B0604020202020204" pitchFamily="34" charset="0"/>
              </a:rPr>
              <a:t>acción</a:t>
            </a:r>
            <a:r>
              <a:rPr lang="en-US" altLang="es-MX" sz="1000" dirty="0">
                <a:latin typeface="Arial" panose="020B0604020202020204" pitchFamily="34" charset="0"/>
                <a:cs typeface="Arial" panose="020B0604020202020204" pitchFamily="34" charset="0"/>
              </a:rPr>
              <a:t> de pioglitazone </a:t>
            </a:r>
            <a:r>
              <a:rPr lang="es-MX" altLang="es-MX" sz="1000" dirty="0">
                <a:latin typeface="Arial" panose="020B0604020202020204" pitchFamily="34" charset="0"/>
                <a:cs typeface="Arial" panose="020B0604020202020204" pitchFamily="34" charset="0"/>
              </a:rPr>
              <a:t>(tomado de Kökény, 2021, 10.3390/ijms221910431 y de Azizi et al., 2021).</a:t>
            </a:r>
          </a:p>
          <a:p>
            <a:pPr lvl="0" algn="just" eaLnBrk="0" fontAlgn="base" hangingPunct="0">
              <a:spcBef>
                <a:spcPct val="0"/>
              </a:spcBef>
              <a:spcAft>
                <a:spcPct val="0"/>
              </a:spcAft>
            </a:pPr>
            <a:endParaRPr lang="es-MX" altLang="es-MX" sz="1000" dirty="0">
              <a:latin typeface="Arial" panose="020B0604020202020204" pitchFamily="34" charset="0"/>
              <a:cs typeface="Arial" panose="020B0604020202020204" pitchFamily="34" charset="0"/>
            </a:endParaRPr>
          </a:p>
          <a:p>
            <a:pPr lvl="0" algn="just" eaLnBrk="0" fontAlgn="base" hangingPunct="0">
              <a:spcBef>
                <a:spcPct val="0"/>
              </a:spcBef>
              <a:spcAft>
                <a:spcPct val="0"/>
              </a:spcAft>
            </a:pPr>
            <a:endParaRPr kumimoji="0" lang="es-MX" altLang="es-MX" b="0" i="0" u="none" strike="noStrike" cap="none" normalizeH="0" baseline="0" dirty="0">
              <a:ln>
                <a:noFill/>
              </a:ln>
              <a:solidFill>
                <a:schemeClr val="tx1"/>
              </a:solidFill>
              <a:effectLst/>
              <a:latin typeface="Arial" panose="020B0604020202020204" pitchFamily="34" charset="0"/>
            </a:endParaRPr>
          </a:p>
        </p:txBody>
      </p:sp>
      <p:sp>
        <p:nvSpPr>
          <p:cNvPr id="5" name="Marcador de número de diapositiva 4">
            <a:extLst>
              <a:ext uri="{FF2B5EF4-FFF2-40B4-BE49-F238E27FC236}">
                <a16:creationId xmlns:a16="http://schemas.microsoft.com/office/drawing/2014/main" id="{F0522A9E-CF60-F2CA-6C60-5FB7648A0140}"/>
              </a:ext>
            </a:extLst>
          </p:cNvPr>
          <p:cNvSpPr>
            <a:spLocks noGrp="1"/>
          </p:cNvSpPr>
          <p:nvPr>
            <p:ph type="sldNum" sz="quarter" idx="12"/>
          </p:nvPr>
        </p:nvSpPr>
        <p:spPr/>
        <p:txBody>
          <a:bodyPr/>
          <a:lstStyle/>
          <a:p>
            <a:fld id="{EF54E3D4-A37C-4AAF-9C69-B479E1F9CFBF}" type="slidenum">
              <a:rPr lang="es-MX" smtClean="0"/>
              <a:t>7</a:t>
            </a:fld>
            <a:endParaRPr lang="es-MX"/>
          </a:p>
        </p:txBody>
      </p:sp>
      <p:pic>
        <p:nvPicPr>
          <p:cNvPr id="18" name="Imagen 17">
            <a:extLst>
              <a:ext uri="{FF2B5EF4-FFF2-40B4-BE49-F238E27FC236}">
                <a16:creationId xmlns:a16="http://schemas.microsoft.com/office/drawing/2014/main" id="{5BFA2CF5-1D55-E56F-2EEF-DF77EE64DC8D}"/>
              </a:ext>
            </a:extLst>
          </p:cNvPr>
          <p:cNvPicPr>
            <a:picLocks noChangeAspect="1"/>
          </p:cNvPicPr>
          <p:nvPr/>
        </p:nvPicPr>
        <p:blipFill>
          <a:blip r:embed="rId3"/>
          <a:stretch>
            <a:fillRect/>
          </a:stretch>
        </p:blipFill>
        <p:spPr>
          <a:xfrm>
            <a:off x="-58982" y="2411506"/>
            <a:ext cx="4574955" cy="3467033"/>
          </a:xfrm>
          <a:prstGeom prst="rect">
            <a:avLst/>
          </a:prstGeom>
        </p:spPr>
      </p:pic>
      <p:cxnSp>
        <p:nvCxnSpPr>
          <p:cNvPr id="20" name="Conector recto de flecha 19">
            <a:extLst>
              <a:ext uri="{FF2B5EF4-FFF2-40B4-BE49-F238E27FC236}">
                <a16:creationId xmlns:a16="http://schemas.microsoft.com/office/drawing/2014/main" id="{F0B8C59A-55E2-EFEE-7367-F6607B7C020D}"/>
              </a:ext>
            </a:extLst>
          </p:cNvPr>
          <p:cNvCxnSpPr>
            <a:cxnSpLocks/>
            <a:stCxn id="14" idx="2"/>
          </p:cNvCxnSpPr>
          <p:nvPr/>
        </p:nvCxnSpPr>
        <p:spPr>
          <a:xfrm>
            <a:off x="2284976" y="1996884"/>
            <a:ext cx="214753" cy="21194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Imagen 23">
            <a:extLst>
              <a:ext uri="{FF2B5EF4-FFF2-40B4-BE49-F238E27FC236}">
                <a16:creationId xmlns:a16="http://schemas.microsoft.com/office/drawing/2014/main" id="{22070DCE-39C2-00C4-E8D5-A6C8D219B207}"/>
              </a:ext>
            </a:extLst>
          </p:cNvPr>
          <p:cNvPicPr>
            <a:picLocks noChangeAspect="1"/>
          </p:cNvPicPr>
          <p:nvPr/>
        </p:nvPicPr>
        <p:blipFill>
          <a:blip r:embed="rId4"/>
          <a:stretch>
            <a:fillRect/>
          </a:stretch>
        </p:blipFill>
        <p:spPr>
          <a:xfrm>
            <a:off x="4386305" y="3912229"/>
            <a:ext cx="1280160" cy="1120140"/>
          </a:xfrm>
          <a:prstGeom prst="rect">
            <a:avLst/>
          </a:prstGeom>
        </p:spPr>
      </p:pic>
      <p:pic>
        <p:nvPicPr>
          <p:cNvPr id="44" name="Imagen 43">
            <a:extLst>
              <a:ext uri="{FF2B5EF4-FFF2-40B4-BE49-F238E27FC236}">
                <a16:creationId xmlns:a16="http://schemas.microsoft.com/office/drawing/2014/main" id="{AFC46A32-7973-AA51-A2E0-4D8E99D7920E}"/>
              </a:ext>
            </a:extLst>
          </p:cNvPr>
          <p:cNvPicPr>
            <a:picLocks noChangeAspect="1"/>
          </p:cNvPicPr>
          <p:nvPr/>
        </p:nvPicPr>
        <p:blipFill>
          <a:blip r:embed="rId5"/>
          <a:stretch>
            <a:fillRect/>
          </a:stretch>
        </p:blipFill>
        <p:spPr>
          <a:xfrm rot="1211530">
            <a:off x="5367673" y="4662181"/>
            <a:ext cx="720490" cy="439760"/>
          </a:xfrm>
          <a:prstGeom prst="rect">
            <a:avLst/>
          </a:prstGeom>
        </p:spPr>
      </p:pic>
      <p:sp>
        <p:nvSpPr>
          <p:cNvPr id="52" name="CuadroTexto 51">
            <a:extLst>
              <a:ext uri="{FF2B5EF4-FFF2-40B4-BE49-F238E27FC236}">
                <a16:creationId xmlns:a16="http://schemas.microsoft.com/office/drawing/2014/main" id="{0A4CDC0B-884E-E96E-6439-F7A257FA6FDB}"/>
              </a:ext>
            </a:extLst>
          </p:cNvPr>
          <p:cNvSpPr txBox="1"/>
          <p:nvPr/>
        </p:nvSpPr>
        <p:spPr>
          <a:xfrm>
            <a:off x="4383948" y="3912229"/>
            <a:ext cx="1757972" cy="1478344"/>
          </a:xfrm>
          <a:prstGeom prst="rect">
            <a:avLst/>
          </a:prstGeom>
          <a:solidFill>
            <a:schemeClr val="bg1"/>
          </a:solidFill>
        </p:spPr>
        <p:txBody>
          <a:bodyPr wrap="square" rtlCol="0">
            <a:spAutoFit/>
          </a:bodyPr>
          <a:lstStyle/>
          <a:p>
            <a:endParaRPr lang="es-MX" dirty="0"/>
          </a:p>
        </p:txBody>
      </p:sp>
      <p:pic>
        <p:nvPicPr>
          <p:cNvPr id="7" name="Imagen 6">
            <a:extLst>
              <a:ext uri="{FF2B5EF4-FFF2-40B4-BE49-F238E27FC236}">
                <a16:creationId xmlns:a16="http://schemas.microsoft.com/office/drawing/2014/main" id="{325060A1-6C2D-7E26-0853-F567B31125A5}"/>
              </a:ext>
            </a:extLst>
          </p:cNvPr>
          <p:cNvPicPr>
            <a:picLocks noChangeAspect="1"/>
          </p:cNvPicPr>
          <p:nvPr/>
        </p:nvPicPr>
        <p:blipFill>
          <a:blip r:embed="rId6"/>
          <a:stretch>
            <a:fillRect/>
          </a:stretch>
        </p:blipFill>
        <p:spPr>
          <a:xfrm>
            <a:off x="4753231" y="2815199"/>
            <a:ext cx="2777376" cy="2738006"/>
          </a:xfrm>
          <a:prstGeom prst="rect">
            <a:avLst/>
          </a:prstGeom>
        </p:spPr>
      </p:pic>
      <p:pic>
        <p:nvPicPr>
          <p:cNvPr id="8" name="Picture 2" descr="LIFEWAY Leche entera orgánica vainilla kéfir 32 FZ – Yaxa Colombia">
            <a:extLst>
              <a:ext uri="{FF2B5EF4-FFF2-40B4-BE49-F238E27FC236}">
                <a16:creationId xmlns:a16="http://schemas.microsoft.com/office/drawing/2014/main" id="{D158B4F9-481B-8FB1-BD3D-639DA1A5F4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3568" y="2991419"/>
            <a:ext cx="770671" cy="2307205"/>
          </a:xfrm>
          <a:prstGeom prst="rect">
            <a:avLst/>
          </a:prstGeom>
          <a:noFill/>
          <a:extLst>
            <a:ext uri="{909E8E84-426E-40DD-AFC4-6F175D3DCCD1}">
              <a14:hiddenFill xmlns:a14="http://schemas.microsoft.com/office/drawing/2010/main">
                <a:solidFill>
                  <a:srgbClr val="FFFFFF"/>
                </a:solidFill>
              </a14:hiddenFill>
            </a:ext>
          </a:extLst>
        </p:spPr>
      </p:pic>
      <p:sp>
        <p:nvSpPr>
          <p:cNvPr id="10" name="Triángulo 9">
            <a:extLst>
              <a:ext uri="{FF2B5EF4-FFF2-40B4-BE49-F238E27FC236}">
                <a16:creationId xmlns:a16="http://schemas.microsoft.com/office/drawing/2014/main" id="{189463AB-32EF-B242-21CE-37BF2D5E89EC}"/>
              </a:ext>
            </a:extLst>
          </p:cNvPr>
          <p:cNvSpPr/>
          <p:nvPr/>
        </p:nvSpPr>
        <p:spPr>
          <a:xfrm rot="16200000">
            <a:off x="8497484" y="3942416"/>
            <a:ext cx="591988" cy="433589"/>
          </a:xfrm>
          <a:prstGeom prst="triangl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Picture 2" descr="LIFEWAY Leche entera orgánica vainilla kéfir 32 FZ – Yaxa Colombia">
            <a:extLst>
              <a:ext uri="{FF2B5EF4-FFF2-40B4-BE49-F238E27FC236}">
                <a16:creationId xmlns:a16="http://schemas.microsoft.com/office/drawing/2014/main" id="{8ED497B4-571E-0644-C27B-B1C64BB5DA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805" b="20537"/>
          <a:stretch/>
        </p:blipFill>
        <p:spPr bwMode="auto">
          <a:xfrm>
            <a:off x="9113030" y="3119916"/>
            <a:ext cx="2948973" cy="226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98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3DB52-38A5-DE20-AE26-EF4A78F1F78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63C1D57-E2B5-7637-636F-FCFC61C671C8}"/>
              </a:ext>
            </a:extLst>
          </p:cNvPr>
          <p:cNvSpPr>
            <a:spLocks noGrp="1"/>
          </p:cNvSpPr>
          <p:nvPr>
            <p:ph type="title"/>
          </p:nvPr>
        </p:nvSpPr>
        <p:spPr>
          <a:xfrm>
            <a:off x="810490" y="-341459"/>
            <a:ext cx="10515600" cy="1325563"/>
          </a:xfrm>
        </p:spPr>
        <p:txBody>
          <a:bodyPr>
            <a:normAutofit/>
          </a:bodyPr>
          <a:lstStyle/>
          <a:p>
            <a:pPr algn="ctr"/>
            <a:r>
              <a:rPr lang="es-MX" sz="3200" b="1" dirty="0">
                <a:latin typeface="Arial" panose="020B0604020202020204" pitchFamily="34" charset="0"/>
                <a:cs typeface="Arial" panose="020B0604020202020204" pitchFamily="34" charset="0"/>
              </a:rPr>
              <a:t>Antecedentes</a:t>
            </a:r>
          </a:p>
        </p:txBody>
      </p:sp>
      <p:sp>
        <p:nvSpPr>
          <p:cNvPr id="7" name="Marcador de número de diapositiva 6">
            <a:extLst>
              <a:ext uri="{FF2B5EF4-FFF2-40B4-BE49-F238E27FC236}">
                <a16:creationId xmlns:a16="http://schemas.microsoft.com/office/drawing/2014/main" id="{DDF5D455-7579-4275-4ABA-EB7D2FE6D437}"/>
              </a:ext>
            </a:extLst>
          </p:cNvPr>
          <p:cNvSpPr>
            <a:spLocks noGrp="1"/>
          </p:cNvSpPr>
          <p:nvPr>
            <p:ph type="sldNum" sz="quarter" idx="12"/>
          </p:nvPr>
        </p:nvSpPr>
        <p:spPr/>
        <p:txBody>
          <a:bodyPr/>
          <a:lstStyle/>
          <a:p>
            <a:fld id="{EF54E3D4-A37C-4AAF-9C69-B479E1F9CFBF}" type="slidenum">
              <a:rPr lang="es-MX" smtClean="0"/>
              <a:t>8</a:t>
            </a:fld>
            <a:endParaRPr lang="es-MX"/>
          </a:p>
        </p:txBody>
      </p:sp>
      <p:sp>
        <p:nvSpPr>
          <p:cNvPr id="32" name="CuadroTexto 31">
            <a:extLst>
              <a:ext uri="{FF2B5EF4-FFF2-40B4-BE49-F238E27FC236}">
                <a16:creationId xmlns:a16="http://schemas.microsoft.com/office/drawing/2014/main" id="{E714FD8C-0575-DF4B-4D02-F4034113A992}"/>
              </a:ext>
            </a:extLst>
          </p:cNvPr>
          <p:cNvSpPr txBox="1"/>
          <p:nvPr/>
        </p:nvSpPr>
        <p:spPr>
          <a:xfrm>
            <a:off x="317174" y="6413698"/>
            <a:ext cx="5505650"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(Kahraman  </a:t>
            </a:r>
            <a:r>
              <a:rPr lang="es-MX" sz="1400" i="1" dirty="0">
                <a:latin typeface="Arial" panose="020B0604020202020204" pitchFamily="34" charset="0"/>
                <a:cs typeface="Arial" panose="020B0604020202020204" pitchFamily="34" charset="0"/>
              </a:rPr>
              <a:t>et al</a:t>
            </a:r>
            <a:r>
              <a:rPr lang="es-MX" sz="1400" dirty="0">
                <a:latin typeface="Arial" panose="020B0604020202020204" pitchFamily="34" charset="0"/>
                <a:cs typeface="Arial" panose="020B0604020202020204" pitchFamily="34" charset="0"/>
              </a:rPr>
              <a:t>., 2021, DOI: DOI: 10.1007/s12602-020-09698-9)</a:t>
            </a:r>
          </a:p>
        </p:txBody>
      </p:sp>
      <p:pic>
        <p:nvPicPr>
          <p:cNvPr id="3" name="Imagen 2">
            <a:extLst>
              <a:ext uri="{FF2B5EF4-FFF2-40B4-BE49-F238E27FC236}">
                <a16:creationId xmlns:a16="http://schemas.microsoft.com/office/drawing/2014/main" id="{7013B23A-12F5-AE42-BB66-F47CD686778F}"/>
              </a:ext>
            </a:extLst>
          </p:cNvPr>
          <p:cNvPicPr>
            <a:picLocks noChangeAspect="1"/>
          </p:cNvPicPr>
          <p:nvPr/>
        </p:nvPicPr>
        <p:blipFill>
          <a:blip r:embed="rId3"/>
          <a:srcRect t="33457"/>
          <a:stretch>
            <a:fillRect/>
          </a:stretch>
        </p:blipFill>
        <p:spPr>
          <a:xfrm rot="5400000">
            <a:off x="7338837" y="-71981"/>
            <a:ext cx="3276931" cy="5942276"/>
          </a:xfrm>
          <a:prstGeom prst="rect">
            <a:avLst/>
          </a:prstGeom>
        </p:spPr>
      </p:pic>
      <p:sp>
        <p:nvSpPr>
          <p:cNvPr id="4" name="Rectángulo 3">
            <a:extLst>
              <a:ext uri="{FF2B5EF4-FFF2-40B4-BE49-F238E27FC236}">
                <a16:creationId xmlns:a16="http://schemas.microsoft.com/office/drawing/2014/main" id="{7834AAD1-0802-73E9-7D67-A62BCEF0E003}"/>
              </a:ext>
            </a:extLst>
          </p:cNvPr>
          <p:cNvSpPr/>
          <p:nvPr/>
        </p:nvSpPr>
        <p:spPr>
          <a:xfrm>
            <a:off x="11035678" y="1840474"/>
            <a:ext cx="912763" cy="1924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82426E6E-4921-01C2-B828-0A2DC81759E6}"/>
              </a:ext>
            </a:extLst>
          </p:cNvPr>
          <p:cNvPicPr>
            <a:picLocks noChangeAspect="1"/>
          </p:cNvPicPr>
          <p:nvPr/>
        </p:nvPicPr>
        <p:blipFill>
          <a:blip r:embed="rId4"/>
          <a:stretch>
            <a:fillRect/>
          </a:stretch>
        </p:blipFill>
        <p:spPr>
          <a:xfrm>
            <a:off x="942393" y="1367998"/>
            <a:ext cx="3163166" cy="1852901"/>
          </a:xfrm>
          <a:prstGeom prst="rect">
            <a:avLst/>
          </a:prstGeom>
        </p:spPr>
      </p:pic>
      <p:sp>
        <p:nvSpPr>
          <p:cNvPr id="6" name="CuadroTexto 5">
            <a:extLst>
              <a:ext uri="{FF2B5EF4-FFF2-40B4-BE49-F238E27FC236}">
                <a16:creationId xmlns:a16="http://schemas.microsoft.com/office/drawing/2014/main" id="{A17C4BC2-5574-13BC-8F05-03F0A06F8408}"/>
              </a:ext>
            </a:extLst>
          </p:cNvPr>
          <p:cNvSpPr txBox="1"/>
          <p:nvPr/>
        </p:nvSpPr>
        <p:spPr>
          <a:xfrm>
            <a:off x="317174" y="3211292"/>
            <a:ext cx="4934963"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a:t>
            </a:r>
            <a:r>
              <a:rPr lang="es-MX" sz="1400" dirty="0" err="1">
                <a:latin typeface="Arial" panose="020B0604020202020204" pitchFamily="34" charset="0"/>
                <a:cs typeface="Arial" panose="020B0604020202020204" pitchFamily="34" charset="0"/>
              </a:rPr>
              <a:t>Peng</a:t>
            </a:r>
            <a:r>
              <a:rPr lang="es-MX" sz="1400" dirty="0">
                <a:latin typeface="Arial" panose="020B0604020202020204" pitchFamily="34" charset="0"/>
                <a:cs typeface="Arial" panose="020B0604020202020204" pitchFamily="34" charset="0"/>
              </a:rPr>
              <a:t> </a:t>
            </a:r>
            <a:r>
              <a:rPr lang="es-MX" sz="1400" i="1" dirty="0">
                <a:latin typeface="Arial" panose="020B0604020202020204" pitchFamily="34" charset="0"/>
                <a:cs typeface="Arial" panose="020B0604020202020204" pitchFamily="34" charset="0"/>
              </a:rPr>
              <a:t>et al</a:t>
            </a:r>
            <a:r>
              <a:rPr lang="es-MX" sz="1400" dirty="0">
                <a:latin typeface="Arial" panose="020B0604020202020204" pitchFamily="34" charset="0"/>
                <a:cs typeface="Arial" panose="020B0604020202020204" pitchFamily="34" charset="0"/>
              </a:rPr>
              <a:t>., 2014, DOI: 10.1016/S1995-7645(14)60143-7)</a:t>
            </a:r>
          </a:p>
        </p:txBody>
      </p:sp>
      <p:pic>
        <p:nvPicPr>
          <p:cNvPr id="8" name="Imagen 7">
            <a:extLst>
              <a:ext uri="{FF2B5EF4-FFF2-40B4-BE49-F238E27FC236}">
                <a16:creationId xmlns:a16="http://schemas.microsoft.com/office/drawing/2014/main" id="{A1340FE6-75A8-6E18-91A6-2ED8EDDE6700}"/>
              </a:ext>
            </a:extLst>
          </p:cNvPr>
          <p:cNvPicPr>
            <a:picLocks noChangeAspect="1"/>
          </p:cNvPicPr>
          <p:nvPr/>
        </p:nvPicPr>
        <p:blipFill>
          <a:blip r:embed="rId5"/>
          <a:stretch>
            <a:fillRect/>
          </a:stretch>
        </p:blipFill>
        <p:spPr>
          <a:xfrm>
            <a:off x="317174" y="5137543"/>
            <a:ext cx="6179992" cy="1217427"/>
          </a:xfrm>
          <a:prstGeom prst="rect">
            <a:avLst/>
          </a:prstGeom>
        </p:spPr>
      </p:pic>
      <p:sp>
        <p:nvSpPr>
          <p:cNvPr id="9" name="CuadroTexto 8">
            <a:extLst>
              <a:ext uri="{FF2B5EF4-FFF2-40B4-BE49-F238E27FC236}">
                <a16:creationId xmlns:a16="http://schemas.microsoft.com/office/drawing/2014/main" id="{422AA1C7-7216-0663-4B32-D7677EA87BFB}"/>
              </a:ext>
            </a:extLst>
          </p:cNvPr>
          <p:cNvSpPr txBox="1"/>
          <p:nvPr/>
        </p:nvSpPr>
        <p:spPr>
          <a:xfrm>
            <a:off x="6006164" y="4462303"/>
            <a:ext cx="6114979"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a:t>
            </a:r>
            <a:r>
              <a:rPr lang="es-MX" sz="1400" dirty="0" err="1">
                <a:latin typeface="Arial" panose="020B0604020202020204" pitchFamily="34" charset="0"/>
                <a:cs typeface="Arial" panose="020B0604020202020204" pitchFamily="34" charset="0"/>
              </a:rPr>
              <a:t>Xu</a:t>
            </a:r>
            <a:r>
              <a:rPr lang="es-MX" sz="1400" dirty="0">
                <a:latin typeface="Arial" panose="020B0604020202020204" pitchFamily="34" charset="0"/>
                <a:cs typeface="Arial" panose="020B0604020202020204" pitchFamily="34" charset="0"/>
              </a:rPr>
              <a:t> </a:t>
            </a:r>
            <a:r>
              <a:rPr lang="es-MX" sz="1400" i="1" dirty="0">
                <a:latin typeface="Arial" panose="020B0604020202020204" pitchFamily="34" charset="0"/>
                <a:cs typeface="Arial" panose="020B0604020202020204" pitchFamily="34" charset="0"/>
              </a:rPr>
              <a:t>et al</a:t>
            </a:r>
            <a:r>
              <a:rPr lang="es-MX" sz="1400" dirty="0">
                <a:latin typeface="Arial" panose="020B0604020202020204" pitchFamily="34" charset="0"/>
                <a:cs typeface="Arial" panose="020B0604020202020204" pitchFamily="34" charset="0"/>
              </a:rPr>
              <a:t>., 2011, DOI:10.1016/j.diabres.2011.03.019)</a:t>
            </a:r>
          </a:p>
        </p:txBody>
      </p:sp>
    </p:spTree>
    <p:extLst>
      <p:ext uri="{BB962C8B-B14F-4D97-AF65-F5344CB8AC3E}">
        <p14:creationId xmlns:p14="http://schemas.microsoft.com/office/powerpoint/2010/main" val="3080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FE8F8-63A8-AD45-3850-26C4FBF8D8A3}"/>
              </a:ext>
            </a:extLst>
          </p:cNvPr>
          <p:cNvSpPr>
            <a:spLocks noGrp="1"/>
          </p:cNvSpPr>
          <p:nvPr>
            <p:ph type="title"/>
          </p:nvPr>
        </p:nvSpPr>
        <p:spPr/>
        <p:txBody>
          <a:bodyPr>
            <a:normAutofit/>
          </a:bodyPr>
          <a:lstStyle/>
          <a:p>
            <a:pPr algn="ctr"/>
            <a:r>
              <a:rPr lang="es-MX" sz="3200" b="1" dirty="0">
                <a:latin typeface="Arial" panose="020B0604020202020204" pitchFamily="34" charset="0"/>
                <a:cs typeface="Arial" panose="020B0604020202020204" pitchFamily="34" charset="0"/>
              </a:rPr>
              <a:t>Justificación</a:t>
            </a:r>
          </a:p>
        </p:txBody>
      </p:sp>
      <p:pic>
        <p:nvPicPr>
          <p:cNvPr id="5" name="Picture 4" descr="OMS: Organización Mundial de la Salud - Office of the Secretary-General's  Envoy on Youth">
            <a:extLst>
              <a:ext uri="{FF2B5EF4-FFF2-40B4-BE49-F238E27FC236}">
                <a16:creationId xmlns:a16="http://schemas.microsoft.com/office/drawing/2014/main" id="{AFF5ED88-3827-56FF-5A93-626308442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141" y="1336655"/>
            <a:ext cx="1499184" cy="47958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21A08A1E-68B6-20EA-CDB1-EDFAAF6D3408}"/>
              </a:ext>
            </a:extLst>
          </p:cNvPr>
          <p:cNvSpPr txBox="1"/>
          <p:nvPr/>
        </p:nvSpPr>
        <p:spPr>
          <a:xfrm>
            <a:off x="541774" y="1997951"/>
            <a:ext cx="2092036" cy="400110"/>
          </a:xfrm>
          <a:prstGeom prst="rect">
            <a:avLst/>
          </a:prstGeom>
          <a:solidFill>
            <a:srgbClr val="00B0F0"/>
          </a:solidFill>
          <a:ln>
            <a:solidFill>
              <a:schemeClr val="tx1"/>
            </a:solidFill>
          </a:ln>
        </p:spPr>
        <p:txBody>
          <a:bodyPr wrap="square" rtlCol="0">
            <a:spAutoFit/>
          </a:bodyPr>
          <a:lstStyle/>
          <a:p>
            <a:pPr algn="ctr"/>
            <a:r>
              <a:rPr lang="es-MX" sz="2000" dirty="0">
                <a:latin typeface="Arial" panose="020B0604020202020204" pitchFamily="34" charset="0"/>
                <a:cs typeface="Arial" panose="020B0604020202020204" pitchFamily="34" charset="0"/>
              </a:rPr>
              <a:t>537 millones </a:t>
            </a:r>
          </a:p>
        </p:txBody>
      </p:sp>
      <p:sp>
        <p:nvSpPr>
          <p:cNvPr id="9" name="CuadroTexto 8">
            <a:extLst>
              <a:ext uri="{FF2B5EF4-FFF2-40B4-BE49-F238E27FC236}">
                <a16:creationId xmlns:a16="http://schemas.microsoft.com/office/drawing/2014/main" id="{93287F22-E335-0993-0490-D86158F2B7D5}"/>
              </a:ext>
            </a:extLst>
          </p:cNvPr>
          <p:cNvSpPr txBox="1"/>
          <p:nvPr/>
        </p:nvSpPr>
        <p:spPr>
          <a:xfrm>
            <a:off x="541774" y="2843926"/>
            <a:ext cx="2092036" cy="400110"/>
          </a:xfrm>
          <a:prstGeom prst="rect">
            <a:avLst/>
          </a:prstGeom>
          <a:solidFill>
            <a:srgbClr val="00B0F0"/>
          </a:solidFill>
          <a:ln>
            <a:solidFill>
              <a:schemeClr val="tx1"/>
            </a:solidFill>
          </a:ln>
        </p:spPr>
        <p:txBody>
          <a:bodyPr wrap="square" rtlCol="0">
            <a:spAutoFit/>
          </a:bodyPr>
          <a:lstStyle/>
          <a:p>
            <a:pPr algn="ctr"/>
            <a:r>
              <a:rPr lang="es-MX" sz="2000" dirty="0">
                <a:latin typeface="Arial" panose="020B0604020202020204" pitchFamily="34" charset="0"/>
                <a:cs typeface="Arial" panose="020B0604020202020204" pitchFamily="34" charset="0"/>
              </a:rPr>
              <a:t>6.7 millones </a:t>
            </a:r>
          </a:p>
        </p:txBody>
      </p:sp>
      <p:cxnSp>
        <p:nvCxnSpPr>
          <p:cNvPr id="11" name="Conector recto de flecha 10">
            <a:extLst>
              <a:ext uri="{FF2B5EF4-FFF2-40B4-BE49-F238E27FC236}">
                <a16:creationId xmlns:a16="http://schemas.microsoft.com/office/drawing/2014/main" id="{0077ADD3-9E6E-7022-1E8D-A9BC9B25FC25}"/>
              </a:ext>
            </a:extLst>
          </p:cNvPr>
          <p:cNvCxnSpPr>
            <a:cxnSpLocks/>
          </p:cNvCxnSpPr>
          <p:nvPr/>
        </p:nvCxnSpPr>
        <p:spPr>
          <a:xfrm>
            <a:off x="1468582" y="2398061"/>
            <a:ext cx="0" cy="3312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Picture 2" descr="Qué significa el acrónimo INEGI en México? - Mexico Real">
            <a:extLst>
              <a:ext uri="{FF2B5EF4-FFF2-40B4-BE49-F238E27FC236}">
                <a16:creationId xmlns:a16="http://schemas.microsoft.com/office/drawing/2014/main" id="{E6680559-836D-74A0-C689-746434BE33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987" b="27513"/>
          <a:stretch/>
        </p:blipFill>
        <p:spPr bwMode="auto">
          <a:xfrm>
            <a:off x="4918420" y="1461358"/>
            <a:ext cx="1750921" cy="435974"/>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C19EB9BC-65B2-7CDC-9A46-6DADF61F6BAA}"/>
              </a:ext>
            </a:extLst>
          </p:cNvPr>
          <p:cNvSpPr txBox="1"/>
          <p:nvPr/>
        </p:nvSpPr>
        <p:spPr>
          <a:xfrm>
            <a:off x="4339560" y="1950868"/>
            <a:ext cx="2163019" cy="707886"/>
          </a:xfrm>
          <a:prstGeom prst="rect">
            <a:avLst/>
          </a:prstGeom>
          <a:solidFill>
            <a:srgbClr val="00B0F0"/>
          </a:solidFill>
          <a:ln>
            <a:solidFill>
              <a:schemeClr val="tx1"/>
            </a:solidFill>
          </a:ln>
        </p:spPr>
        <p:txBody>
          <a:bodyPr wrap="square" rtlCol="0">
            <a:spAutoFit/>
          </a:bodyPr>
          <a:lstStyle/>
          <a:p>
            <a:pPr algn="ctr"/>
            <a:r>
              <a:rPr lang="es-MX" sz="2000" dirty="0">
                <a:latin typeface="Arial" panose="020B0604020202020204" pitchFamily="34" charset="0"/>
                <a:cs typeface="Arial" panose="020B0604020202020204" pitchFamily="34" charset="0"/>
              </a:rPr>
              <a:t>30-40% (6.2 millones)</a:t>
            </a:r>
          </a:p>
        </p:txBody>
      </p:sp>
      <p:cxnSp>
        <p:nvCxnSpPr>
          <p:cNvPr id="18" name="Conector recto de flecha 17">
            <a:extLst>
              <a:ext uri="{FF2B5EF4-FFF2-40B4-BE49-F238E27FC236}">
                <a16:creationId xmlns:a16="http://schemas.microsoft.com/office/drawing/2014/main" id="{2B004D11-E8C3-AF0D-96CE-FC535A4323B1}"/>
              </a:ext>
            </a:extLst>
          </p:cNvPr>
          <p:cNvCxnSpPr>
            <a:cxnSpLocks/>
          </p:cNvCxnSpPr>
          <p:nvPr/>
        </p:nvCxnSpPr>
        <p:spPr>
          <a:xfrm>
            <a:off x="5235920" y="2658754"/>
            <a:ext cx="0" cy="1830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Imagen 18">
            <a:extLst>
              <a:ext uri="{FF2B5EF4-FFF2-40B4-BE49-F238E27FC236}">
                <a16:creationId xmlns:a16="http://schemas.microsoft.com/office/drawing/2014/main" id="{7EF7223D-EF83-AFCB-0020-C96C0231D285}"/>
              </a:ext>
            </a:extLst>
          </p:cNvPr>
          <p:cNvPicPr>
            <a:picLocks noChangeAspect="1"/>
          </p:cNvPicPr>
          <p:nvPr/>
        </p:nvPicPr>
        <p:blipFill>
          <a:blip r:embed="rId5"/>
          <a:stretch>
            <a:fillRect/>
          </a:stretch>
        </p:blipFill>
        <p:spPr>
          <a:xfrm>
            <a:off x="4612868" y="2871552"/>
            <a:ext cx="1076543" cy="1076543"/>
          </a:xfrm>
          <a:prstGeom prst="rect">
            <a:avLst/>
          </a:prstGeom>
        </p:spPr>
      </p:pic>
      <p:sp>
        <p:nvSpPr>
          <p:cNvPr id="21" name="CuadroTexto 20">
            <a:extLst>
              <a:ext uri="{FF2B5EF4-FFF2-40B4-BE49-F238E27FC236}">
                <a16:creationId xmlns:a16="http://schemas.microsoft.com/office/drawing/2014/main" id="{D5ADE380-0432-71ED-986C-21FE246E6684}"/>
              </a:ext>
            </a:extLst>
          </p:cNvPr>
          <p:cNvSpPr txBox="1"/>
          <p:nvPr/>
        </p:nvSpPr>
        <p:spPr>
          <a:xfrm>
            <a:off x="8582896" y="1918725"/>
            <a:ext cx="2092036" cy="400110"/>
          </a:xfrm>
          <a:prstGeom prst="rect">
            <a:avLst/>
          </a:prstGeom>
          <a:solidFill>
            <a:srgbClr val="00B0F0"/>
          </a:solidFill>
          <a:ln>
            <a:solidFill>
              <a:schemeClr val="tx1"/>
            </a:solidFill>
          </a:ln>
        </p:spPr>
        <p:txBody>
          <a:bodyPr wrap="square" rtlCol="0">
            <a:spAutoFit/>
          </a:bodyPr>
          <a:lstStyle/>
          <a:p>
            <a:pPr algn="ctr"/>
            <a:r>
              <a:rPr lang="es-MX" sz="2000" dirty="0">
                <a:latin typeface="Arial" panose="020B0604020202020204" pitchFamily="34" charset="0"/>
                <a:cs typeface="Arial" panose="020B0604020202020204" pitchFamily="34" charset="0"/>
              </a:rPr>
              <a:t>25% (2 millones)</a:t>
            </a:r>
          </a:p>
        </p:txBody>
      </p:sp>
      <p:cxnSp>
        <p:nvCxnSpPr>
          <p:cNvPr id="22" name="Conector recto de flecha 21">
            <a:extLst>
              <a:ext uri="{FF2B5EF4-FFF2-40B4-BE49-F238E27FC236}">
                <a16:creationId xmlns:a16="http://schemas.microsoft.com/office/drawing/2014/main" id="{FFE60562-1842-AA9B-584F-44F5B85DC231}"/>
              </a:ext>
            </a:extLst>
          </p:cNvPr>
          <p:cNvCxnSpPr>
            <a:cxnSpLocks/>
          </p:cNvCxnSpPr>
          <p:nvPr/>
        </p:nvCxnSpPr>
        <p:spPr>
          <a:xfrm>
            <a:off x="9598428" y="2356195"/>
            <a:ext cx="0" cy="676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26460689-F50A-1C77-BEFF-951DB7367609}"/>
              </a:ext>
            </a:extLst>
          </p:cNvPr>
          <p:cNvCxnSpPr>
            <a:cxnSpLocks/>
          </p:cNvCxnSpPr>
          <p:nvPr/>
        </p:nvCxnSpPr>
        <p:spPr>
          <a:xfrm>
            <a:off x="5121384" y="4155996"/>
            <a:ext cx="0" cy="6111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CuadroTexto 24">
            <a:extLst>
              <a:ext uri="{FF2B5EF4-FFF2-40B4-BE49-F238E27FC236}">
                <a16:creationId xmlns:a16="http://schemas.microsoft.com/office/drawing/2014/main" id="{C4F6A3B7-8B3A-AF1D-D18A-25EDD128706A}"/>
              </a:ext>
            </a:extLst>
          </p:cNvPr>
          <p:cNvSpPr txBox="1"/>
          <p:nvPr/>
        </p:nvSpPr>
        <p:spPr>
          <a:xfrm>
            <a:off x="4316557" y="4767142"/>
            <a:ext cx="2092036" cy="400110"/>
          </a:xfrm>
          <a:prstGeom prst="rect">
            <a:avLst/>
          </a:prstGeom>
          <a:solidFill>
            <a:srgbClr val="00B0F0"/>
          </a:solidFill>
          <a:ln>
            <a:solidFill>
              <a:schemeClr val="tx1"/>
            </a:solidFill>
          </a:ln>
        </p:spPr>
        <p:txBody>
          <a:bodyPr wrap="square" rtlCol="0">
            <a:spAutoFit/>
          </a:bodyPr>
          <a:lstStyle/>
          <a:p>
            <a:pPr algn="ctr"/>
            <a:r>
              <a:rPr lang="es-MX" sz="2000" dirty="0">
                <a:latin typeface="Arial" panose="020B0604020202020204" pitchFamily="34" charset="0"/>
                <a:cs typeface="Arial" panose="020B0604020202020204" pitchFamily="34" charset="0"/>
              </a:rPr>
              <a:t>53% de decesos</a:t>
            </a:r>
          </a:p>
        </p:txBody>
      </p:sp>
      <p:pic>
        <p:nvPicPr>
          <p:cNvPr id="26" name="Imagen 25">
            <a:extLst>
              <a:ext uri="{FF2B5EF4-FFF2-40B4-BE49-F238E27FC236}">
                <a16:creationId xmlns:a16="http://schemas.microsoft.com/office/drawing/2014/main" id="{484565BE-E3A7-716D-3416-52ECE600E97D}"/>
              </a:ext>
            </a:extLst>
          </p:cNvPr>
          <p:cNvPicPr>
            <a:picLocks noChangeAspect="1"/>
          </p:cNvPicPr>
          <p:nvPr/>
        </p:nvPicPr>
        <p:blipFill>
          <a:blip r:embed="rId6"/>
          <a:stretch>
            <a:fillRect/>
          </a:stretch>
        </p:blipFill>
        <p:spPr>
          <a:xfrm>
            <a:off x="4918420" y="5358290"/>
            <a:ext cx="717975" cy="717975"/>
          </a:xfrm>
          <a:prstGeom prst="rect">
            <a:avLst/>
          </a:prstGeom>
        </p:spPr>
      </p:pic>
      <p:sp>
        <p:nvSpPr>
          <p:cNvPr id="32" name="CuadroTexto 31">
            <a:extLst>
              <a:ext uri="{FF2B5EF4-FFF2-40B4-BE49-F238E27FC236}">
                <a16:creationId xmlns:a16="http://schemas.microsoft.com/office/drawing/2014/main" id="{623BB8FA-A4B9-1C05-917D-0C5883570503}"/>
              </a:ext>
            </a:extLst>
          </p:cNvPr>
          <p:cNvSpPr txBox="1"/>
          <p:nvPr/>
        </p:nvSpPr>
        <p:spPr>
          <a:xfrm>
            <a:off x="2893188" y="1986267"/>
            <a:ext cx="1041673" cy="411755"/>
          </a:xfrm>
          <a:prstGeom prst="rect">
            <a:avLst/>
          </a:prstGeom>
          <a:solidFill>
            <a:srgbClr val="00B0F0"/>
          </a:solidFill>
          <a:ln>
            <a:solidFill>
              <a:schemeClr val="tx1"/>
            </a:solidFill>
          </a:ln>
        </p:spPr>
        <p:txBody>
          <a:bodyPr wrap="square" rtlCol="0">
            <a:spAutoFit/>
          </a:bodyPr>
          <a:lstStyle/>
          <a:p>
            <a:pPr algn="ctr"/>
            <a:r>
              <a:rPr lang="es-MX" sz="2000" dirty="0">
                <a:latin typeface="Arial" panose="020B0604020202020204" pitchFamily="34" charset="0"/>
                <a:cs typeface="Arial" panose="020B0604020202020204" pitchFamily="34" charset="0"/>
              </a:rPr>
              <a:t>$11% </a:t>
            </a:r>
          </a:p>
        </p:txBody>
      </p:sp>
      <p:cxnSp>
        <p:nvCxnSpPr>
          <p:cNvPr id="33" name="Conector recto de flecha 32">
            <a:extLst>
              <a:ext uri="{FF2B5EF4-FFF2-40B4-BE49-F238E27FC236}">
                <a16:creationId xmlns:a16="http://schemas.microsoft.com/office/drawing/2014/main" id="{EB6510CF-378A-E19C-4B54-B9ACA144B4F1}"/>
              </a:ext>
            </a:extLst>
          </p:cNvPr>
          <p:cNvCxnSpPr>
            <a:cxnSpLocks/>
            <a:stCxn id="6" idx="3"/>
          </p:cNvCxnSpPr>
          <p:nvPr/>
        </p:nvCxnSpPr>
        <p:spPr>
          <a:xfrm>
            <a:off x="2633810" y="2198006"/>
            <a:ext cx="23400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1">
            <a:extLst>
              <a:ext uri="{FF2B5EF4-FFF2-40B4-BE49-F238E27FC236}">
                <a16:creationId xmlns:a16="http://schemas.microsoft.com/office/drawing/2014/main" id="{259195A4-C98B-F5D4-C415-6CFA8A1180E2}"/>
              </a:ext>
            </a:extLst>
          </p:cNvPr>
          <p:cNvSpPr>
            <a:spLocks noChangeArrowheads="1"/>
          </p:cNvSpPr>
          <p:nvPr/>
        </p:nvSpPr>
        <p:spPr bwMode="auto">
          <a:xfrm>
            <a:off x="209321" y="6488400"/>
            <a:ext cx="103492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s-MX" sz="1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Figura</a:t>
            </a:r>
            <a:r>
              <a:rPr kumimoji="0" lang="en-US" altLang="es-MX"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3. Lovic </a:t>
            </a:r>
            <a:r>
              <a:rPr kumimoji="0" lang="en-US" altLang="es-MX" sz="12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et al.,</a:t>
            </a:r>
            <a:r>
              <a:rPr kumimoji="0" lang="en-US" altLang="es-MX"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2020; World Health Organization, 2021, </a:t>
            </a:r>
            <a:r>
              <a:rPr kumimoji="0" lang="en-US" altLang="es-MX" sz="1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Nadolnik</a:t>
            </a:r>
            <a:r>
              <a:rPr kumimoji="0" lang="en-US" altLang="es-MX"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s-MX" sz="12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et al.,</a:t>
            </a:r>
            <a:r>
              <a:rPr kumimoji="0" lang="en-US" altLang="es-MX"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2018, ISSEA, 2022, INEGI, 2021, USRDS Annual Data Report, 2023.</a:t>
            </a:r>
            <a:endParaRPr kumimoji="0" lang="es-MX" altLang="es-MX" sz="1200" b="0" i="0" u="none" strike="noStrike" cap="none" normalizeH="0" baseline="0" dirty="0">
              <a:ln>
                <a:noFill/>
              </a:ln>
              <a:solidFill>
                <a:schemeClr val="tx1"/>
              </a:solidFill>
              <a:effectLst/>
              <a:latin typeface="Arial" panose="020B0604020202020204" pitchFamily="34" charset="0"/>
            </a:endParaRPr>
          </a:p>
        </p:txBody>
      </p:sp>
      <p:sp>
        <p:nvSpPr>
          <p:cNvPr id="3" name="Marcador de número de diapositiva 2">
            <a:extLst>
              <a:ext uri="{FF2B5EF4-FFF2-40B4-BE49-F238E27FC236}">
                <a16:creationId xmlns:a16="http://schemas.microsoft.com/office/drawing/2014/main" id="{DE72EC4E-E4E5-1B56-D02D-4EDC8AB6AA7B}"/>
              </a:ext>
            </a:extLst>
          </p:cNvPr>
          <p:cNvSpPr>
            <a:spLocks noGrp="1"/>
          </p:cNvSpPr>
          <p:nvPr>
            <p:ph type="sldNum" sz="quarter" idx="12"/>
          </p:nvPr>
        </p:nvSpPr>
        <p:spPr/>
        <p:txBody>
          <a:bodyPr/>
          <a:lstStyle/>
          <a:p>
            <a:fld id="{EF54E3D4-A37C-4AAF-9C69-B479E1F9CFBF}" type="slidenum">
              <a:rPr lang="es-MX" smtClean="0"/>
              <a:t>9</a:t>
            </a:fld>
            <a:endParaRPr lang="es-MX"/>
          </a:p>
        </p:txBody>
      </p:sp>
      <p:pic>
        <p:nvPicPr>
          <p:cNvPr id="1026" name="Picture 2" descr="Convenio de colaboración con la Sociedad Española de Nefrología (SEN) | Sociedad  Española de Radiología Vascular e Intervencionista (SERVEI)">
            <a:extLst>
              <a:ext uri="{FF2B5EF4-FFF2-40B4-BE49-F238E27FC236}">
                <a16:creationId xmlns:a16="http://schemas.microsoft.com/office/drawing/2014/main" id="{839C6428-8BDB-DEB1-BC67-1213FF7B0F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9224" y="868679"/>
            <a:ext cx="1306575" cy="1049311"/>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F8A2F3A3-2FF6-EC26-7528-AC2315BF0268}"/>
              </a:ext>
            </a:extLst>
          </p:cNvPr>
          <p:cNvSpPr txBox="1"/>
          <p:nvPr/>
        </p:nvSpPr>
        <p:spPr>
          <a:xfrm>
            <a:off x="8610600" y="3070120"/>
            <a:ext cx="2092036" cy="707886"/>
          </a:xfrm>
          <a:prstGeom prst="rect">
            <a:avLst/>
          </a:prstGeom>
          <a:solidFill>
            <a:srgbClr val="00B0F0"/>
          </a:solidFill>
          <a:ln>
            <a:solidFill>
              <a:schemeClr val="tx1"/>
            </a:solidFill>
          </a:ln>
        </p:spPr>
        <p:txBody>
          <a:bodyPr wrap="square" rtlCol="0">
            <a:spAutoFit/>
          </a:bodyPr>
          <a:lstStyle/>
          <a:p>
            <a:pPr algn="ctr"/>
            <a:r>
              <a:rPr lang="es-MX" sz="2000" dirty="0">
                <a:latin typeface="Arial" panose="020B0604020202020204" pitchFamily="34" charset="0"/>
                <a:cs typeface="Arial" panose="020B0604020202020204" pitchFamily="34" charset="0"/>
              </a:rPr>
              <a:t>8.2% de decesos</a:t>
            </a:r>
          </a:p>
        </p:txBody>
      </p:sp>
    </p:spTree>
    <p:extLst>
      <p:ext uri="{BB962C8B-B14F-4D97-AF65-F5344CB8AC3E}">
        <p14:creationId xmlns:p14="http://schemas.microsoft.com/office/powerpoint/2010/main" val="1977675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951F173-3AFF-4A38-91F2-3DE8084CD2A9}">
  <we:reference id="6a7bd4f3-0563-43af-8c08-79110eebdff6" version="1.1.1.0" store="EXCatalog" storeType="EXCatalog"/>
  <we:alternateReferences>
    <we:reference id="WA104381155" version="1.1.1.0" store="es-MX"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31310</TotalTime>
  <Words>11019</Words>
  <Application>Microsoft Macintosh PowerPoint</Application>
  <PresentationFormat>Panorámica</PresentationFormat>
  <Paragraphs>464</Paragraphs>
  <Slides>26</Slides>
  <Notes>14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Aptos</vt:lpstr>
      <vt:lpstr>Arial</vt:lpstr>
      <vt:lpstr>Calibri</vt:lpstr>
      <vt:lpstr>Calibri Light</vt:lpstr>
      <vt:lpstr>Wingdings</vt:lpstr>
      <vt:lpstr>Tema de Office</vt:lpstr>
      <vt:lpstr>Presentación de PowerPoint</vt:lpstr>
      <vt:lpstr>Nefropatía diabética (ND)</vt:lpstr>
      <vt:lpstr>Fisiopatología de Nefropatía Diabética</vt:lpstr>
      <vt:lpstr>Microbiota </vt:lpstr>
      <vt:lpstr>Eje intestino-rinón </vt:lpstr>
      <vt:lpstr>Tratamientos actuales en la Nefropatía Diabética</vt:lpstr>
      <vt:lpstr>Tratamientos propuestos</vt:lpstr>
      <vt:lpstr>Antecedentes</vt:lpstr>
      <vt:lpstr>Justificación</vt:lpstr>
      <vt:lpstr>Presentación de PowerPoint</vt:lpstr>
      <vt:lpstr>Hipótesis</vt:lpstr>
      <vt:lpstr>Objetivo general y particulares</vt:lpstr>
      <vt:lpstr>Presentación de PowerPoint</vt:lpstr>
      <vt:lpstr>Pruebas de función renal</vt:lpstr>
      <vt:lpstr>Presentación de PowerPoint</vt:lpstr>
      <vt:lpstr>Pruebas de función intestinal y uremia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CHRISTOPHER MORONES GAMBOA</dc:creator>
  <cp:lastModifiedBy>JORGE CHRISTOPHER MORONES GAMBOA</cp:lastModifiedBy>
  <cp:revision>561</cp:revision>
  <dcterms:created xsi:type="dcterms:W3CDTF">2023-05-23T00:04:17Z</dcterms:created>
  <dcterms:modified xsi:type="dcterms:W3CDTF">2026-03-10T08:47:16Z</dcterms:modified>
</cp:coreProperties>
</file>