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9" r:id="rId5"/>
    <p:sldId id="270" r:id="rId6"/>
    <p:sldId id="273" r:id="rId7"/>
    <p:sldId id="274" r:id="rId8"/>
    <p:sldId id="263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8F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40" d="100"/>
          <a:sy n="40" d="100"/>
        </p:scale>
        <p:origin x="2290" y="8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9D858D-60B5-4A09-AC41-64EBB031D088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48C5760-7D8E-4719-A760-6D33733765F5}">
      <dgm:prSet/>
      <dgm:spPr/>
      <dgm:t>
        <a:bodyPr/>
        <a:lstStyle/>
        <a:p>
          <a:r>
            <a:rPr lang="es-ES" dirty="0"/>
            <a:t>La integridad de la BHE es un sello de salud que puede verse alterado patológicamente o por inductores externos que ayudan a llegar ciertas drogas al cerebro.</a:t>
          </a:r>
          <a:endParaRPr lang="en-US" dirty="0"/>
        </a:p>
      </dgm:t>
    </dgm:pt>
    <dgm:pt modelId="{521D7292-39C4-4066-AB2D-155A9ED8EC86}" type="parTrans" cxnId="{E56EDB82-59D0-4E44-B925-5FAC05ED362E}">
      <dgm:prSet/>
      <dgm:spPr/>
      <dgm:t>
        <a:bodyPr/>
        <a:lstStyle/>
        <a:p>
          <a:endParaRPr lang="en-US"/>
        </a:p>
      </dgm:t>
    </dgm:pt>
    <dgm:pt modelId="{20E10E6B-2AF4-49B9-AAE3-794322CE5EF1}" type="sibTrans" cxnId="{E56EDB82-59D0-4E44-B925-5FAC05ED362E}">
      <dgm:prSet/>
      <dgm:spPr/>
      <dgm:t>
        <a:bodyPr/>
        <a:lstStyle/>
        <a:p>
          <a:endParaRPr lang="en-US"/>
        </a:p>
      </dgm:t>
    </dgm:pt>
    <dgm:pt modelId="{B348BA7C-3651-4D0F-9772-7434384C8B44}">
      <dgm:prSet/>
      <dgm:spPr/>
      <dgm:t>
        <a:bodyPr/>
        <a:lstStyle/>
        <a:p>
          <a:r>
            <a:rPr lang="es-ES"/>
            <a:t>Se ha probado el uso de exosomas en el transporte, aunque se acumulan poco en el tejdio diana y por lo tanto se ha modificado para la entrgar las sustancias de su interior a su tejido diana</a:t>
          </a:r>
          <a:endParaRPr lang="en-US"/>
        </a:p>
      </dgm:t>
    </dgm:pt>
    <dgm:pt modelId="{17D82B53-230F-42EF-86DD-8F089F9C8997}" type="parTrans" cxnId="{48950366-05A0-47A1-B804-02B799779495}">
      <dgm:prSet/>
      <dgm:spPr/>
      <dgm:t>
        <a:bodyPr/>
        <a:lstStyle/>
        <a:p>
          <a:endParaRPr lang="en-US"/>
        </a:p>
      </dgm:t>
    </dgm:pt>
    <dgm:pt modelId="{3E66055E-417E-4FC0-9F70-688E4FC1735D}" type="sibTrans" cxnId="{48950366-05A0-47A1-B804-02B799779495}">
      <dgm:prSet/>
      <dgm:spPr/>
      <dgm:t>
        <a:bodyPr/>
        <a:lstStyle/>
        <a:p>
          <a:endParaRPr lang="en-US"/>
        </a:p>
      </dgm:t>
    </dgm:pt>
    <dgm:pt modelId="{A53F560D-852D-4E40-8F81-C3A06ECA3052}">
      <dgm:prSet/>
      <dgm:spPr/>
      <dgm:t>
        <a:bodyPr/>
        <a:lstStyle/>
        <a:p>
          <a:r>
            <a:rPr lang="es-ES" b="0" i="0" dirty="0"/>
            <a:t>Se deben considerar rutas fisiológicas alternativas utilizadas para tratar patologías del SNC.</a:t>
          </a:r>
        </a:p>
      </dgm:t>
    </dgm:pt>
    <dgm:pt modelId="{EC67BE8D-733C-4EA0-B130-03FE9F49235E}" type="parTrans" cxnId="{761264B8-49E6-4C38-8C53-8D3395291CBF}">
      <dgm:prSet/>
      <dgm:spPr/>
      <dgm:t>
        <a:bodyPr/>
        <a:lstStyle/>
        <a:p>
          <a:endParaRPr lang="en-US"/>
        </a:p>
      </dgm:t>
    </dgm:pt>
    <dgm:pt modelId="{98B5538A-5C2D-4A81-912D-63EA83DC09E9}" type="sibTrans" cxnId="{761264B8-49E6-4C38-8C53-8D3395291CBF}">
      <dgm:prSet/>
      <dgm:spPr/>
      <dgm:t>
        <a:bodyPr/>
        <a:lstStyle/>
        <a:p>
          <a:endParaRPr lang="en-US"/>
        </a:p>
      </dgm:t>
    </dgm:pt>
    <dgm:pt modelId="{69DDBAC8-7C54-40F5-A06D-334339B33EEB}">
      <dgm:prSet/>
      <dgm:spPr/>
      <dgm:t>
        <a:bodyPr/>
        <a:lstStyle/>
        <a:p>
          <a:r>
            <a:rPr lang="es-ES" b="0" i="0" dirty="0"/>
            <a:t>La barrera sangre-líquido cefalorraquídeo (LCR) (BCSFB) está formada por células epiteliales del plexo coroideo y la membrana aracnoidea.  Y podría ser una de las vías que vamos a utilizar</a:t>
          </a:r>
          <a:endParaRPr lang="en-US" dirty="0"/>
        </a:p>
      </dgm:t>
    </dgm:pt>
    <dgm:pt modelId="{9BA02C77-C378-4C08-A861-D5A038B9657F}" type="parTrans" cxnId="{7CC8C865-1D03-4483-82FD-3D485B4FDD04}">
      <dgm:prSet/>
      <dgm:spPr/>
      <dgm:t>
        <a:bodyPr/>
        <a:lstStyle/>
        <a:p>
          <a:endParaRPr lang="en-US"/>
        </a:p>
      </dgm:t>
    </dgm:pt>
    <dgm:pt modelId="{C1718966-95B3-4ADE-B12A-BDC58C47750D}" type="sibTrans" cxnId="{7CC8C865-1D03-4483-82FD-3D485B4FDD04}">
      <dgm:prSet/>
      <dgm:spPr/>
      <dgm:t>
        <a:bodyPr/>
        <a:lstStyle/>
        <a:p>
          <a:endParaRPr lang="en-US"/>
        </a:p>
      </dgm:t>
    </dgm:pt>
    <dgm:pt modelId="{DF4E36AB-4D31-49CA-91C2-BC7CF411AF6C}">
      <dgm:prSet/>
      <dgm:spPr/>
      <dgm:t>
        <a:bodyPr/>
        <a:lstStyle/>
        <a:p>
          <a:r>
            <a:rPr lang="es-ES" b="0" i="0" dirty="0"/>
            <a:t>Se requieren más estudios para determinar si estos hallazgos podrían proporcionar una base para los intentos de utilizar </a:t>
          </a:r>
          <a:r>
            <a:rPr lang="es-ES" b="0" i="0" dirty="0" err="1"/>
            <a:t>nanocuerpos</a:t>
          </a:r>
          <a:r>
            <a:rPr lang="es-ES" b="0" i="0" dirty="0"/>
            <a:t> dirigidos contra objetivos del SNC a través de la ruta linfática del SNC</a:t>
          </a:r>
          <a:endParaRPr lang="en-US" dirty="0"/>
        </a:p>
      </dgm:t>
    </dgm:pt>
    <dgm:pt modelId="{D1B86549-92DF-4C9A-BB7F-583203BDF750}" type="parTrans" cxnId="{610A236F-A4E5-4A8F-A937-53D3EC3D11B6}">
      <dgm:prSet/>
      <dgm:spPr/>
      <dgm:t>
        <a:bodyPr/>
        <a:lstStyle/>
        <a:p>
          <a:endParaRPr lang="en-US"/>
        </a:p>
      </dgm:t>
    </dgm:pt>
    <dgm:pt modelId="{F1D8C796-84E1-43D1-B6C2-FC037AAAE2A1}" type="sibTrans" cxnId="{610A236F-A4E5-4A8F-A937-53D3EC3D11B6}">
      <dgm:prSet/>
      <dgm:spPr/>
      <dgm:t>
        <a:bodyPr/>
        <a:lstStyle/>
        <a:p>
          <a:endParaRPr lang="en-US"/>
        </a:p>
      </dgm:t>
    </dgm:pt>
    <dgm:pt modelId="{E96EA1D2-98B4-4A7D-8224-1273F9507703}" type="pres">
      <dgm:prSet presAssocID="{CF9D858D-60B5-4A09-AC41-64EBB031D088}" presName="vert0" presStyleCnt="0">
        <dgm:presLayoutVars>
          <dgm:dir/>
          <dgm:animOne val="branch"/>
          <dgm:animLvl val="lvl"/>
        </dgm:presLayoutVars>
      </dgm:prSet>
      <dgm:spPr/>
    </dgm:pt>
    <dgm:pt modelId="{90DDC3A9-D605-4893-AEA2-6F60F756D3C9}" type="pres">
      <dgm:prSet presAssocID="{948C5760-7D8E-4719-A760-6D33733765F5}" presName="thickLine" presStyleLbl="alignNode1" presStyleIdx="0" presStyleCnt="5"/>
      <dgm:spPr/>
    </dgm:pt>
    <dgm:pt modelId="{170E81D3-48AE-431F-AF26-F7BB330E51D1}" type="pres">
      <dgm:prSet presAssocID="{948C5760-7D8E-4719-A760-6D33733765F5}" presName="horz1" presStyleCnt="0"/>
      <dgm:spPr/>
    </dgm:pt>
    <dgm:pt modelId="{02A6DED5-6BDF-40C6-9496-02E834054F03}" type="pres">
      <dgm:prSet presAssocID="{948C5760-7D8E-4719-A760-6D33733765F5}" presName="tx1" presStyleLbl="revTx" presStyleIdx="0" presStyleCnt="5"/>
      <dgm:spPr/>
    </dgm:pt>
    <dgm:pt modelId="{7D4B98AD-512C-43BB-A5AC-BE5087FFB241}" type="pres">
      <dgm:prSet presAssocID="{948C5760-7D8E-4719-A760-6D33733765F5}" presName="vert1" presStyleCnt="0"/>
      <dgm:spPr/>
    </dgm:pt>
    <dgm:pt modelId="{C05005E9-82B2-45FA-B80F-55E5A927E68A}" type="pres">
      <dgm:prSet presAssocID="{B348BA7C-3651-4D0F-9772-7434384C8B44}" presName="thickLine" presStyleLbl="alignNode1" presStyleIdx="1" presStyleCnt="5"/>
      <dgm:spPr/>
    </dgm:pt>
    <dgm:pt modelId="{084401EF-7C6B-406A-84E8-21F48363D245}" type="pres">
      <dgm:prSet presAssocID="{B348BA7C-3651-4D0F-9772-7434384C8B44}" presName="horz1" presStyleCnt="0"/>
      <dgm:spPr/>
    </dgm:pt>
    <dgm:pt modelId="{982421EB-CC30-4F48-9BED-7A67F7E6645A}" type="pres">
      <dgm:prSet presAssocID="{B348BA7C-3651-4D0F-9772-7434384C8B44}" presName="tx1" presStyleLbl="revTx" presStyleIdx="1" presStyleCnt="5"/>
      <dgm:spPr/>
    </dgm:pt>
    <dgm:pt modelId="{689C726E-7E6E-4637-A2C0-0613C3B971DA}" type="pres">
      <dgm:prSet presAssocID="{B348BA7C-3651-4D0F-9772-7434384C8B44}" presName="vert1" presStyleCnt="0"/>
      <dgm:spPr/>
    </dgm:pt>
    <dgm:pt modelId="{329F107C-1009-4F9D-9D61-9CBC85559CD8}" type="pres">
      <dgm:prSet presAssocID="{A53F560D-852D-4E40-8F81-C3A06ECA3052}" presName="thickLine" presStyleLbl="alignNode1" presStyleIdx="2" presStyleCnt="5"/>
      <dgm:spPr/>
    </dgm:pt>
    <dgm:pt modelId="{2E993096-F0AD-4C0A-8BE0-1CB6B22CBB4D}" type="pres">
      <dgm:prSet presAssocID="{A53F560D-852D-4E40-8F81-C3A06ECA3052}" presName="horz1" presStyleCnt="0"/>
      <dgm:spPr/>
    </dgm:pt>
    <dgm:pt modelId="{1F5B3090-CAB6-4D62-B082-CFFEEEDFF360}" type="pres">
      <dgm:prSet presAssocID="{A53F560D-852D-4E40-8F81-C3A06ECA3052}" presName="tx1" presStyleLbl="revTx" presStyleIdx="2" presStyleCnt="5"/>
      <dgm:spPr/>
    </dgm:pt>
    <dgm:pt modelId="{EE626F51-38E4-41C6-8DF8-4EF075D8F581}" type="pres">
      <dgm:prSet presAssocID="{A53F560D-852D-4E40-8F81-C3A06ECA3052}" presName="vert1" presStyleCnt="0"/>
      <dgm:spPr/>
    </dgm:pt>
    <dgm:pt modelId="{861864E6-2DE4-4E90-8087-E74A5EF5481B}" type="pres">
      <dgm:prSet presAssocID="{69DDBAC8-7C54-40F5-A06D-334339B33EEB}" presName="thickLine" presStyleLbl="alignNode1" presStyleIdx="3" presStyleCnt="5"/>
      <dgm:spPr/>
    </dgm:pt>
    <dgm:pt modelId="{F5FC17A9-C038-433A-B517-40F8245D095D}" type="pres">
      <dgm:prSet presAssocID="{69DDBAC8-7C54-40F5-A06D-334339B33EEB}" presName="horz1" presStyleCnt="0"/>
      <dgm:spPr/>
    </dgm:pt>
    <dgm:pt modelId="{2614F12F-60F1-4B04-88C4-459804419B40}" type="pres">
      <dgm:prSet presAssocID="{69DDBAC8-7C54-40F5-A06D-334339B33EEB}" presName="tx1" presStyleLbl="revTx" presStyleIdx="3" presStyleCnt="5"/>
      <dgm:spPr/>
    </dgm:pt>
    <dgm:pt modelId="{FE01B5AA-87CA-437A-8216-69829D557FC2}" type="pres">
      <dgm:prSet presAssocID="{69DDBAC8-7C54-40F5-A06D-334339B33EEB}" presName="vert1" presStyleCnt="0"/>
      <dgm:spPr/>
    </dgm:pt>
    <dgm:pt modelId="{C4EA44B9-1AC0-4B69-9DD8-FD4FFC3DB3F6}" type="pres">
      <dgm:prSet presAssocID="{DF4E36AB-4D31-49CA-91C2-BC7CF411AF6C}" presName="thickLine" presStyleLbl="alignNode1" presStyleIdx="4" presStyleCnt="5"/>
      <dgm:spPr/>
    </dgm:pt>
    <dgm:pt modelId="{1E6A4428-E1C8-4A6C-8886-53F08A260010}" type="pres">
      <dgm:prSet presAssocID="{DF4E36AB-4D31-49CA-91C2-BC7CF411AF6C}" presName="horz1" presStyleCnt="0"/>
      <dgm:spPr/>
    </dgm:pt>
    <dgm:pt modelId="{95362DEC-A611-4708-986C-56B13E60907E}" type="pres">
      <dgm:prSet presAssocID="{DF4E36AB-4D31-49CA-91C2-BC7CF411AF6C}" presName="tx1" presStyleLbl="revTx" presStyleIdx="4" presStyleCnt="5"/>
      <dgm:spPr/>
    </dgm:pt>
    <dgm:pt modelId="{6CBB21C0-AC88-4F5E-8064-894CC30425C3}" type="pres">
      <dgm:prSet presAssocID="{DF4E36AB-4D31-49CA-91C2-BC7CF411AF6C}" presName="vert1" presStyleCnt="0"/>
      <dgm:spPr/>
    </dgm:pt>
  </dgm:ptLst>
  <dgm:cxnLst>
    <dgm:cxn modelId="{E063F81E-7F36-4D87-8950-E01DAF35EB37}" type="presOf" srcId="{DF4E36AB-4D31-49CA-91C2-BC7CF411AF6C}" destId="{95362DEC-A611-4708-986C-56B13E60907E}" srcOrd="0" destOrd="0" presId="urn:microsoft.com/office/officeart/2008/layout/LinedList"/>
    <dgm:cxn modelId="{7CC8C865-1D03-4483-82FD-3D485B4FDD04}" srcId="{CF9D858D-60B5-4A09-AC41-64EBB031D088}" destId="{69DDBAC8-7C54-40F5-A06D-334339B33EEB}" srcOrd="3" destOrd="0" parTransId="{9BA02C77-C378-4C08-A861-D5A038B9657F}" sibTransId="{C1718966-95B3-4ADE-B12A-BDC58C47750D}"/>
    <dgm:cxn modelId="{48950366-05A0-47A1-B804-02B799779495}" srcId="{CF9D858D-60B5-4A09-AC41-64EBB031D088}" destId="{B348BA7C-3651-4D0F-9772-7434384C8B44}" srcOrd="1" destOrd="0" parTransId="{17D82B53-230F-42EF-86DD-8F089F9C8997}" sibTransId="{3E66055E-417E-4FC0-9F70-688E4FC1735D}"/>
    <dgm:cxn modelId="{610A236F-A4E5-4A8F-A937-53D3EC3D11B6}" srcId="{CF9D858D-60B5-4A09-AC41-64EBB031D088}" destId="{DF4E36AB-4D31-49CA-91C2-BC7CF411AF6C}" srcOrd="4" destOrd="0" parTransId="{D1B86549-92DF-4C9A-BB7F-583203BDF750}" sibTransId="{F1D8C796-84E1-43D1-B6C2-FC037AAAE2A1}"/>
    <dgm:cxn modelId="{E56EDB82-59D0-4E44-B925-5FAC05ED362E}" srcId="{CF9D858D-60B5-4A09-AC41-64EBB031D088}" destId="{948C5760-7D8E-4719-A760-6D33733765F5}" srcOrd="0" destOrd="0" parTransId="{521D7292-39C4-4066-AB2D-155A9ED8EC86}" sibTransId="{20E10E6B-2AF4-49B9-AAE3-794322CE5EF1}"/>
    <dgm:cxn modelId="{761264B8-49E6-4C38-8C53-8D3395291CBF}" srcId="{CF9D858D-60B5-4A09-AC41-64EBB031D088}" destId="{A53F560D-852D-4E40-8F81-C3A06ECA3052}" srcOrd="2" destOrd="0" parTransId="{EC67BE8D-733C-4EA0-B130-03FE9F49235E}" sibTransId="{98B5538A-5C2D-4A81-912D-63EA83DC09E9}"/>
    <dgm:cxn modelId="{4234BDB9-26D1-481B-97DD-AED5519A9B4A}" type="presOf" srcId="{948C5760-7D8E-4719-A760-6D33733765F5}" destId="{02A6DED5-6BDF-40C6-9496-02E834054F03}" srcOrd="0" destOrd="0" presId="urn:microsoft.com/office/officeart/2008/layout/LinedList"/>
    <dgm:cxn modelId="{081C6FD8-DE41-4972-A540-07BB636CB75D}" type="presOf" srcId="{69DDBAC8-7C54-40F5-A06D-334339B33EEB}" destId="{2614F12F-60F1-4B04-88C4-459804419B40}" srcOrd="0" destOrd="0" presId="urn:microsoft.com/office/officeart/2008/layout/LinedList"/>
    <dgm:cxn modelId="{05E8E6FC-99F9-4E3B-8BA7-F680906B9EE0}" type="presOf" srcId="{CF9D858D-60B5-4A09-AC41-64EBB031D088}" destId="{E96EA1D2-98B4-4A7D-8224-1273F9507703}" srcOrd="0" destOrd="0" presId="urn:microsoft.com/office/officeart/2008/layout/LinedList"/>
    <dgm:cxn modelId="{147DFFFD-8F0E-4EDB-B5C8-47AD2D79053D}" type="presOf" srcId="{B348BA7C-3651-4D0F-9772-7434384C8B44}" destId="{982421EB-CC30-4F48-9BED-7A67F7E6645A}" srcOrd="0" destOrd="0" presId="urn:microsoft.com/office/officeart/2008/layout/LinedList"/>
    <dgm:cxn modelId="{18B4C7FE-B6F5-42EA-AD56-EDE8D13A5712}" type="presOf" srcId="{A53F560D-852D-4E40-8F81-C3A06ECA3052}" destId="{1F5B3090-CAB6-4D62-B082-CFFEEEDFF360}" srcOrd="0" destOrd="0" presId="urn:microsoft.com/office/officeart/2008/layout/LinedList"/>
    <dgm:cxn modelId="{826A3AE1-0F73-4847-B262-4FFF0AFEFEFC}" type="presParOf" srcId="{E96EA1D2-98B4-4A7D-8224-1273F9507703}" destId="{90DDC3A9-D605-4893-AEA2-6F60F756D3C9}" srcOrd="0" destOrd="0" presId="urn:microsoft.com/office/officeart/2008/layout/LinedList"/>
    <dgm:cxn modelId="{E5E847E1-4AD3-4945-B501-138F4B8C3D66}" type="presParOf" srcId="{E96EA1D2-98B4-4A7D-8224-1273F9507703}" destId="{170E81D3-48AE-431F-AF26-F7BB330E51D1}" srcOrd="1" destOrd="0" presId="urn:microsoft.com/office/officeart/2008/layout/LinedList"/>
    <dgm:cxn modelId="{81660ABD-8600-41EC-8861-4EC5DBEF150C}" type="presParOf" srcId="{170E81D3-48AE-431F-AF26-F7BB330E51D1}" destId="{02A6DED5-6BDF-40C6-9496-02E834054F03}" srcOrd="0" destOrd="0" presId="urn:microsoft.com/office/officeart/2008/layout/LinedList"/>
    <dgm:cxn modelId="{F3D1A6E1-890C-48DF-A496-FEE6E82EF8DD}" type="presParOf" srcId="{170E81D3-48AE-431F-AF26-F7BB330E51D1}" destId="{7D4B98AD-512C-43BB-A5AC-BE5087FFB241}" srcOrd="1" destOrd="0" presId="urn:microsoft.com/office/officeart/2008/layout/LinedList"/>
    <dgm:cxn modelId="{957682DD-D86A-4056-99EE-7A8D6D373719}" type="presParOf" srcId="{E96EA1D2-98B4-4A7D-8224-1273F9507703}" destId="{C05005E9-82B2-45FA-B80F-55E5A927E68A}" srcOrd="2" destOrd="0" presId="urn:microsoft.com/office/officeart/2008/layout/LinedList"/>
    <dgm:cxn modelId="{EF94260B-8C3B-4314-96D9-DC825AEDEAC7}" type="presParOf" srcId="{E96EA1D2-98B4-4A7D-8224-1273F9507703}" destId="{084401EF-7C6B-406A-84E8-21F48363D245}" srcOrd="3" destOrd="0" presId="urn:microsoft.com/office/officeart/2008/layout/LinedList"/>
    <dgm:cxn modelId="{DE02B5DD-B138-4E76-B860-B65D11E7D35B}" type="presParOf" srcId="{084401EF-7C6B-406A-84E8-21F48363D245}" destId="{982421EB-CC30-4F48-9BED-7A67F7E6645A}" srcOrd="0" destOrd="0" presId="urn:microsoft.com/office/officeart/2008/layout/LinedList"/>
    <dgm:cxn modelId="{F7BDA64A-BC62-445E-93DD-8D6CDF71FF10}" type="presParOf" srcId="{084401EF-7C6B-406A-84E8-21F48363D245}" destId="{689C726E-7E6E-4637-A2C0-0613C3B971DA}" srcOrd="1" destOrd="0" presId="urn:microsoft.com/office/officeart/2008/layout/LinedList"/>
    <dgm:cxn modelId="{C54E943A-C606-42FD-A15A-C1C693CAF00F}" type="presParOf" srcId="{E96EA1D2-98B4-4A7D-8224-1273F9507703}" destId="{329F107C-1009-4F9D-9D61-9CBC85559CD8}" srcOrd="4" destOrd="0" presId="urn:microsoft.com/office/officeart/2008/layout/LinedList"/>
    <dgm:cxn modelId="{34874E55-5A05-417A-8B60-4EF45E542E6A}" type="presParOf" srcId="{E96EA1D2-98B4-4A7D-8224-1273F9507703}" destId="{2E993096-F0AD-4C0A-8BE0-1CB6B22CBB4D}" srcOrd="5" destOrd="0" presId="urn:microsoft.com/office/officeart/2008/layout/LinedList"/>
    <dgm:cxn modelId="{0DC4C811-50D1-4191-B2BB-9215184E7A1E}" type="presParOf" srcId="{2E993096-F0AD-4C0A-8BE0-1CB6B22CBB4D}" destId="{1F5B3090-CAB6-4D62-B082-CFFEEEDFF360}" srcOrd="0" destOrd="0" presId="urn:microsoft.com/office/officeart/2008/layout/LinedList"/>
    <dgm:cxn modelId="{96E7C3C5-7193-4B9D-8FA1-75BC9EA8D7C4}" type="presParOf" srcId="{2E993096-F0AD-4C0A-8BE0-1CB6B22CBB4D}" destId="{EE626F51-38E4-41C6-8DF8-4EF075D8F581}" srcOrd="1" destOrd="0" presId="urn:microsoft.com/office/officeart/2008/layout/LinedList"/>
    <dgm:cxn modelId="{ADE1B891-E233-4183-9924-5100B41A537F}" type="presParOf" srcId="{E96EA1D2-98B4-4A7D-8224-1273F9507703}" destId="{861864E6-2DE4-4E90-8087-E74A5EF5481B}" srcOrd="6" destOrd="0" presId="urn:microsoft.com/office/officeart/2008/layout/LinedList"/>
    <dgm:cxn modelId="{C7F1125F-C70B-4E7E-A714-B764CE4741C0}" type="presParOf" srcId="{E96EA1D2-98B4-4A7D-8224-1273F9507703}" destId="{F5FC17A9-C038-433A-B517-40F8245D095D}" srcOrd="7" destOrd="0" presId="urn:microsoft.com/office/officeart/2008/layout/LinedList"/>
    <dgm:cxn modelId="{659C9E3A-EA76-4606-9CEC-D83AD32B8282}" type="presParOf" srcId="{F5FC17A9-C038-433A-B517-40F8245D095D}" destId="{2614F12F-60F1-4B04-88C4-459804419B40}" srcOrd="0" destOrd="0" presId="urn:microsoft.com/office/officeart/2008/layout/LinedList"/>
    <dgm:cxn modelId="{B2622048-23FE-4EFF-85F8-0639CB349DAE}" type="presParOf" srcId="{F5FC17A9-C038-433A-B517-40F8245D095D}" destId="{FE01B5AA-87CA-437A-8216-69829D557FC2}" srcOrd="1" destOrd="0" presId="urn:microsoft.com/office/officeart/2008/layout/LinedList"/>
    <dgm:cxn modelId="{273A3C0D-5796-4083-B251-4D5C0BDCB776}" type="presParOf" srcId="{E96EA1D2-98B4-4A7D-8224-1273F9507703}" destId="{C4EA44B9-1AC0-4B69-9DD8-FD4FFC3DB3F6}" srcOrd="8" destOrd="0" presId="urn:microsoft.com/office/officeart/2008/layout/LinedList"/>
    <dgm:cxn modelId="{7BC032AB-A890-4893-857B-88D2F86E8197}" type="presParOf" srcId="{E96EA1D2-98B4-4A7D-8224-1273F9507703}" destId="{1E6A4428-E1C8-4A6C-8886-53F08A260010}" srcOrd="9" destOrd="0" presId="urn:microsoft.com/office/officeart/2008/layout/LinedList"/>
    <dgm:cxn modelId="{AADAB567-2A00-40F0-81F1-11D12F123628}" type="presParOf" srcId="{1E6A4428-E1C8-4A6C-8886-53F08A260010}" destId="{95362DEC-A611-4708-986C-56B13E60907E}" srcOrd="0" destOrd="0" presId="urn:microsoft.com/office/officeart/2008/layout/LinedList"/>
    <dgm:cxn modelId="{182DE7AA-BB70-4D99-9054-7418B55C1A50}" type="presParOf" srcId="{1E6A4428-E1C8-4A6C-8886-53F08A260010}" destId="{6CBB21C0-AC88-4F5E-8064-894CC30425C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DDC3A9-D605-4893-AEA2-6F60F756D3C9}">
      <dsp:nvSpPr>
        <dsp:cNvPr id="0" name=""/>
        <dsp:cNvSpPr/>
      </dsp:nvSpPr>
      <dsp:spPr>
        <a:xfrm>
          <a:off x="0" y="581"/>
          <a:ext cx="507707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A6DED5-6BDF-40C6-9496-02E834054F03}">
      <dsp:nvSpPr>
        <dsp:cNvPr id="0" name=""/>
        <dsp:cNvSpPr/>
      </dsp:nvSpPr>
      <dsp:spPr>
        <a:xfrm>
          <a:off x="0" y="581"/>
          <a:ext cx="5077071" cy="951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/>
            <a:t>La integridad de la BHE es un sello de salud que puede verse alterado patológicamente o por inductores externos que ayudan a llegar ciertas drogas al cerebro.</a:t>
          </a:r>
          <a:endParaRPr lang="en-US" sz="1500" kern="1200" dirty="0"/>
        </a:p>
      </dsp:txBody>
      <dsp:txXfrm>
        <a:off x="0" y="581"/>
        <a:ext cx="5077071" cy="951941"/>
      </dsp:txXfrm>
    </dsp:sp>
    <dsp:sp modelId="{C05005E9-82B2-45FA-B80F-55E5A927E68A}">
      <dsp:nvSpPr>
        <dsp:cNvPr id="0" name=""/>
        <dsp:cNvSpPr/>
      </dsp:nvSpPr>
      <dsp:spPr>
        <a:xfrm>
          <a:off x="0" y="952522"/>
          <a:ext cx="5077071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2421EB-CC30-4F48-9BED-7A67F7E6645A}">
      <dsp:nvSpPr>
        <dsp:cNvPr id="0" name=""/>
        <dsp:cNvSpPr/>
      </dsp:nvSpPr>
      <dsp:spPr>
        <a:xfrm>
          <a:off x="0" y="952522"/>
          <a:ext cx="5077071" cy="951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/>
            <a:t>Se ha probado el uso de exosomas en el transporte, aunque se acumulan poco en el tejdio diana y por lo tanto se ha modificado para la entrgar las sustancias de su interior a su tejido diana</a:t>
          </a:r>
          <a:endParaRPr lang="en-US" sz="1500" kern="1200"/>
        </a:p>
      </dsp:txBody>
      <dsp:txXfrm>
        <a:off x="0" y="952522"/>
        <a:ext cx="5077071" cy="951941"/>
      </dsp:txXfrm>
    </dsp:sp>
    <dsp:sp modelId="{329F107C-1009-4F9D-9D61-9CBC85559CD8}">
      <dsp:nvSpPr>
        <dsp:cNvPr id="0" name=""/>
        <dsp:cNvSpPr/>
      </dsp:nvSpPr>
      <dsp:spPr>
        <a:xfrm>
          <a:off x="0" y="1904464"/>
          <a:ext cx="5077071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5B3090-CAB6-4D62-B082-CFFEEEDFF360}">
      <dsp:nvSpPr>
        <dsp:cNvPr id="0" name=""/>
        <dsp:cNvSpPr/>
      </dsp:nvSpPr>
      <dsp:spPr>
        <a:xfrm>
          <a:off x="0" y="1904464"/>
          <a:ext cx="5077071" cy="951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b="0" i="0" kern="1200" dirty="0"/>
            <a:t>Se deben considerar rutas fisiológicas alternativas utilizadas para tratar patologías del SNC.</a:t>
          </a:r>
        </a:p>
      </dsp:txBody>
      <dsp:txXfrm>
        <a:off x="0" y="1904464"/>
        <a:ext cx="5077071" cy="951941"/>
      </dsp:txXfrm>
    </dsp:sp>
    <dsp:sp modelId="{861864E6-2DE4-4E90-8087-E74A5EF5481B}">
      <dsp:nvSpPr>
        <dsp:cNvPr id="0" name=""/>
        <dsp:cNvSpPr/>
      </dsp:nvSpPr>
      <dsp:spPr>
        <a:xfrm>
          <a:off x="0" y="2856406"/>
          <a:ext cx="5077071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14F12F-60F1-4B04-88C4-459804419B40}">
      <dsp:nvSpPr>
        <dsp:cNvPr id="0" name=""/>
        <dsp:cNvSpPr/>
      </dsp:nvSpPr>
      <dsp:spPr>
        <a:xfrm>
          <a:off x="0" y="2856406"/>
          <a:ext cx="5077071" cy="951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b="0" i="0" kern="1200" dirty="0"/>
            <a:t>La barrera sangre-líquido cefalorraquídeo (LCR) (BCSFB) está formada por células epiteliales del plexo coroideo y la membrana aracnoidea.  Y podría ser una de las vías que vamos a utilizar</a:t>
          </a:r>
          <a:endParaRPr lang="en-US" sz="1500" kern="1200" dirty="0"/>
        </a:p>
      </dsp:txBody>
      <dsp:txXfrm>
        <a:off x="0" y="2856406"/>
        <a:ext cx="5077071" cy="951941"/>
      </dsp:txXfrm>
    </dsp:sp>
    <dsp:sp modelId="{C4EA44B9-1AC0-4B69-9DD8-FD4FFC3DB3F6}">
      <dsp:nvSpPr>
        <dsp:cNvPr id="0" name=""/>
        <dsp:cNvSpPr/>
      </dsp:nvSpPr>
      <dsp:spPr>
        <a:xfrm>
          <a:off x="0" y="3808348"/>
          <a:ext cx="5077071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362DEC-A611-4708-986C-56B13E60907E}">
      <dsp:nvSpPr>
        <dsp:cNvPr id="0" name=""/>
        <dsp:cNvSpPr/>
      </dsp:nvSpPr>
      <dsp:spPr>
        <a:xfrm>
          <a:off x="0" y="3808348"/>
          <a:ext cx="5077071" cy="951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b="0" i="0" kern="1200" dirty="0"/>
            <a:t>Se requieren más estudios para determinar si estos hallazgos podrían proporcionar una base para los intentos de utilizar </a:t>
          </a:r>
          <a:r>
            <a:rPr lang="es-ES" sz="1500" b="0" i="0" kern="1200" dirty="0" err="1"/>
            <a:t>nanocuerpos</a:t>
          </a:r>
          <a:r>
            <a:rPr lang="es-ES" sz="1500" b="0" i="0" kern="1200" dirty="0"/>
            <a:t> dirigidos contra objetivos del SNC a través de la ruta linfática del SNC</a:t>
          </a:r>
          <a:endParaRPr lang="en-US" sz="1500" kern="1200" dirty="0"/>
        </a:p>
      </dsp:txBody>
      <dsp:txXfrm>
        <a:off x="0" y="3808348"/>
        <a:ext cx="5077071" cy="9519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26F8B-AE3C-4C61-8AAD-E1D1CF0F04BF}" type="datetimeFigureOut">
              <a:rPr lang="es-ES" smtClean="0"/>
              <a:t>15/03/2022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E83536-1CAE-4D47-B385-1B6811F29C3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5287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51DE62-1AAE-46E1-A5FD-F79B2F9C37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EA01654-6AB6-42B2-9F31-E4D57CA979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F977E6-F208-4C6E-95D0-8CD974FF0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4C28-79D1-422B-BFC8-6DBB92A473E9}" type="datetimeFigureOut">
              <a:rPr lang="es-ES" smtClean="0"/>
              <a:t>15/03/2022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13D8F7A-7397-467E-BF5D-D78F36A83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9DFA3C2-4036-4DD0-9BE2-09992F202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6AF2-58BF-4C9D-9900-B01CC16E20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4885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7C022C-3C05-407B-AB68-DA729E2F5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F0F0F1D-9F08-485C-8079-B163EC668C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8024D2-65B0-46FB-A785-D8FDB7663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4C28-79D1-422B-BFC8-6DBB92A473E9}" type="datetimeFigureOut">
              <a:rPr lang="es-ES" smtClean="0"/>
              <a:t>15/03/2022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A3C0F6-7DE5-4D03-95A8-10240E3EF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878431-1573-44C2-B656-8239F82BF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6AF2-58BF-4C9D-9900-B01CC16E20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7569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554DA32-9A04-405C-A729-9614BE73B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C453C36-6F6E-4A58-9083-43E30322EF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B39169-8281-4C0B-B951-1E7963EA6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4C28-79D1-422B-BFC8-6DBB92A473E9}" type="datetimeFigureOut">
              <a:rPr lang="es-ES" smtClean="0"/>
              <a:t>15/03/2022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4764B6-53E1-43C5-8D81-ADB0DF613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85D571-F234-4390-8687-C5D643F83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6AF2-58BF-4C9D-9900-B01CC16E20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2613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2D5042-0F2A-4BC8-963B-13FCCF19F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F549CC6-6512-4160-88C4-28886917B8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1141E49-6A38-4F6E-90AE-70ADA4C00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4C28-79D1-422B-BFC8-6DBB92A473E9}" type="datetimeFigureOut">
              <a:rPr lang="es-ES" smtClean="0"/>
              <a:t>15/03/2022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E208A37-C1F7-40BC-A0B0-94C272113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ABAF00-EB94-4FFE-B323-5563ADAAF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6AF2-58BF-4C9D-9900-B01CC16E20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4607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51982E-15E7-4AB5-960E-EF45F2FFD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0483706-8308-4C75-9BDB-DF0EFE4142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2C57E84-BF85-4C2E-98F7-F7BC213E1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4C28-79D1-422B-BFC8-6DBB92A473E9}" type="datetimeFigureOut">
              <a:rPr lang="es-ES" smtClean="0"/>
              <a:t>15/03/2022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F8F1E3-05ED-49F1-84A0-685926598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565BF3E-F8E4-41B1-870F-8E18159E5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6AF2-58BF-4C9D-9900-B01CC16E20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8709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098A68-DDE9-4395-87B5-EFF0B06B2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B7E54E-6A6D-4EA6-998B-E28E35D4FD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6E3DAC8-E2B5-461E-A520-C656B73150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60406D5-DF69-4C17-A30B-00F2FFD06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4C28-79D1-422B-BFC8-6DBB92A473E9}" type="datetimeFigureOut">
              <a:rPr lang="es-ES" smtClean="0"/>
              <a:t>15/03/2022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A7BF4E0-E317-4AB0-AFCF-161959A8F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F3DB9A4-4842-4793-9AE5-DFE6E6CE0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6AF2-58BF-4C9D-9900-B01CC16E20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2013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60427A-E2C7-400B-940B-4C1BC308A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E290FFF-5D47-4515-BF3C-6A4CCF8114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28AA9B1-448C-42C7-B35D-69EA8D4AFA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6B1ECAA-01A4-446B-B5E9-137E19BB20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8133499-F81E-4969-B1A2-F28DA9C342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05F0C3A-ED64-4122-BA67-366DDC7E3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4C28-79D1-422B-BFC8-6DBB92A473E9}" type="datetimeFigureOut">
              <a:rPr lang="es-ES" smtClean="0"/>
              <a:t>15/03/2022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67B722C-BF74-44F7-98F0-BD084A8BE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1FC0F81-5AC9-4624-955A-B9497CCA1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6AF2-58BF-4C9D-9900-B01CC16E20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818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1CD726-A4CD-4544-BA02-949F28D29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AFD5671-8D2A-41CA-88ED-CE201A685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4C28-79D1-422B-BFC8-6DBB92A473E9}" type="datetimeFigureOut">
              <a:rPr lang="es-ES" smtClean="0"/>
              <a:t>15/03/2022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4A47BC0-4552-43E7-B230-859140BDF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F9F5FAC-B9FA-4346-A534-A795B3498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6AF2-58BF-4C9D-9900-B01CC16E20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63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9E34D16-6710-4E35-8F34-72997F97E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4C28-79D1-422B-BFC8-6DBB92A473E9}" type="datetimeFigureOut">
              <a:rPr lang="es-ES" smtClean="0"/>
              <a:t>15/03/2022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98E5B4A-1C99-40D0-9157-5E6F428DE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5D24269-CD32-4425-86FC-52AE0044E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6AF2-58BF-4C9D-9900-B01CC16E20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2604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FEFCB3-9676-414B-B402-91FADCFAD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3F8027-752D-45C1-ABFC-47D6B3B18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C23710D-984C-460A-86DB-78242365F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0B87B4E-E437-4215-BF5F-4E0AAB284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4C28-79D1-422B-BFC8-6DBB92A473E9}" type="datetimeFigureOut">
              <a:rPr lang="es-ES" smtClean="0"/>
              <a:t>15/03/2022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7DC4561-5F1F-4DCE-8B3D-FB2919EB1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DB9CE70-00F3-48AC-8195-20ED1520D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6AF2-58BF-4C9D-9900-B01CC16E20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7174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4B5ED9-A0D7-4246-B5CB-DA471DD08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788235-7BE3-4C38-93DC-D7DD254C48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CAB9170-709E-48D7-B9DC-6D86A7FD58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9A01DDE-AC6E-4F97-A1C4-8747B9F34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4C28-79D1-422B-BFC8-6DBB92A473E9}" type="datetimeFigureOut">
              <a:rPr lang="es-ES" smtClean="0"/>
              <a:t>15/03/2022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3DA660-1E49-4041-BB83-56F97ADC4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C546228-07DE-4A88-966D-BD46352E2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6AF2-58BF-4C9D-9900-B01CC16E20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4042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60471B2-BB58-428E-814E-C3B7E892D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9D859A0-A04E-4B16-B198-4C77198752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8636851-DC13-46CA-A36B-4ADD5C3918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A4C28-79D1-422B-BFC8-6DBB92A473E9}" type="datetimeFigureOut">
              <a:rPr lang="es-ES" smtClean="0"/>
              <a:t>15/03/2022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EED8352-0F57-4F87-9F82-9A479249D4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633ED19-E688-4C41-973A-56E9AF3DEC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86AF2-58BF-4C9D-9900-B01CC16E20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1674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7E512F6-0CA6-4A4F-AB7A-9AA803B74A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93338"/>
            <a:ext cx="9144000" cy="3274592"/>
          </a:xfrm>
        </p:spPr>
        <p:txBody>
          <a:bodyPr anchor="ctr">
            <a:normAutofit/>
          </a:bodyPr>
          <a:lstStyle/>
          <a:p>
            <a:r>
              <a:rPr lang="es-ES" sz="5000" b="1" i="0">
                <a:effectLst/>
                <a:latin typeface="Arial" panose="020B0604020202020204" pitchFamily="34" charset="0"/>
              </a:rPr>
              <a:t>Transporte de anticuerpos de dominio único a través de la barrera hematoencefálica</a:t>
            </a:r>
            <a:br>
              <a:rPr lang="es-ES" sz="5000" b="1" i="0">
                <a:effectLst/>
                <a:latin typeface="Arial" panose="020B0604020202020204" pitchFamily="34" charset="0"/>
              </a:rPr>
            </a:br>
            <a:endParaRPr lang="es-ES" sz="500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095830C-6DE1-4682-869C-5414EA56B0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514052"/>
            <a:ext cx="9144000" cy="651910"/>
          </a:xfrm>
        </p:spPr>
        <p:txBody>
          <a:bodyPr anchor="ctr">
            <a:normAutofit/>
          </a:bodyPr>
          <a:lstStyle/>
          <a:p>
            <a:r>
              <a:rPr lang="es-ES"/>
              <a:t>Laura López Morán, Eduardo Ruiz López, Alberto Jimenez Schuhmacher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0845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46D1040-424E-439B-8787-0926EAE75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3060848" cy="4480726"/>
          </a:xfrm>
        </p:spPr>
        <p:txBody>
          <a:bodyPr>
            <a:normAutofit/>
          </a:bodyPr>
          <a:lstStyle/>
          <a:p>
            <a:pPr algn="r"/>
            <a:r>
              <a:rPr lang="es-ES" sz="5100" dirty="0"/>
              <a:t>Discusión y futuro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9FCBE05-E963-41B2-97FD-8631A61EB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1250" y="323519"/>
            <a:ext cx="7217311" cy="6212748"/>
          </a:xfrm>
          <a:custGeom>
            <a:avLst/>
            <a:gdLst>
              <a:gd name="connsiteX0" fmla="*/ 0 w 7217311"/>
              <a:gd name="connsiteY0" fmla="*/ 0 h 6212748"/>
              <a:gd name="connsiteX1" fmla="*/ 1121310 w 7217311"/>
              <a:gd name="connsiteY1" fmla="*/ 0 h 6212748"/>
              <a:gd name="connsiteX2" fmla="*/ 1837014 w 7217311"/>
              <a:gd name="connsiteY2" fmla="*/ 0 h 6212748"/>
              <a:gd name="connsiteX3" fmla="*/ 2893412 w 7217311"/>
              <a:gd name="connsiteY3" fmla="*/ 0 h 6212748"/>
              <a:gd name="connsiteX4" fmla="*/ 3635911 w 7217311"/>
              <a:gd name="connsiteY4" fmla="*/ 0 h 6212748"/>
              <a:gd name="connsiteX5" fmla="*/ 3635913 w 7217311"/>
              <a:gd name="connsiteY5" fmla="*/ 0 h 6212748"/>
              <a:gd name="connsiteX6" fmla="*/ 7217311 w 7217311"/>
              <a:gd name="connsiteY6" fmla="*/ 0 h 6212748"/>
              <a:gd name="connsiteX7" fmla="*/ 7217311 w 7217311"/>
              <a:gd name="connsiteY7" fmla="*/ 2864954 h 6212748"/>
              <a:gd name="connsiteX8" fmla="*/ 3773866 w 7217311"/>
              <a:gd name="connsiteY8" fmla="*/ 6212748 h 6212748"/>
              <a:gd name="connsiteX9" fmla="*/ 2893412 w 7217311"/>
              <a:gd name="connsiteY9" fmla="*/ 6212748 h 6212748"/>
              <a:gd name="connsiteX10" fmla="*/ 2893412 w 7217311"/>
              <a:gd name="connsiteY10" fmla="*/ 6210962 h 6212748"/>
              <a:gd name="connsiteX11" fmla="*/ 1837014 w 7217311"/>
              <a:gd name="connsiteY11" fmla="*/ 6210962 h 6212748"/>
              <a:gd name="connsiteX12" fmla="*/ 1837014 w 7217311"/>
              <a:gd name="connsiteY12" fmla="*/ 6212748 h 6212748"/>
              <a:gd name="connsiteX13" fmla="*/ 0 w 7217311"/>
              <a:gd name="connsiteY13" fmla="*/ 6212748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217311" h="6212748">
                <a:moveTo>
                  <a:pt x="0" y="0"/>
                </a:moveTo>
                <a:lnTo>
                  <a:pt x="1121310" y="0"/>
                </a:lnTo>
                <a:lnTo>
                  <a:pt x="1837014" y="0"/>
                </a:lnTo>
                <a:lnTo>
                  <a:pt x="2893412" y="0"/>
                </a:lnTo>
                <a:lnTo>
                  <a:pt x="3635911" y="0"/>
                </a:lnTo>
                <a:lnTo>
                  <a:pt x="3635913" y="0"/>
                </a:lnTo>
                <a:lnTo>
                  <a:pt x="7217311" y="0"/>
                </a:lnTo>
                <a:lnTo>
                  <a:pt x="7217311" y="2864954"/>
                </a:lnTo>
                <a:lnTo>
                  <a:pt x="3773866" y="6212748"/>
                </a:lnTo>
                <a:lnTo>
                  <a:pt x="2893412" y="6212748"/>
                </a:lnTo>
                <a:lnTo>
                  <a:pt x="2893412" y="6210962"/>
                </a:lnTo>
                <a:lnTo>
                  <a:pt x="1837014" y="6210962"/>
                </a:lnTo>
                <a:lnTo>
                  <a:pt x="1837014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D233ACE-F3A1-4543-B9F4-425DDA5793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7B60FA13-E4A6-6F25-9A1C-54DFB9E03B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1869842"/>
              </p:ext>
            </p:extLst>
          </p:nvPr>
        </p:nvGraphicFramePr>
        <p:xfrm>
          <a:off x="5101143" y="1008993"/>
          <a:ext cx="5077071" cy="4760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1683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C49FC0C-0C2E-4C4F-853F-A0ED42141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s-ES" sz="4800" dirty="0"/>
              <a:t>Conclusiones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1F26C5-64FC-428B-A5D9-503A8C4D0D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es-ES" sz="2400" b="0" i="0" dirty="0">
                <a:effectLst/>
                <a:latin typeface="Arial" panose="020B0604020202020204" pitchFamily="34" charset="0"/>
              </a:rPr>
              <a:t>Traspasar la BBB y dirigirse al parénquima cerebral sigue siendo un objetivo importante para los </a:t>
            </a:r>
            <a:r>
              <a:rPr lang="es-ES" sz="2400" b="0" i="0" dirty="0" err="1">
                <a:effectLst/>
                <a:latin typeface="Arial" panose="020B0604020202020204" pitchFamily="34" charset="0"/>
              </a:rPr>
              <a:t>nanocuerpos</a:t>
            </a:r>
            <a:r>
              <a:rPr lang="es-ES" sz="2400" b="0" i="0" dirty="0">
                <a:effectLst/>
                <a:latin typeface="Arial" panose="020B0604020202020204" pitchFamily="34" charset="0"/>
              </a:rPr>
              <a:t> para tratar, diagnosticar y controlar los trastornos neurológicos y las patologías del SNC. 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7207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FB68DA-8192-4073-84E8-27E4924BE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912" y="325490"/>
            <a:ext cx="10515600" cy="1325563"/>
          </a:xfrm>
        </p:spPr>
        <p:txBody>
          <a:bodyPr/>
          <a:lstStyle/>
          <a:p>
            <a:r>
              <a:rPr lang="es-ES" dirty="0"/>
              <a:t>La barrera hematoencefálica</a:t>
            </a:r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FD8B8793-55F7-455A-B1DA-BED3BEDA14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018" y="2112719"/>
            <a:ext cx="5160965" cy="3539827"/>
          </a:xfr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44C0BE35-2612-4CAB-ABEF-3741600F33D9}"/>
              </a:ext>
            </a:extLst>
          </p:cNvPr>
          <p:cNvSpPr txBox="1"/>
          <p:nvPr/>
        </p:nvSpPr>
        <p:spPr>
          <a:xfrm>
            <a:off x="7698398" y="2754197"/>
            <a:ext cx="32639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s-ES" dirty="0"/>
              <a:t>Células endoteliales</a:t>
            </a:r>
          </a:p>
          <a:p>
            <a:pPr marL="285750" indent="-285750">
              <a:buFontTx/>
              <a:buChar char="-"/>
            </a:pPr>
            <a:r>
              <a:rPr lang="es-ES" dirty="0" err="1"/>
              <a:t>Perocitos</a:t>
            </a:r>
            <a:endParaRPr lang="es-ES" dirty="0"/>
          </a:p>
          <a:p>
            <a:pPr marL="285750" indent="-285750">
              <a:buFontTx/>
              <a:buChar char="-"/>
            </a:pPr>
            <a:r>
              <a:rPr lang="es-ES" dirty="0"/>
              <a:t>Astrocitos</a:t>
            </a:r>
          </a:p>
          <a:p>
            <a:pPr marL="285750" indent="-285750">
              <a:buFontTx/>
              <a:buChar char="-"/>
            </a:pPr>
            <a:r>
              <a:rPr lang="es-ES" dirty="0"/>
              <a:t>Microglía</a:t>
            </a:r>
          </a:p>
          <a:p>
            <a:pPr marL="285750" indent="-285750">
              <a:buFontTx/>
              <a:buChar char="-"/>
            </a:pPr>
            <a:r>
              <a:rPr lang="es-ES" dirty="0"/>
              <a:t>Neuronas </a:t>
            </a:r>
          </a:p>
          <a:p>
            <a:pPr marL="285750" indent="-285750">
              <a:buFontTx/>
              <a:buChar char="-"/>
            </a:pPr>
            <a:r>
              <a:rPr lang="es-ES" dirty="0"/>
              <a:t>Componentes de la matriz extracelular.</a:t>
            </a:r>
          </a:p>
          <a:p>
            <a:endParaRPr lang="es-ES" dirty="0"/>
          </a:p>
          <a:p>
            <a:endParaRPr lang="es-ES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F8750A14-965E-4ECD-A2FB-7E0945A7DFDB}"/>
              </a:ext>
            </a:extLst>
          </p:cNvPr>
          <p:cNvSpPr txBox="1"/>
          <p:nvPr/>
        </p:nvSpPr>
        <p:spPr>
          <a:xfrm>
            <a:off x="5278983" y="1789553"/>
            <a:ext cx="2815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Limita el paso de sustancias de la sangre al cerebro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9C835937-FAB7-432C-81A4-19FB5847FD76}"/>
              </a:ext>
            </a:extLst>
          </p:cNvPr>
          <p:cNvSpPr txBox="1"/>
          <p:nvPr/>
        </p:nvSpPr>
        <p:spPr>
          <a:xfrm>
            <a:off x="5442712" y="5339520"/>
            <a:ext cx="66915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La falta de unidad de la barrera hematoencefálica se ha asociado a muchas enfermedades , explicando el efecto de algunas </a:t>
            </a:r>
            <a:r>
              <a:rPr lang="es-ES" dirty="0" err="1"/>
              <a:t>moleculas</a:t>
            </a:r>
            <a:r>
              <a:rPr lang="es-ES" dirty="0"/>
              <a:t> sistémicas en el cerebro.</a:t>
            </a:r>
          </a:p>
          <a:p>
            <a:endParaRPr lang="es-ES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4C376B68-20B4-416C-9A8B-9F8DD6920829}"/>
              </a:ext>
            </a:extLst>
          </p:cNvPr>
          <p:cNvSpPr txBox="1"/>
          <p:nvPr/>
        </p:nvSpPr>
        <p:spPr>
          <a:xfrm>
            <a:off x="8788495" y="1651053"/>
            <a:ext cx="350646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/>
              <a:t>Esto hace que muchas dianas en el cerebro no puedan ser tratadas como en el resto de cuerpo</a:t>
            </a:r>
          </a:p>
        </p:txBody>
      </p: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121DEA25-3277-41C8-8132-7968E60DCBE7}"/>
              </a:ext>
            </a:extLst>
          </p:cNvPr>
          <p:cNvCxnSpPr/>
          <p:nvPr/>
        </p:nvCxnSpPr>
        <p:spPr>
          <a:xfrm>
            <a:off x="7983809" y="2112718"/>
            <a:ext cx="714476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uadroTexto 14">
            <a:extLst>
              <a:ext uri="{FF2B5EF4-FFF2-40B4-BE49-F238E27FC236}">
                <a16:creationId xmlns:a16="http://schemas.microsoft.com/office/drawing/2014/main" id="{4BEDF38F-23AA-4022-9168-A76CFF0E2026}"/>
              </a:ext>
            </a:extLst>
          </p:cNvPr>
          <p:cNvSpPr txBox="1"/>
          <p:nvPr/>
        </p:nvSpPr>
        <p:spPr>
          <a:xfrm>
            <a:off x="6042288" y="3416819"/>
            <a:ext cx="2133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Componentes</a:t>
            </a:r>
          </a:p>
        </p:txBody>
      </p:sp>
      <p:sp>
        <p:nvSpPr>
          <p:cNvPr id="16" name="Abrir llave 15">
            <a:extLst>
              <a:ext uri="{FF2B5EF4-FFF2-40B4-BE49-F238E27FC236}">
                <a16:creationId xmlns:a16="http://schemas.microsoft.com/office/drawing/2014/main" id="{3E82D5AD-7370-4ECE-9858-CBCF7B28A000}"/>
              </a:ext>
            </a:extLst>
          </p:cNvPr>
          <p:cNvSpPr/>
          <p:nvPr/>
        </p:nvSpPr>
        <p:spPr>
          <a:xfrm>
            <a:off x="7537938" y="2741428"/>
            <a:ext cx="96490" cy="1852896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0040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9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F9B79E5-543A-4BE3-A7CB-488B22D78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es-ES" sz="4800" dirty="0"/>
              <a:t>Anticuerpos y </a:t>
            </a:r>
            <a:r>
              <a:rPr lang="es-ES" sz="4800" dirty="0" err="1"/>
              <a:t>nanocuerpos</a:t>
            </a:r>
            <a:endParaRPr lang="es-ES" sz="4800" dirty="0"/>
          </a:p>
        </p:txBody>
      </p:sp>
      <p:sp>
        <p:nvSpPr>
          <p:cNvPr id="25" name="Rectangle 11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410F74-8784-4431-A625-3BE36DD005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727" y="2349909"/>
            <a:ext cx="4530898" cy="3639450"/>
          </a:xfrm>
        </p:spPr>
        <p:txBody>
          <a:bodyPr anchor="ctr">
            <a:normAutofit/>
          </a:bodyPr>
          <a:lstStyle/>
          <a:p>
            <a:r>
              <a:rPr lang="es-ES" sz="2000" dirty="0"/>
              <a:t>Los </a:t>
            </a:r>
            <a:r>
              <a:rPr lang="es-ES" sz="2000" dirty="0" err="1"/>
              <a:t>nanocuerpos</a:t>
            </a:r>
            <a:r>
              <a:rPr lang="es-ES" sz="2000" dirty="0"/>
              <a:t> dan la opción de una nueva terapia.</a:t>
            </a:r>
          </a:p>
          <a:p>
            <a:r>
              <a:rPr lang="es-ES" sz="2000" dirty="0"/>
              <a:t>Presentan tres regiones determinantes complementarias (</a:t>
            </a:r>
            <a:r>
              <a:rPr lang="es-ES" sz="2000" dirty="0" err="1"/>
              <a:t>CDRs</a:t>
            </a:r>
            <a:r>
              <a:rPr lang="es-ES" sz="2000" dirty="0"/>
              <a:t>)</a:t>
            </a:r>
          </a:p>
          <a:p>
            <a:r>
              <a:rPr lang="es-ES" sz="2000" dirty="0"/>
              <a:t>Tienen mucha plasticidad pudiendo reconocer epítopos únicos</a:t>
            </a:r>
          </a:p>
          <a:p>
            <a:r>
              <a:rPr lang="es-ES" sz="2000" dirty="0"/>
              <a:t>Se han modificado para minimizar su </a:t>
            </a:r>
            <a:r>
              <a:rPr lang="es-ES" sz="2000" dirty="0" err="1"/>
              <a:t>inmunorespuesta</a:t>
            </a:r>
            <a:r>
              <a:rPr lang="es-ES" sz="2000" dirty="0"/>
              <a:t> y poder aplicarlos en clínica</a:t>
            </a:r>
          </a:p>
          <a:p>
            <a:endParaRPr lang="es-ES" sz="2000" dirty="0"/>
          </a:p>
          <a:p>
            <a:endParaRPr lang="es-ES" sz="20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A39E5176-07D7-42C2-A038-F2116FCC42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1962" y="2409929"/>
            <a:ext cx="6426115" cy="3148795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933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60FA1A9-12F4-4BDD-80A1-77AC5589E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es-ES" sz="3600"/>
              <a:t>Disrupción fisiopatológica de la BHE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127B282-AFD7-4FE1-A63A-E5B38B687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8440" y="577912"/>
            <a:ext cx="5183651" cy="3560260"/>
          </a:xfrm>
        </p:spPr>
        <p:txBody>
          <a:bodyPr anchor="ctr">
            <a:normAutofit/>
          </a:bodyPr>
          <a:lstStyle/>
          <a:p>
            <a:r>
              <a:rPr lang="es-ES" sz="2400" dirty="0"/>
              <a:t>Durante el cáncer y otras enfermedades esta barrera puede dañarse por lo que hay anticuerpos :</a:t>
            </a:r>
          </a:p>
          <a:p>
            <a:pPr marL="0" indent="0">
              <a:buNone/>
            </a:pPr>
            <a:endParaRPr lang="es-ES" sz="2400" dirty="0"/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47087259-0DF4-4ED9-892E-D623B0E59D8F}"/>
              </a:ext>
            </a:extLst>
          </p:cNvPr>
          <p:cNvGrpSpPr/>
          <p:nvPr/>
        </p:nvGrpSpPr>
        <p:grpSpPr>
          <a:xfrm>
            <a:off x="5343963" y="2827793"/>
            <a:ext cx="4780416" cy="1286634"/>
            <a:chOff x="0" y="2403010"/>
            <a:chExt cx="4780416" cy="1286634"/>
          </a:xfrm>
          <a:solidFill>
            <a:srgbClr val="7F8FA9"/>
          </a:solidFill>
        </p:grpSpPr>
        <p:sp>
          <p:nvSpPr>
            <p:cNvPr id="16" name="Rectángulo: esquinas redondeadas 15">
              <a:extLst>
                <a:ext uri="{FF2B5EF4-FFF2-40B4-BE49-F238E27FC236}">
                  <a16:creationId xmlns:a16="http://schemas.microsoft.com/office/drawing/2014/main" id="{A42DB0C9-05E7-41F9-B709-44B82CB461D5}"/>
                </a:ext>
              </a:extLst>
            </p:cNvPr>
            <p:cNvSpPr/>
            <p:nvPr/>
          </p:nvSpPr>
          <p:spPr>
            <a:xfrm>
              <a:off x="0" y="2403010"/>
              <a:ext cx="4780416" cy="1286634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56720"/>
                <a:satOff val="6519"/>
                <a:lumOff val="-5196"/>
                <a:alphaOff val="0"/>
              </a:schemeClr>
            </a:fillRef>
            <a:effectRef idx="0">
              <a:schemeClr val="accent2">
                <a:hueOff val="56720"/>
                <a:satOff val="6519"/>
                <a:lumOff val="-519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ectángulo: esquinas redondeadas 4">
              <a:extLst>
                <a:ext uri="{FF2B5EF4-FFF2-40B4-BE49-F238E27FC236}">
                  <a16:creationId xmlns:a16="http://schemas.microsoft.com/office/drawing/2014/main" id="{42FA87BE-5C50-42E0-9CF1-F66E996F3759}"/>
                </a:ext>
              </a:extLst>
            </p:cNvPr>
            <p:cNvSpPr txBox="1"/>
            <p:nvPr/>
          </p:nvSpPr>
          <p:spPr>
            <a:xfrm>
              <a:off x="62808" y="2465818"/>
              <a:ext cx="4654800" cy="116101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marL="0" lvl="0" indent="0" algn="l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2300" kern="1200" dirty="0"/>
                <a:t>- Contra HER2: que ya han demostrado eficacia en el diagnóstico de metástasis cerebrales</a:t>
              </a:r>
              <a:endParaRPr lang="en-US" sz="2300" kern="1200" dirty="0"/>
            </a:p>
          </p:txBody>
        </p:sp>
      </p:grpSp>
      <p:grpSp>
        <p:nvGrpSpPr>
          <p:cNvPr id="11" name="Grupo 10">
            <a:extLst>
              <a:ext uri="{FF2B5EF4-FFF2-40B4-BE49-F238E27FC236}">
                <a16:creationId xmlns:a16="http://schemas.microsoft.com/office/drawing/2014/main" id="{AB887D60-7F7B-48A8-B8E9-EB4FD1D373E1}"/>
              </a:ext>
            </a:extLst>
          </p:cNvPr>
          <p:cNvGrpSpPr/>
          <p:nvPr/>
        </p:nvGrpSpPr>
        <p:grpSpPr>
          <a:xfrm>
            <a:off x="5343963" y="4161916"/>
            <a:ext cx="4780416" cy="1286634"/>
            <a:chOff x="-1933773" y="2193284"/>
            <a:chExt cx="4780416" cy="1286634"/>
          </a:xfrm>
          <a:solidFill>
            <a:srgbClr val="7F8FA9"/>
          </a:solidFill>
        </p:grpSpPr>
        <p:sp>
          <p:nvSpPr>
            <p:cNvPr id="13" name="Rectángulo: esquinas redondeadas 12">
              <a:extLst>
                <a:ext uri="{FF2B5EF4-FFF2-40B4-BE49-F238E27FC236}">
                  <a16:creationId xmlns:a16="http://schemas.microsoft.com/office/drawing/2014/main" id="{FA243909-B144-407C-8007-41E03C1161AE}"/>
                </a:ext>
              </a:extLst>
            </p:cNvPr>
            <p:cNvSpPr/>
            <p:nvPr/>
          </p:nvSpPr>
          <p:spPr>
            <a:xfrm>
              <a:off x="-1933773" y="2193284"/>
              <a:ext cx="4780416" cy="1286634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113439"/>
                <a:satOff val="13039"/>
                <a:lumOff val="-10393"/>
                <a:alphaOff val="0"/>
              </a:schemeClr>
            </a:fillRef>
            <a:effectRef idx="0">
              <a:schemeClr val="accent2">
                <a:hueOff val="113439"/>
                <a:satOff val="13039"/>
                <a:lumOff val="-1039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ectángulo: esquinas redondeadas 6">
              <a:extLst>
                <a:ext uri="{FF2B5EF4-FFF2-40B4-BE49-F238E27FC236}">
                  <a16:creationId xmlns:a16="http://schemas.microsoft.com/office/drawing/2014/main" id="{DF59A304-AFEB-4778-9C69-4ED615798107}"/>
                </a:ext>
              </a:extLst>
            </p:cNvPr>
            <p:cNvSpPr txBox="1"/>
            <p:nvPr/>
          </p:nvSpPr>
          <p:spPr>
            <a:xfrm>
              <a:off x="-1723103" y="2318900"/>
              <a:ext cx="4304475" cy="101129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marL="0" lvl="0" indent="0" algn="l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2300" kern="1200" dirty="0"/>
                <a:t>-Incluso para el tratamiento de infecciones cerebrales</a:t>
              </a:r>
              <a:endParaRPr lang="en-US" sz="23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728483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60FA1A9-12F4-4BDD-80A1-77AC5589E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es-ES" sz="3600" dirty="0"/>
              <a:t>Disrupción fisicoquímica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127B282-AFD7-4FE1-A63A-E5B38B687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8440" y="577912"/>
            <a:ext cx="5925406" cy="3560260"/>
          </a:xfrm>
        </p:spPr>
        <p:txBody>
          <a:bodyPr anchor="ctr">
            <a:normAutofit/>
          </a:bodyPr>
          <a:lstStyle/>
          <a:p>
            <a:r>
              <a:rPr lang="es-ES" sz="2400" dirty="0"/>
              <a:t>También podemos alterarla de forma intencionada:</a:t>
            </a:r>
          </a:p>
          <a:p>
            <a:pPr marL="0" indent="0">
              <a:buNone/>
            </a:pPr>
            <a:endParaRPr lang="es-ES" sz="2400" dirty="0"/>
          </a:p>
        </p:txBody>
      </p:sp>
      <p:grpSp>
        <p:nvGrpSpPr>
          <p:cNvPr id="20" name="Grupo 19">
            <a:extLst>
              <a:ext uri="{FF2B5EF4-FFF2-40B4-BE49-F238E27FC236}">
                <a16:creationId xmlns:a16="http://schemas.microsoft.com/office/drawing/2014/main" id="{5C86B968-BC50-4985-85D7-2AAC1F7829C0}"/>
              </a:ext>
            </a:extLst>
          </p:cNvPr>
          <p:cNvGrpSpPr/>
          <p:nvPr/>
        </p:nvGrpSpPr>
        <p:grpSpPr>
          <a:xfrm>
            <a:off x="5082108" y="2620139"/>
            <a:ext cx="4390137" cy="715728"/>
            <a:chOff x="0" y="2403010"/>
            <a:chExt cx="4780416" cy="1286634"/>
          </a:xfrm>
          <a:solidFill>
            <a:srgbClr val="7F8FA9"/>
          </a:solidFill>
        </p:grpSpPr>
        <p:sp>
          <p:nvSpPr>
            <p:cNvPr id="21" name="Rectángulo: esquinas redondeadas 20">
              <a:extLst>
                <a:ext uri="{FF2B5EF4-FFF2-40B4-BE49-F238E27FC236}">
                  <a16:creationId xmlns:a16="http://schemas.microsoft.com/office/drawing/2014/main" id="{4D186656-DEFD-48D3-AF8C-3ABAB0294EDC}"/>
                </a:ext>
              </a:extLst>
            </p:cNvPr>
            <p:cNvSpPr/>
            <p:nvPr/>
          </p:nvSpPr>
          <p:spPr>
            <a:xfrm>
              <a:off x="0" y="2403010"/>
              <a:ext cx="4780416" cy="1286634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56720"/>
                <a:satOff val="6519"/>
                <a:lumOff val="-5196"/>
                <a:alphaOff val="0"/>
              </a:schemeClr>
            </a:fillRef>
            <a:effectRef idx="0">
              <a:schemeClr val="accent2">
                <a:hueOff val="56720"/>
                <a:satOff val="6519"/>
                <a:lumOff val="-519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Rectángulo: esquinas redondeadas 4">
              <a:extLst>
                <a:ext uri="{FF2B5EF4-FFF2-40B4-BE49-F238E27FC236}">
                  <a16:creationId xmlns:a16="http://schemas.microsoft.com/office/drawing/2014/main" id="{DE0A48B4-2D8C-47E1-8758-DB3E55CE2FB1}"/>
                </a:ext>
              </a:extLst>
            </p:cNvPr>
            <p:cNvSpPr txBox="1"/>
            <p:nvPr/>
          </p:nvSpPr>
          <p:spPr>
            <a:xfrm>
              <a:off x="108263" y="2468506"/>
              <a:ext cx="4654800" cy="116101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marL="0" lvl="0" indent="0" algn="l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2300" kern="1200" dirty="0"/>
                <a:t>-</a:t>
              </a:r>
              <a:r>
                <a:rPr lang="es-ES" sz="3600" dirty="0"/>
                <a:t> </a:t>
              </a:r>
              <a:r>
                <a:rPr lang="es-ES" sz="2000" dirty="0"/>
                <a:t>Catéteres en el parénquima cerebral</a:t>
              </a:r>
              <a:endParaRPr lang="en-US" sz="2300" kern="1200" dirty="0"/>
            </a:p>
          </p:txBody>
        </p:sp>
      </p:grpSp>
      <p:sp>
        <p:nvSpPr>
          <p:cNvPr id="26" name="Rectángulo: esquinas redondeadas 25">
            <a:extLst>
              <a:ext uri="{FF2B5EF4-FFF2-40B4-BE49-F238E27FC236}">
                <a16:creationId xmlns:a16="http://schemas.microsoft.com/office/drawing/2014/main" id="{E5EB2DC6-E8C2-4D35-8E73-2C7C28EFA1A9}"/>
              </a:ext>
            </a:extLst>
          </p:cNvPr>
          <p:cNvSpPr/>
          <p:nvPr/>
        </p:nvSpPr>
        <p:spPr>
          <a:xfrm>
            <a:off x="5082063" y="4273273"/>
            <a:ext cx="4490667" cy="754748"/>
          </a:xfrm>
          <a:prstGeom prst="roundRect">
            <a:avLst/>
          </a:prstGeom>
          <a:solidFill>
            <a:srgbClr val="7F8FA9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56720"/>
              <a:satOff val="6519"/>
              <a:lumOff val="-5196"/>
              <a:alphaOff val="0"/>
            </a:schemeClr>
          </a:fillRef>
          <a:effectRef idx="0">
            <a:schemeClr val="accent2">
              <a:hueOff val="56720"/>
              <a:satOff val="6519"/>
              <a:lumOff val="-5196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28" name="Grupo 27">
            <a:extLst>
              <a:ext uri="{FF2B5EF4-FFF2-40B4-BE49-F238E27FC236}">
                <a16:creationId xmlns:a16="http://schemas.microsoft.com/office/drawing/2014/main" id="{30E54D16-12D4-4ABC-8FBE-615DA0F22096}"/>
              </a:ext>
            </a:extLst>
          </p:cNvPr>
          <p:cNvGrpSpPr/>
          <p:nvPr/>
        </p:nvGrpSpPr>
        <p:grpSpPr>
          <a:xfrm>
            <a:off x="5044083" y="3424623"/>
            <a:ext cx="4528649" cy="743134"/>
            <a:chOff x="-1985526" y="1797455"/>
            <a:chExt cx="4780416" cy="1286634"/>
          </a:xfrm>
          <a:solidFill>
            <a:srgbClr val="7F8FA9"/>
          </a:solidFill>
        </p:grpSpPr>
        <p:sp>
          <p:nvSpPr>
            <p:cNvPr id="29" name="Rectángulo: esquinas redondeadas 28">
              <a:extLst>
                <a:ext uri="{FF2B5EF4-FFF2-40B4-BE49-F238E27FC236}">
                  <a16:creationId xmlns:a16="http://schemas.microsoft.com/office/drawing/2014/main" id="{6B1FC293-A2A2-43B9-8C2C-9B1F7939B8FD}"/>
                </a:ext>
              </a:extLst>
            </p:cNvPr>
            <p:cNvSpPr/>
            <p:nvPr/>
          </p:nvSpPr>
          <p:spPr>
            <a:xfrm>
              <a:off x="-1985526" y="1797455"/>
              <a:ext cx="4780416" cy="1286634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113439"/>
                <a:satOff val="13039"/>
                <a:lumOff val="-10393"/>
                <a:alphaOff val="0"/>
              </a:schemeClr>
            </a:fillRef>
            <a:effectRef idx="0">
              <a:schemeClr val="accent2">
                <a:hueOff val="113439"/>
                <a:satOff val="13039"/>
                <a:lumOff val="-1039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Rectángulo: esquinas redondeadas 6">
              <a:extLst>
                <a:ext uri="{FF2B5EF4-FFF2-40B4-BE49-F238E27FC236}">
                  <a16:creationId xmlns:a16="http://schemas.microsoft.com/office/drawing/2014/main" id="{E9C4041F-6581-4DEA-ADD2-C63480EA5276}"/>
                </a:ext>
              </a:extLst>
            </p:cNvPr>
            <p:cNvSpPr txBox="1"/>
            <p:nvPr/>
          </p:nvSpPr>
          <p:spPr>
            <a:xfrm>
              <a:off x="-1704168" y="1998147"/>
              <a:ext cx="4304475" cy="101129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marL="0" lvl="0" indent="0" algn="l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2000" dirty="0"/>
                <a:t>- Manitol (pasa la BHE y retiene el AC)</a:t>
              </a:r>
              <a:endParaRPr lang="en-US" sz="2000" kern="1200" dirty="0"/>
            </a:p>
          </p:txBody>
        </p:sp>
      </p:grpSp>
      <p:sp>
        <p:nvSpPr>
          <p:cNvPr id="31" name="Rectángulo: esquinas redondeadas 4">
            <a:extLst>
              <a:ext uri="{FF2B5EF4-FFF2-40B4-BE49-F238E27FC236}">
                <a16:creationId xmlns:a16="http://schemas.microsoft.com/office/drawing/2014/main" id="{1C25E074-F76D-4294-BEFC-4F7A310486D7}"/>
              </a:ext>
            </a:extLst>
          </p:cNvPr>
          <p:cNvSpPr txBox="1"/>
          <p:nvPr/>
        </p:nvSpPr>
        <p:spPr>
          <a:xfrm>
            <a:off x="5141257" y="4309764"/>
            <a:ext cx="4247140" cy="581390"/>
          </a:xfrm>
          <a:prstGeom prst="rect">
            <a:avLst/>
          </a:prstGeom>
          <a:solidFill>
            <a:srgbClr val="7F8FA9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87630" tIns="87630" rIns="87630" bIns="87630" numCol="1" spcCol="1270" anchor="ctr" anchorCtr="0">
            <a:noAutofit/>
          </a:bodyPr>
          <a:lstStyle/>
          <a:p>
            <a:pPr marL="0" lvl="0" indent="0" algn="l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2300" kern="1200" dirty="0"/>
              <a:t>-</a:t>
            </a:r>
            <a:r>
              <a:rPr lang="es-ES" sz="3600" dirty="0"/>
              <a:t> </a:t>
            </a:r>
            <a:r>
              <a:rPr lang="es-ES" sz="2000" dirty="0"/>
              <a:t>Hipertermia en tejidos corporales</a:t>
            </a:r>
            <a:endParaRPr lang="en-US" sz="2300" kern="1200" dirty="0"/>
          </a:p>
        </p:txBody>
      </p:sp>
    </p:spTree>
    <p:extLst>
      <p:ext uri="{BB962C8B-B14F-4D97-AF65-F5344CB8AC3E}">
        <p14:creationId xmlns:p14="http://schemas.microsoft.com/office/powerpoint/2010/main" val="396253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DB73DA59-69C6-416F-B568-1D85D55933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169147"/>
              </p:ext>
            </p:extLst>
          </p:nvPr>
        </p:nvGraphicFramePr>
        <p:xfrm>
          <a:off x="118533" y="1"/>
          <a:ext cx="11463867" cy="619082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21289">
                  <a:extLst>
                    <a:ext uri="{9D8B030D-6E8A-4147-A177-3AD203B41FA5}">
                      <a16:colId xmlns:a16="http://schemas.microsoft.com/office/drawing/2014/main" val="2912048330"/>
                    </a:ext>
                  </a:extLst>
                </a:gridCol>
                <a:gridCol w="3821289">
                  <a:extLst>
                    <a:ext uri="{9D8B030D-6E8A-4147-A177-3AD203B41FA5}">
                      <a16:colId xmlns:a16="http://schemas.microsoft.com/office/drawing/2014/main" val="3731683475"/>
                    </a:ext>
                  </a:extLst>
                </a:gridCol>
                <a:gridCol w="3821289">
                  <a:extLst>
                    <a:ext uri="{9D8B030D-6E8A-4147-A177-3AD203B41FA5}">
                      <a16:colId xmlns:a16="http://schemas.microsoft.com/office/drawing/2014/main" val="193551983"/>
                    </a:ext>
                  </a:extLst>
                </a:gridCol>
              </a:tblGrid>
              <a:tr h="1266741">
                <a:tc>
                  <a:txBody>
                    <a:bodyPr/>
                    <a:lstStyle/>
                    <a:p>
                      <a:endParaRPr lang="es-ES" dirty="0"/>
                    </a:p>
                    <a:p>
                      <a:endParaRPr lang="es-ES" dirty="0"/>
                    </a:p>
                    <a:p>
                      <a:endParaRPr lang="es-ES" dirty="0"/>
                    </a:p>
                    <a:p>
                      <a:endParaRPr lang="es-ES" dirty="0"/>
                    </a:p>
                    <a:p>
                      <a:endParaRPr lang="es-ES" dirty="0"/>
                    </a:p>
                    <a:p>
                      <a:endParaRPr lang="es-E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4721383"/>
                  </a:ext>
                </a:extLst>
              </a:tr>
              <a:tr h="900725">
                <a:tc>
                  <a:txBody>
                    <a:bodyPr/>
                    <a:lstStyle/>
                    <a:p>
                      <a:r>
                        <a:rPr lang="es-ES" dirty="0"/>
                        <a:t>MEDIADA POR RECEPTOR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MEDIADA POR ADSORCIÖN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MEDIADA POR LANZADERA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6221386"/>
                  </a:ext>
                </a:extLst>
              </a:tr>
              <a:tr h="12857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Único paso de las moléculas entre la sangre y el cerebro salvo para las pequeñas y lipofílicas </a:t>
                      </a:r>
                    </a:p>
                    <a:p>
                      <a:endParaRPr lang="es-E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b="0" dirty="0">
                          <a:solidFill>
                            <a:srgbClr val="222222"/>
                          </a:solidFill>
                          <a:effectLst/>
                        </a:rPr>
                        <a:t>Se desencadena por la interacción electrostática entre las moléculas catiónicas y los </a:t>
                      </a:r>
                      <a:r>
                        <a:rPr lang="es-ES" b="0" dirty="0" err="1">
                          <a:solidFill>
                            <a:srgbClr val="222222"/>
                          </a:solidFill>
                          <a:effectLst/>
                        </a:rPr>
                        <a:t>microdominios</a:t>
                      </a:r>
                      <a:r>
                        <a:rPr lang="es-ES" b="0" dirty="0">
                          <a:solidFill>
                            <a:srgbClr val="222222"/>
                          </a:solidFill>
                          <a:effectLst/>
                        </a:rPr>
                        <a:t> aniónicos en el lado citoplásmico de la membrana de las BMEC</a:t>
                      </a:r>
                    </a:p>
                    <a:p>
                      <a:r>
                        <a:rPr lang="es-ES" dirty="0">
                          <a:solidFill>
                            <a:srgbClr val="222222"/>
                          </a:solidFill>
                        </a:rPr>
                        <a:t>Necesitan un punto </a:t>
                      </a:r>
                      <a:r>
                        <a:rPr lang="es-ES" dirty="0" err="1">
                          <a:solidFill>
                            <a:srgbClr val="222222"/>
                          </a:solidFill>
                        </a:rPr>
                        <a:t>isoelectronico</a:t>
                      </a:r>
                      <a:r>
                        <a:rPr lang="es-ES" dirty="0">
                          <a:solidFill>
                            <a:srgbClr val="222222"/>
                          </a:solidFill>
                        </a:rPr>
                        <a:t> básico</a:t>
                      </a:r>
                      <a:endParaRPr lang="es-ES" dirty="0"/>
                    </a:p>
                    <a:p>
                      <a:endParaRPr lang="es-E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0629666"/>
                  </a:ext>
                </a:extLst>
              </a:tr>
              <a:tr h="1266741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6020001"/>
                  </a:ext>
                </a:extLst>
              </a:tr>
            </a:tbl>
          </a:graphicData>
        </a:graphic>
      </p:graphicFrame>
      <p:pic>
        <p:nvPicPr>
          <p:cNvPr id="3" name="Imagen 2">
            <a:extLst>
              <a:ext uri="{FF2B5EF4-FFF2-40B4-BE49-F238E27FC236}">
                <a16:creationId xmlns:a16="http://schemas.microsoft.com/office/drawing/2014/main" id="{9A30E73E-633E-4995-851A-8116D6192E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533" y="3977872"/>
            <a:ext cx="3657600" cy="1070517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C60B2563-CB5D-4210-AC79-468AFE1264E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245" t="5461" r="7422" b="9463"/>
          <a:stretch/>
        </p:blipFill>
        <p:spPr>
          <a:xfrm>
            <a:off x="4303376" y="4679717"/>
            <a:ext cx="3094183" cy="1692957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F15383F9-4363-4741-B434-62A9B5D498B6}"/>
              </a:ext>
            </a:extLst>
          </p:cNvPr>
          <p:cNvSpPr txBox="1">
            <a:spLocks/>
          </p:cNvSpPr>
          <p:nvPr/>
        </p:nvSpPr>
        <p:spPr>
          <a:xfrm>
            <a:off x="1516278" y="-127031"/>
            <a:ext cx="10066122" cy="129844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4800" dirty="0" err="1"/>
              <a:t>Transicitosis</a:t>
            </a:r>
            <a:endParaRPr lang="es-ES" sz="4800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47BE30FA-6254-4C81-9079-C2C952A990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88625" y="2245249"/>
            <a:ext cx="4184841" cy="4088361"/>
          </a:xfrm>
          <a:prstGeom prst="rect">
            <a:avLst/>
          </a:prstGeom>
        </p:spPr>
      </p:pic>
      <p:grpSp>
        <p:nvGrpSpPr>
          <p:cNvPr id="10" name="Grupo 9">
            <a:extLst>
              <a:ext uri="{FF2B5EF4-FFF2-40B4-BE49-F238E27FC236}">
                <a16:creationId xmlns:a16="http://schemas.microsoft.com/office/drawing/2014/main" id="{32D51E9A-9130-49A8-B2CA-B6305C682101}"/>
              </a:ext>
            </a:extLst>
          </p:cNvPr>
          <p:cNvGrpSpPr/>
          <p:nvPr/>
        </p:nvGrpSpPr>
        <p:grpSpPr>
          <a:xfrm>
            <a:off x="118533" y="1298449"/>
            <a:ext cx="3657599" cy="931049"/>
            <a:chOff x="0" y="2403010"/>
            <a:chExt cx="4780416" cy="1286634"/>
          </a:xfrm>
          <a:solidFill>
            <a:srgbClr val="7F8FA9"/>
          </a:solidFill>
        </p:grpSpPr>
        <p:sp>
          <p:nvSpPr>
            <p:cNvPr id="11" name="Rectángulo: esquinas redondeadas 10">
              <a:extLst>
                <a:ext uri="{FF2B5EF4-FFF2-40B4-BE49-F238E27FC236}">
                  <a16:creationId xmlns:a16="http://schemas.microsoft.com/office/drawing/2014/main" id="{BAD20797-4FB0-4369-B388-3F0DDF5F05CD}"/>
                </a:ext>
              </a:extLst>
            </p:cNvPr>
            <p:cNvSpPr/>
            <p:nvPr/>
          </p:nvSpPr>
          <p:spPr>
            <a:xfrm>
              <a:off x="0" y="2403010"/>
              <a:ext cx="4780416" cy="1286634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56720"/>
                <a:satOff val="6519"/>
                <a:lumOff val="-5196"/>
                <a:alphaOff val="0"/>
              </a:schemeClr>
            </a:fillRef>
            <a:effectRef idx="0">
              <a:schemeClr val="accent2">
                <a:hueOff val="56720"/>
                <a:satOff val="6519"/>
                <a:lumOff val="-519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ectángulo: esquinas redondeadas 4">
              <a:extLst>
                <a:ext uri="{FF2B5EF4-FFF2-40B4-BE49-F238E27FC236}">
                  <a16:creationId xmlns:a16="http://schemas.microsoft.com/office/drawing/2014/main" id="{D5C7C009-D4BA-47A9-97F3-A35D787C44E1}"/>
                </a:ext>
              </a:extLst>
            </p:cNvPr>
            <p:cNvSpPr txBox="1"/>
            <p:nvPr/>
          </p:nvSpPr>
          <p:spPr>
            <a:xfrm>
              <a:off x="62808" y="2465818"/>
              <a:ext cx="3661029" cy="82414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marL="0" lvl="0" indent="0" algn="l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2300" dirty="0"/>
                <a:t>MEDIADA POR RECEPTOR</a:t>
              </a:r>
              <a:endParaRPr lang="en-US" sz="2300" kern="1200" dirty="0"/>
            </a:p>
          </p:txBody>
        </p:sp>
      </p:grpSp>
      <p:grpSp>
        <p:nvGrpSpPr>
          <p:cNvPr id="13" name="Grupo 12">
            <a:extLst>
              <a:ext uri="{FF2B5EF4-FFF2-40B4-BE49-F238E27FC236}">
                <a16:creationId xmlns:a16="http://schemas.microsoft.com/office/drawing/2014/main" id="{1DF3D8C1-958D-4A2B-860A-B6B5A9F963B4}"/>
              </a:ext>
            </a:extLst>
          </p:cNvPr>
          <p:cNvGrpSpPr/>
          <p:nvPr/>
        </p:nvGrpSpPr>
        <p:grpSpPr>
          <a:xfrm>
            <a:off x="3877580" y="1320897"/>
            <a:ext cx="3657599" cy="931049"/>
            <a:chOff x="0" y="2403010"/>
            <a:chExt cx="4780416" cy="1286634"/>
          </a:xfrm>
          <a:solidFill>
            <a:srgbClr val="7F8FA9"/>
          </a:solidFill>
        </p:grpSpPr>
        <p:sp>
          <p:nvSpPr>
            <p:cNvPr id="14" name="Rectángulo: esquinas redondeadas 13">
              <a:extLst>
                <a:ext uri="{FF2B5EF4-FFF2-40B4-BE49-F238E27FC236}">
                  <a16:creationId xmlns:a16="http://schemas.microsoft.com/office/drawing/2014/main" id="{B9F112E1-FD22-4208-A176-9F684CCE7CD3}"/>
                </a:ext>
              </a:extLst>
            </p:cNvPr>
            <p:cNvSpPr/>
            <p:nvPr/>
          </p:nvSpPr>
          <p:spPr>
            <a:xfrm>
              <a:off x="0" y="2403010"/>
              <a:ext cx="4780416" cy="1286634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56720"/>
                <a:satOff val="6519"/>
                <a:lumOff val="-5196"/>
                <a:alphaOff val="0"/>
              </a:schemeClr>
            </a:fillRef>
            <a:effectRef idx="0">
              <a:schemeClr val="accent2">
                <a:hueOff val="56720"/>
                <a:satOff val="6519"/>
                <a:lumOff val="-519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ectángulo: esquinas redondeadas 4">
              <a:extLst>
                <a:ext uri="{FF2B5EF4-FFF2-40B4-BE49-F238E27FC236}">
                  <a16:creationId xmlns:a16="http://schemas.microsoft.com/office/drawing/2014/main" id="{D4462145-0C91-44A1-AAC4-2DDDD5B21CB9}"/>
                </a:ext>
              </a:extLst>
            </p:cNvPr>
            <p:cNvSpPr txBox="1"/>
            <p:nvPr/>
          </p:nvSpPr>
          <p:spPr>
            <a:xfrm>
              <a:off x="62808" y="2465818"/>
              <a:ext cx="3661029" cy="82414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marL="0" lvl="0" indent="0" algn="l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2300" dirty="0"/>
                <a:t>MEDIADA POR ADSORCIÓN</a:t>
              </a:r>
              <a:endParaRPr lang="en-US" sz="2300" kern="1200" dirty="0"/>
            </a:p>
          </p:txBody>
        </p:sp>
      </p:grpSp>
      <p:grpSp>
        <p:nvGrpSpPr>
          <p:cNvPr id="16" name="Grupo 15">
            <a:extLst>
              <a:ext uri="{FF2B5EF4-FFF2-40B4-BE49-F238E27FC236}">
                <a16:creationId xmlns:a16="http://schemas.microsoft.com/office/drawing/2014/main" id="{01829747-05D1-41A1-B419-6E1AF6F11910}"/>
              </a:ext>
            </a:extLst>
          </p:cNvPr>
          <p:cNvGrpSpPr/>
          <p:nvPr/>
        </p:nvGrpSpPr>
        <p:grpSpPr>
          <a:xfrm>
            <a:off x="7729990" y="1320897"/>
            <a:ext cx="3657599" cy="931049"/>
            <a:chOff x="0" y="2403010"/>
            <a:chExt cx="4780416" cy="1286634"/>
          </a:xfrm>
          <a:solidFill>
            <a:srgbClr val="7F8FA9"/>
          </a:solidFill>
        </p:grpSpPr>
        <p:sp>
          <p:nvSpPr>
            <p:cNvPr id="17" name="Rectángulo: esquinas redondeadas 16">
              <a:extLst>
                <a:ext uri="{FF2B5EF4-FFF2-40B4-BE49-F238E27FC236}">
                  <a16:creationId xmlns:a16="http://schemas.microsoft.com/office/drawing/2014/main" id="{2A7774CB-C6F7-47E7-8D37-DF2DDEFCE434}"/>
                </a:ext>
              </a:extLst>
            </p:cNvPr>
            <p:cNvSpPr/>
            <p:nvPr/>
          </p:nvSpPr>
          <p:spPr>
            <a:xfrm>
              <a:off x="0" y="2403010"/>
              <a:ext cx="4780416" cy="1286634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56720"/>
                <a:satOff val="6519"/>
                <a:lumOff val="-5196"/>
                <a:alphaOff val="0"/>
              </a:schemeClr>
            </a:fillRef>
            <a:effectRef idx="0">
              <a:schemeClr val="accent2">
                <a:hueOff val="56720"/>
                <a:satOff val="6519"/>
                <a:lumOff val="-519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Rectángulo: esquinas redondeadas 4">
              <a:extLst>
                <a:ext uri="{FF2B5EF4-FFF2-40B4-BE49-F238E27FC236}">
                  <a16:creationId xmlns:a16="http://schemas.microsoft.com/office/drawing/2014/main" id="{08697CD8-6FD6-4779-87B6-4E70227FCCAE}"/>
                </a:ext>
              </a:extLst>
            </p:cNvPr>
            <p:cNvSpPr txBox="1"/>
            <p:nvPr/>
          </p:nvSpPr>
          <p:spPr>
            <a:xfrm>
              <a:off x="62808" y="2465818"/>
              <a:ext cx="3661029" cy="82414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marL="0" lvl="0" indent="0" algn="l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2300" dirty="0"/>
                <a:t>MEDIADA POR LANZADERA</a:t>
              </a:r>
              <a:endParaRPr lang="en-US" sz="23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34518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9EECFE-814E-4B68-96A7-86A795BD22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AF180F00-B4B2-4196-BB1C-ECD21B03F0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E63E439-48C9-4417-B3D3-E37FBAE57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1383527"/>
            <a:ext cx="6117158" cy="417516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89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Transicitosis</a:t>
            </a:r>
            <a:r>
              <a:rPr lang="en-US" sz="89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89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mediada</a:t>
            </a:r>
            <a:r>
              <a:rPr lang="en-US" sz="89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89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por</a:t>
            </a:r>
            <a:r>
              <a:rPr lang="en-US" sz="89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89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lanzadera</a:t>
            </a:r>
            <a:endParaRPr lang="en-US" sz="89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DF0D3DE-EC74-4C9F-AFA1-DC5CE5236B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4344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D60154C-244A-4DB6-9905-11D18FCCE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es-ES" sz="4100"/>
              <a:t>Peptidos de penetración celular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B1980B4-BF76-4CE7-81CB-73D13D97B7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anchor="ctr">
            <a:normAutofit/>
          </a:bodyPr>
          <a:lstStyle/>
          <a:p>
            <a:r>
              <a:rPr lang="es-ES" sz="2000" b="0" i="0" dirty="0">
                <a:effectLst/>
                <a:latin typeface="Arial" panose="020B0604020202020204" pitchFamily="34" charset="0"/>
              </a:rPr>
              <a:t> Secuencias cortas de aminoácidos catiónicos con capacidad de translocación eficiente a través de las membranas celulares, lo que permite la captación celular y el transporte BBB de una variedad de cargas moleculares </a:t>
            </a:r>
          </a:p>
          <a:p>
            <a:r>
              <a:rPr lang="es-ES" sz="2000" dirty="0">
                <a:latin typeface="Arial" panose="020B0604020202020204" pitchFamily="34" charset="0"/>
              </a:rPr>
              <a:t>Los </a:t>
            </a:r>
            <a:r>
              <a:rPr lang="es-ES" sz="2000" dirty="0" err="1">
                <a:latin typeface="Arial" panose="020B0604020202020204" pitchFamily="34" charset="0"/>
              </a:rPr>
              <a:t>nanocuerpos</a:t>
            </a:r>
            <a:r>
              <a:rPr lang="es-ES" sz="2000" dirty="0">
                <a:latin typeface="Arial" panose="020B0604020202020204" pitchFamily="34" charset="0"/>
              </a:rPr>
              <a:t> conjugados </a:t>
            </a:r>
            <a:r>
              <a:rPr lang="es-ES" sz="2000" b="0" i="0" dirty="0">
                <a:effectLst/>
                <a:latin typeface="Arial" panose="020B0604020202020204" pitchFamily="34" charset="0"/>
              </a:rPr>
              <a:t>cruzan directamente la membrana plasmática celular y desplazan sus objetivos al nucléolo con estabilidad a largo plazo 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1202684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50BD7A0-C813-4108-BE28-C14A7A84C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es-ES" sz="3600"/>
              <a:t>Nanoparticulas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2DC3DE-D0AE-4DA6-A604-E74176B31E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5142" y="1852863"/>
            <a:ext cx="4702848" cy="3560260"/>
          </a:xfrm>
        </p:spPr>
        <p:txBody>
          <a:bodyPr anchor="ctr">
            <a:normAutofit/>
          </a:bodyPr>
          <a:lstStyle/>
          <a:p>
            <a:pPr algn="just"/>
            <a:r>
              <a:rPr lang="es-ES" sz="2200" dirty="0">
                <a:latin typeface="Arial" panose="020B0604020202020204" pitchFamily="34" charset="0"/>
              </a:rPr>
              <a:t>M</a:t>
            </a:r>
            <a:r>
              <a:rPr lang="es-ES" sz="2200" b="0" i="0" dirty="0">
                <a:effectLst/>
                <a:latin typeface="Arial" panose="020B0604020202020204" pitchFamily="34" charset="0"/>
              </a:rPr>
              <a:t>oléculas pequeñas con tamaños que oscilan entre 1 y 1000 nm</a:t>
            </a:r>
          </a:p>
          <a:p>
            <a:pPr algn="just"/>
            <a:r>
              <a:rPr lang="es-ES" sz="2200" b="0" i="0" dirty="0">
                <a:effectLst/>
                <a:latin typeface="Arial" panose="020B0604020202020204" pitchFamily="34" charset="0"/>
              </a:rPr>
              <a:t>Varias formulaciones de nanopartículas se han administrado por vía intravenosa en animales sanos demostrando su eficacia en el cruce de la BHE, principalmente cuando se modifican con ligandos o surfactantes </a:t>
            </a:r>
          </a:p>
          <a:p>
            <a:endParaRPr lang="es-ES" sz="2200" dirty="0"/>
          </a:p>
        </p:txBody>
      </p:sp>
    </p:spTree>
    <p:extLst>
      <p:ext uri="{BB962C8B-B14F-4D97-AF65-F5344CB8AC3E}">
        <p14:creationId xmlns:p14="http://schemas.microsoft.com/office/powerpoint/2010/main" val="5986247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Azul cáli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1224</TotalTime>
  <Words>559</Words>
  <Application>Microsoft Office PowerPoint</Application>
  <PresentationFormat>Panorámica</PresentationFormat>
  <Paragraphs>56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de Office</vt:lpstr>
      <vt:lpstr>Transporte de anticuerpos de dominio único a través de la barrera hematoencefálica </vt:lpstr>
      <vt:lpstr>La barrera hematoencefálica</vt:lpstr>
      <vt:lpstr>Anticuerpos y nanocuerpos</vt:lpstr>
      <vt:lpstr>Disrupción fisiopatológica de la BHE</vt:lpstr>
      <vt:lpstr>Disrupción fisicoquímica</vt:lpstr>
      <vt:lpstr>Presentación de PowerPoint</vt:lpstr>
      <vt:lpstr>Transicitosis mediada por lanzadera</vt:lpstr>
      <vt:lpstr>Peptidos de penetración celular</vt:lpstr>
      <vt:lpstr>Nanoparticulas</vt:lpstr>
      <vt:lpstr>Discusión y futuro</vt:lpstr>
      <vt:lpstr>Conclusiones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Laura López Morán</dc:creator>
  <cp:lastModifiedBy>Laura López Morán</cp:lastModifiedBy>
  <cp:revision>21</cp:revision>
  <dcterms:created xsi:type="dcterms:W3CDTF">2022-03-14T16:30:50Z</dcterms:created>
  <dcterms:modified xsi:type="dcterms:W3CDTF">2022-03-15T13:35:55Z</dcterms:modified>
</cp:coreProperties>
</file>