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8" r:id="rId3"/>
    <p:sldId id="278" r:id="rId4"/>
    <p:sldId id="259" r:id="rId5"/>
    <p:sldId id="262" r:id="rId6"/>
    <p:sldId id="279" r:id="rId7"/>
    <p:sldId id="263" r:id="rId8"/>
    <p:sldId id="280" r:id="rId9"/>
    <p:sldId id="264" r:id="rId10"/>
    <p:sldId id="283" r:id="rId11"/>
    <p:sldId id="265" r:id="rId12"/>
    <p:sldId id="282" r:id="rId13"/>
    <p:sldId id="266" r:id="rId14"/>
    <p:sldId id="284" r:id="rId15"/>
    <p:sldId id="267" r:id="rId16"/>
    <p:sldId id="270" r:id="rId17"/>
    <p:sldId id="271" r:id="rId18"/>
    <p:sldId id="285" r:id="rId19"/>
    <p:sldId id="268" r:id="rId20"/>
    <p:sldId id="276" r:id="rId21"/>
    <p:sldId id="277" r:id="rId22"/>
    <p:sldId id="28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F8F9A7-0FA6-48EE-8791-FA644B3CF4EB}" v="1" dt="2021-04-30T00:27:47.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78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cía Soriano Juan Carlos" userId="ac608a00-47ab-4fd8-a9a2-a8b8416c3a18" providerId="ADAL" clId="{D9F8F9A7-0FA6-48EE-8791-FA644B3CF4EB}"/>
    <pc:docChg chg="undo custSel modSld">
      <pc:chgData name="García Soriano Juan Carlos" userId="ac608a00-47ab-4fd8-a9a2-a8b8416c3a18" providerId="ADAL" clId="{D9F8F9A7-0FA6-48EE-8791-FA644B3CF4EB}" dt="2021-04-30T00:29:19.806" v="121" actId="404"/>
      <pc:docMkLst>
        <pc:docMk/>
      </pc:docMkLst>
      <pc:sldChg chg="addSp modSp mod">
        <pc:chgData name="García Soriano Juan Carlos" userId="ac608a00-47ab-4fd8-a9a2-a8b8416c3a18" providerId="ADAL" clId="{D9F8F9A7-0FA6-48EE-8791-FA644B3CF4EB}" dt="2021-04-30T00:29:19.806" v="121" actId="404"/>
        <pc:sldMkLst>
          <pc:docMk/>
          <pc:sldMk cId="2808865719" sldId="256"/>
        </pc:sldMkLst>
        <pc:spChg chg="mod">
          <ac:chgData name="García Soriano Juan Carlos" userId="ac608a00-47ab-4fd8-a9a2-a8b8416c3a18" providerId="ADAL" clId="{D9F8F9A7-0FA6-48EE-8791-FA644B3CF4EB}" dt="2021-04-30T00:27:36.437" v="3" actId="20577"/>
          <ac:spMkLst>
            <pc:docMk/>
            <pc:sldMk cId="2808865719" sldId="256"/>
            <ac:spMk id="2" creationId="{673D9F98-B125-425F-8A12-547D84591EC2}"/>
          </ac:spMkLst>
        </pc:spChg>
        <pc:spChg chg="add mod">
          <ac:chgData name="García Soriano Juan Carlos" userId="ac608a00-47ab-4fd8-a9a2-a8b8416c3a18" providerId="ADAL" clId="{D9F8F9A7-0FA6-48EE-8791-FA644B3CF4EB}" dt="2021-04-30T00:29:19.806" v="121" actId="404"/>
          <ac:spMkLst>
            <pc:docMk/>
            <pc:sldMk cId="2808865719" sldId="256"/>
            <ac:spMk id="7" creationId="{DDCD5F21-E8FE-4EB8-AB7B-43C4AE0B450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b="1">
                <a:solidFill>
                  <a:schemeClr val="tx1"/>
                </a:solidFill>
              </a:rPr>
              <a:t>Actividad enzimática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barChart>
        <c:barDir val="col"/>
        <c:grouping val="clustered"/>
        <c:varyColors val="0"/>
        <c:ser>
          <c:idx val="0"/>
          <c:order val="0"/>
          <c:spPr>
            <a:solidFill>
              <a:schemeClr val="accent1"/>
            </a:solidFill>
            <a:ln>
              <a:noFill/>
            </a:ln>
            <a:effectLst/>
          </c:spPr>
          <c:invertIfNegative val="0"/>
          <c:cat>
            <c:strRef>
              <c:f>Hoja1!$R$22:$R$25</c:f>
              <c:strCache>
                <c:ptCount val="4"/>
                <c:pt idx="0">
                  <c:v>FeSODA</c:v>
                </c:pt>
                <c:pt idx="1">
                  <c:v>FeSODB1</c:v>
                </c:pt>
                <c:pt idx="2">
                  <c:v>FeSODB2</c:v>
                </c:pt>
                <c:pt idx="3">
                  <c:v>MBP-FeSODC</c:v>
                </c:pt>
              </c:strCache>
            </c:strRef>
          </c:cat>
          <c:val>
            <c:numRef>
              <c:f>Hoja1!$S$22:$S$25</c:f>
              <c:numCache>
                <c:formatCode>General</c:formatCode>
                <c:ptCount val="4"/>
                <c:pt idx="0">
                  <c:v>0.33997615566898043</c:v>
                </c:pt>
                <c:pt idx="1">
                  <c:v>2.3091548169113432E-2</c:v>
                </c:pt>
                <c:pt idx="2">
                  <c:v>3.9716300070519024E-2</c:v>
                </c:pt>
                <c:pt idx="3">
                  <c:v>3.7994780259163849E-2</c:v>
                </c:pt>
              </c:numCache>
            </c:numRef>
          </c:val>
          <c:extLst>
            <c:ext xmlns:c16="http://schemas.microsoft.com/office/drawing/2014/chart" uri="{C3380CC4-5D6E-409C-BE32-E72D297353CC}">
              <c16:uniqueId val="{00000000-20BA-4C3E-81F0-66AB94D570C4}"/>
            </c:ext>
          </c:extLst>
        </c:ser>
        <c:dLbls>
          <c:showLegendKey val="0"/>
          <c:showVal val="0"/>
          <c:showCatName val="0"/>
          <c:showSerName val="0"/>
          <c:showPercent val="0"/>
          <c:showBubbleSize val="0"/>
        </c:dLbls>
        <c:gapWidth val="219"/>
        <c:overlap val="-27"/>
        <c:axId val="542743840"/>
        <c:axId val="542735968"/>
      </c:barChart>
      <c:catAx>
        <c:axId val="54274384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42735968"/>
        <c:crosses val="autoZero"/>
        <c:auto val="1"/>
        <c:lblAlgn val="ctr"/>
        <c:lblOffset val="100"/>
        <c:noMultiLvlLbl val="0"/>
      </c:catAx>
      <c:valAx>
        <c:axId val="542735968"/>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S" dirty="0"/>
                  <a:t>Unidades / µg de</a:t>
                </a:r>
                <a:r>
                  <a:rPr lang="es-ES" baseline="0" dirty="0"/>
                  <a:t> enzima</a:t>
                </a:r>
                <a:endParaRPr lang="es-ES" dirty="0"/>
              </a:p>
            </c:rich>
          </c:tx>
          <c:layout>
            <c:manualLayout>
              <c:xMode val="edge"/>
              <c:yMode val="edge"/>
              <c:x val="1.237432327919567E-2"/>
              <c:y val="0.3392775411963259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542743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Hoja1!$D$2</c:f>
              <c:strCache>
                <c:ptCount val="1"/>
                <c:pt idx="0">
                  <c:v>LiFeSODA-WT</c:v>
                </c:pt>
              </c:strCache>
            </c:strRef>
          </c:tx>
          <c:spPr>
            <a:ln w="28575">
              <a:noFill/>
            </a:ln>
          </c:spPr>
          <c:marker>
            <c:symbol val="circle"/>
            <c:size val="5"/>
            <c:spPr>
              <a:scene3d>
                <a:camera prst="orthographicFront"/>
                <a:lightRig rig="threePt" dir="t">
                  <a:rot lat="0" lon="0" rev="1200000"/>
                </a:lightRig>
              </a:scene3d>
              <a:sp3d>
                <a:bevelT w="63500" h="25400"/>
              </a:sp3d>
            </c:spPr>
          </c:marker>
          <c:xVal>
            <c:numRef>
              <c:f>Hoja1!$D$4:$D$1004</c:f>
              <c:numCache>
                <c:formatCode>General</c:formatCode>
                <c:ptCount val="200"/>
                <c:pt idx="0">
                  <c:v>21</c:v>
                </c:pt>
                <c:pt idx="1">
                  <c:v>74</c:v>
                </c:pt>
                <c:pt idx="2">
                  <c:v>126</c:v>
                </c:pt>
                <c:pt idx="3">
                  <c:v>179</c:v>
                </c:pt>
                <c:pt idx="4">
                  <c:v>232</c:v>
                </c:pt>
                <c:pt idx="5">
                  <c:v>284</c:v>
                </c:pt>
                <c:pt idx="6">
                  <c:v>337</c:v>
                </c:pt>
                <c:pt idx="7">
                  <c:v>389</c:v>
                </c:pt>
                <c:pt idx="8">
                  <c:v>442</c:v>
                </c:pt>
                <c:pt idx="9">
                  <c:v>494</c:v>
                </c:pt>
                <c:pt idx="10">
                  <c:v>547</c:v>
                </c:pt>
                <c:pt idx="11">
                  <c:v>600</c:v>
                </c:pt>
                <c:pt idx="12">
                  <c:v>652</c:v>
                </c:pt>
                <c:pt idx="13">
                  <c:v>705</c:v>
                </c:pt>
                <c:pt idx="14">
                  <c:v>757</c:v>
                </c:pt>
                <c:pt idx="15">
                  <c:v>810</c:v>
                </c:pt>
                <c:pt idx="16">
                  <c:v>862</c:v>
                </c:pt>
                <c:pt idx="17">
                  <c:v>915</c:v>
                </c:pt>
                <c:pt idx="18">
                  <c:v>968</c:v>
                </c:pt>
                <c:pt idx="19">
                  <c:v>1020</c:v>
                </c:pt>
                <c:pt idx="20">
                  <c:v>1073</c:v>
                </c:pt>
                <c:pt idx="21">
                  <c:v>1125</c:v>
                </c:pt>
                <c:pt idx="22">
                  <c:v>1178</c:v>
                </c:pt>
                <c:pt idx="23">
                  <c:v>1230</c:v>
                </c:pt>
                <c:pt idx="24">
                  <c:v>1283</c:v>
                </c:pt>
                <c:pt idx="25">
                  <c:v>1336</c:v>
                </c:pt>
                <c:pt idx="26">
                  <c:v>1388</c:v>
                </c:pt>
                <c:pt idx="27">
                  <c:v>1441</c:v>
                </c:pt>
                <c:pt idx="28">
                  <c:v>1493</c:v>
                </c:pt>
                <c:pt idx="29">
                  <c:v>1546</c:v>
                </c:pt>
                <c:pt idx="30">
                  <c:v>1598</c:v>
                </c:pt>
                <c:pt idx="31">
                  <c:v>1651</c:v>
                </c:pt>
                <c:pt idx="32">
                  <c:v>1704</c:v>
                </c:pt>
                <c:pt idx="33">
                  <c:v>1756</c:v>
                </c:pt>
                <c:pt idx="34">
                  <c:v>1809</c:v>
                </c:pt>
                <c:pt idx="35">
                  <c:v>1861</c:v>
                </c:pt>
                <c:pt idx="36">
                  <c:v>1914</c:v>
                </c:pt>
                <c:pt idx="37">
                  <c:v>1966</c:v>
                </c:pt>
                <c:pt idx="38">
                  <c:v>2019</c:v>
                </c:pt>
                <c:pt idx="39">
                  <c:v>2072</c:v>
                </c:pt>
                <c:pt idx="40">
                  <c:v>2124</c:v>
                </c:pt>
                <c:pt idx="41">
                  <c:v>2177</c:v>
                </c:pt>
                <c:pt idx="42">
                  <c:v>2229</c:v>
                </c:pt>
                <c:pt idx="43">
                  <c:v>2282</c:v>
                </c:pt>
                <c:pt idx="44">
                  <c:v>2334</c:v>
                </c:pt>
                <c:pt idx="45">
                  <c:v>2387</c:v>
                </c:pt>
                <c:pt idx="46">
                  <c:v>2440</c:v>
                </c:pt>
                <c:pt idx="47">
                  <c:v>2492</c:v>
                </c:pt>
                <c:pt idx="48">
                  <c:v>2545</c:v>
                </c:pt>
                <c:pt idx="49">
                  <c:v>2597</c:v>
                </c:pt>
                <c:pt idx="50">
                  <c:v>2650</c:v>
                </c:pt>
                <c:pt idx="51">
                  <c:v>2702</c:v>
                </c:pt>
                <c:pt idx="52">
                  <c:v>2755</c:v>
                </c:pt>
                <c:pt idx="53">
                  <c:v>2808</c:v>
                </c:pt>
                <c:pt idx="54">
                  <c:v>2860</c:v>
                </c:pt>
                <c:pt idx="55">
                  <c:v>2913</c:v>
                </c:pt>
                <c:pt idx="56">
                  <c:v>2965</c:v>
                </c:pt>
                <c:pt idx="57">
                  <c:v>3018</c:v>
                </c:pt>
                <c:pt idx="58">
                  <c:v>3070</c:v>
                </c:pt>
                <c:pt idx="59">
                  <c:v>3123</c:v>
                </c:pt>
                <c:pt idx="60">
                  <c:v>3176</c:v>
                </c:pt>
                <c:pt idx="61">
                  <c:v>3228</c:v>
                </c:pt>
                <c:pt idx="62">
                  <c:v>3281</c:v>
                </c:pt>
                <c:pt idx="63">
                  <c:v>3333</c:v>
                </c:pt>
                <c:pt idx="64">
                  <c:v>3386</c:v>
                </c:pt>
                <c:pt idx="65">
                  <c:v>3438</c:v>
                </c:pt>
                <c:pt idx="66">
                  <c:v>3491</c:v>
                </c:pt>
                <c:pt idx="67">
                  <c:v>3544</c:v>
                </c:pt>
                <c:pt idx="68">
                  <c:v>3596</c:v>
                </c:pt>
                <c:pt idx="69">
                  <c:v>3649</c:v>
                </c:pt>
                <c:pt idx="70">
                  <c:v>3701</c:v>
                </c:pt>
                <c:pt idx="71">
                  <c:v>3754</c:v>
                </c:pt>
                <c:pt idx="72">
                  <c:v>3806</c:v>
                </c:pt>
                <c:pt idx="73">
                  <c:v>3859</c:v>
                </c:pt>
                <c:pt idx="74">
                  <c:v>3912</c:v>
                </c:pt>
                <c:pt idx="75">
                  <c:v>3964</c:v>
                </c:pt>
                <c:pt idx="76">
                  <c:v>4017</c:v>
                </c:pt>
                <c:pt idx="77">
                  <c:v>4069</c:v>
                </c:pt>
                <c:pt idx="78">
                  <c:v>4122</c:v>
                </c:pt>
                <c:pt idx="79">
                  <c:v>4174</c:v>
                </c:pt>
                <c:pt idx="80">
                  <c:v>4227</c:v>
                </c:pt>
                <c:pt idx="81">
                  <c:v>4280</c:v>
                </c:pt>
                <c:pt idx="82">
                  <c:v>4332</c:v>
                </c:pt>
                <c:pt idx="83">
                  <c:v>4385</c:v>
                </c:pt>
                <c:pt idx="84">
                  <c:v>4437</c:v>
                </c:pt>
                <c:pt idx="85">
                  <c:v>4490</c:v>
                </c:pt>
                <c:pt idx="86">
                  <c:v>4542</c:v>
                </c:pt>
                <c:pt idx="87">
                  <c:v>4595</c:v>
                </c:pt>
                <c:pt idx="88">
                  <c:v>4648</c:v>
                </c:pt>
                <c:pt idx="89">
                  <c:v>4700</c:v>
                </c:pt>
                <c:pt idx="90">
                  <c:v>4753</c:v>
                </c:pt>
                <c:pt idx="91">
                  <c:v>7134</c:v>
                </c:pt>
                <c:pt idx="92">
                  <c:v>7212</c:v>
                </c:pt>
                <c:pt idx="93">
                  <c:v>7290</c:v>
                </c:pt>
                <c:pt idx="94">
                  <c:v>7367</c:v>
                </c:pt>
                <c:pt idx="95">
                  <c:v>7445</c:v>
                </c:pt>
                <c:pt idx="96">
                  <c:v>7523</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xVal>
          <c:yVal>
            <c:numRef>
              <c:f>Hoja1!$E$4:$E$1004</c:f>
              <c:numCache>
                <c:formatCode>General</c:formatCode>
                <c:ptCount val="200"/>
                <c:pt idx="0">
                  <c:v>1.0000000000000009E-3</c:v>
                </c:pt>
                <c:pt idx="1">
                  <c:v>3.9999999999999758E-3</c:v>
                </c:pt>
                <c:pt idx="2">
                  <c:v>6.0000000000000053E-3</c:v>
                </c:pt>
                <c:pt idx="3">
                  <c:v>8.0000000000000071E-3</c:v>
                </c:pt>
                <c:pt idx="4">
                  <c:v>1.100000000000001E-2</c:v>
                </c:pt>
                <c:pt idx="5">
                  <c:v>1.2000000000000011E-2</c:v>
                </c:pt>
                <c:pt idx="6">
                  <c:v>1.5000000000000013E-2</c:v>
                </c:pt>
                <c:pt idx="7">
                  <c:v>1.6000000000000014E-2</c:v>
                </c:pt>
                <c:pt idx="8">
                  <c:v>1.8000000000000016E-2</c:v>
                </c:pt>
                <c:pt idx="9">
                  <c:v>1.9000000000000017E-2</c:v>
                </c:pt>
                <c:pt idx="10">
                  <c:v>2.0999999999999991E-2</c:v>
                </c:pt>
                <c:pt idx="11">
                  <c:v>2.1999999999999992E-2</c:v>
                </c:pt>
                <c:pt idx="12">
                  <c:v>2.3999999999999994E-2</c:v>
                </c:pt>
                <c:pt idx="13">
                  <c:v>2.5999999999999995E-2</c:v>
                </c:pt>
                <c:pt idx="14">
                  <c:v>2.6999999999999996E-2</c:v>
                </c:pt>
                <c:pt idx="15">
                  <c:v>2.7999999999999997E-2</c:v>
                </c:pt>
                <c:pt idx="16">
                  <c:v>2.8999999999999998E-2</c:v>
                </c:pt>
                <c:pt idx="17">
                  <c:v>0.03</c:v>
                </c:pt>
                <c:pt idx="18">
                  <c:v>3.1E-2</c:v>
                </c:pt>
                <c:pt idx="19">
                  <c:v>3.4000000000000002E-2</c:v>
                </c:pt>
                <c:pt idx="20">
                  <c:v>3.3000000000000002E-2</c:v>
                </c:pt>
                <c:pt idx="21">
                  <c:v>3.5000000000000003E-2</c:v>
                </c:pt>
                <c:pt idx="22">
                  <c:v>3.6000000000000004E-2</c:v>
                </c:pt>
                <c:pt idx="23">
                  <c:v>3.7000000000000005E-2</c:v>
                </c:pt>
                <c:pt idx="24">
                  <c:v>3.7000000000000005E-2</c:v>
                </c:pt>
                <c:pt idx="25">
                  <c:v>3.7999999999999978E-2</c:v>
                </c:pt>
                <c:pt idx="26">
                  <c:v>3.8999999999999979E-2</c:v>
                </c:pt>
                <c:pt idx="27">
                  <c:v>3.8999999999999979E-2</c:v>
                </c:pt>
                <c:pt idx="28">
                  <c:v>3.999999999999998E-2</c:v>
                </c:pt>
                <c:pt idx="29">
                  <c:v>4.0999999999999981E-2</c:v>
                </c:pt>
                <c:pt idx="30">
                  <c:v>4.0999999999999981E-2</c:v>
                </c:pt>
                <c:pt idx="31">
                  <c:v>4.1999999999999982E-2</c:v>
                </c:pt>
                <c:pt idx="32">
                  <c:v>4.2999999999999983E-2</c:v>
                </c:pt>
                <c:pt idx="33">
                  <c:v>4.2999999999999983E-2</c:v>
                </c:pt>
                <c:pt idx="34">
                  <c:v>4.300000000000001E-2</c:v>
                </c:pt>
                <c:pt idx="35">
                  <c:v>4.4000000000000011E-2</c:v>
                </c:pt>
                <c:pt idx="36">
                  <c:v>4.4000000000000011E-2</c:v>
                </c:pt>
                <c:pt idx="37">
                  <c:v>4.5000000000000012E-2</c:v>
                </c:pt>
                <c:pt idx="38">
                  <c:v>4.5000000000000012E-2</c:v>
                </c:pt>
                <c:pt idx="39">
                  <c:v>4.6000000000000013E-2</c:v>
                </c:pt>
                <c:pt idx="40">
                  <c:v>4.6000000000000013E-2</c:v>
                </c:pt>
                <c:pt idx="41">
                  <c:v>4.6000000000000013E-2</c:v>
                </c:pt>
                <c:pt idx="42">
                  <c:v>4.7000000000000014E-2</c:v>
                </c:pt>
                <c:pt idx="43">
                  <c:v>4.7000000000000014E-2</c:v>
                </c:pt>
                <c:pt idx="44">
                  <c:v>4.8000000000000015E-2</c:v>
                </c:pt>
                <c:pt idx="45">
                  <c:v>4.7000000000000014E-2</c:v>
                </c:pt>
                <c:pt idx="46">
                  <c:v>4.8000000000000015E-2</c:v>
                </c:pt>
                <c:pt idx="47">
                  <c:v>4.8000000000000015E-2</c:v>
                </c:pt>
                <c:pt idx="48">
                  <c:v>4.8000000000000015E-2</c:v>
                </c:pt>
                <c:pt idx="49">
                  <c:v>4.8000000000000015E-2</c:v>
                </c:pt>
                <c:pt idx="50">
                  <c:v>4.8000000000000015E-2</c:v>
                </c:pt>
                <c:pt idx="51">
                  <c:v>4.8000000000000015E-2</c:v>
                </c:pt>
                <c:pt idx="52">
                  <c:v>4.9000000000000016E-2</c:v>
                </c:pt>
                <c:pt idx="53">
                  <c:v>5.0000000000000017E-2</c:v>
                </c:pt>
                <c:pt idx="54">
                  <c:v>5.0000000000000017E-2</c:v>
                </c:pt>
                <c:pt idx="55">
                  <c:v>5.0000000000000017E-2</c:v>
                </c:pt>
                <c:pt idx="56">
                  <c:v>4.9000000000000016E-2</c:v>
                </c:pt>
                <c:pt idx="57">
                  <c:v>5.0000000000000017E-2</c:v>
                </c:pt>
                <c:pt idx="58">
                  <c:v>5.0000000000000017E-2</c:v>
                </c:pt>
                <c:pt idx="59">
                  <c:v>4.9999999999999989E-2</c:v>
                </c:pt>
                <c:pt idx="60">
                  <c:v>5.099999999999999E-2</c:v>
                </c:pt>
                <c:pt idx="61">
                  <c:v>4.9999999999999989E-2</c:v>
                </c:pt>
                <c:pt idx="62">
                  <c:v>5.099999999999999E-2</c:v>
                </c:pt>
                <c:pt idx="63">
                  <c:v>4.9999999999999989E-2</c:v>
                </c:pt>
                <c:pt idx="64">
                  <c:v>4.9999999999999989E-2</c:v>
                </c:pt>
                <c:pt idx="65">
                  <c:v>5.099999999999999E-2</c:v>
                </c:pt>
                <c:pt idx="66">
                  <c:v>5.1999999999999991E-2</c:v>
                </c:pt>
                <c:pt idx="67">
                  <c:v>5.099999999999999E-2</c:v>
                </c:pt>
                <c:pt idx="68">
                  <c:v>5.099999999999999E-2</c:v>
                </c:pt>
                <c:pt idx="69">
                  <c:v>5.1999999999999991E-2</c:v>
                </c:pt>
                <c:pt idx="70">
                  <c:v>5.099999999999999E-2</c:v>
                </c:pt>
                <c:pt idx="71">
                  <c:v>5.099999999999999E-2</c:v>
                </c:pt>
                <c:pt idx="72">
                  <c:v>5.1999999999999991E-2</c:v>
                </c:pt>
                <c:pt idx="73">
                  <c:v>5.1999999999999991E-2</c:v>
                </c:pt>
                <c:pt idx="74">
                  <c:v>5.099999999999999E-2</c:v>
                </c:pt>
                <c:pt idx="75">
                  <c:v>5.099999999999999E-2</c:v>
                </c:pt>
                <c:pt idx="76">
                  <c:v>5.1999999999999991E-2</c:v>
                </c:pt>
                <c:pt idx="77">
                  <c:v>5.1999999999999991E-2</c:v>
                </c:pt>
                <c:pt idx="78">
                  <c:v>5.1999999999999991E-2</c:v>
                </c:pt>
                <c:pt idx="79">
                  <c:v>5.099999999999999E-2</c:v>
                </c:pt>
                <c:pt idx="80">
                  <c:v>5.099999999999999E-2</c:v>
                </c:pt>
                <c:pt idx="81">
                  <c:v>5.1999999999999991E-2</c:v>
                </c:pt>
                <c:pt idx="82">
                  <c:v>5.1999999999999991E-2</c:v>
                </c:pt>
                <c:pt idx="83">
                  <c:v>5.1999999999999991E-2</c:v>
                </c:pt>
                <c:pt idx="84">
                  <c:v>5.1999999999999991E-2</c:v>
                </c:pt>
                <c:pt idx="85">
                  <c:v>5.1999999999999991E-2</c:v>
                </c:pt>
                <c:pt idx="86">
                  <c:v>5.1999999999999991E-2</c:v>
                </c:pt>
                <c:pt idx="87">
                  <c:v>5.1999999999999991E-2</c:v>
                </c:pt>
                <c:pt idx="88">
                  <c:v>5.2999999999999992E-2</c:v>
                </c:pt>
                <c:pt idx="89">
                  <c:v>5.1999999999999991E-2</c:v>
                </c:pt>
                <c:pt idx="90">
                  <c:v>5.1999999999999991E-2</c:v>
                </c:pt>
                <c:pt idx="91">
                  <c:v>9.4E-2</c:v>
                </c:pt>
                <c:pt idx="92">
                  <c:v>9.4E-2</c:v>
                </c:pt>
                <c:pt idx="93">
                  <c:v>9.4E-2</c:v>
                </c:pt>
                <c:pt idx="94">
                  <c:v>9.2999999999999999E-2</c:v>
                </c:pt>
                <c:pt idx="95">
                  <c:v>9.1999999999999998E-2</c:v>
                </c:pt>
                <c:pt idx="96">
                  <c:v>9.1999999999999998E-2</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0"/>
          <c:extLst>
            <c:ext xmlns:c16="http://schemas.microsoft.com/office/drawing/2014/chart" uri="{C3380CC4-5D6E-409C-BE32-E72D297353CC}">
              <c16:uniqueId val="{00000000-47D2-4112-82F2-C6437BF62946}"/>
            </c:ext>
          </c:extLst>
        </c:ser>
        <c:ser>
          <c:idx val="1"/>
          <c:order val="1"/>
          <c:tx>
            <c:strRef>
              <c:f>Hoja1!$F$2</c:f>
              <c:strCache>
                <c:ptCount val="1"/>
                <c:pt idx="0">
                  <c:v>LiFeSODA-E202A</c:v>
                </c:pt>
              </c:strCache>
            </c:strRef>
          </c:tx>
          <c:spPr>
            <a:ln w="28575">
              <a:noFill/>
            </a:ln>
          </c:spPr>
          <c:marker>
            <c:symbol val="circle"/>
            <c:size val="5"/>
            <c:spPr>
              <a:scene3d>
                <a:camera prst="orthographicFront"/>
                <a:lightRig rig="threePt" dir="t">
                  <a:rot lat="0" lon="0" rev="1200000"/>
                </a:lightRig>
              </a:scene3d>
              <a:sp3d>
                <a:bevelT w="63500" h="25400"/>
              </a:sp3d>
            </c:spPr>
          </c:marker>
          <c:xVal>
            <c:numRef>
              <c:f>Hoja1!$F$4:$F$1004</c:f>
              <c:numCache>
                <c:formatCode>General</c:formatCode>
                <c:ptCount val="200"/>
                <c:pt idx="0">
                  <c:v>22</c:v>
                </c:pt>
                <c:pt idx="1">
                  <c:v>74</c:v>
                </c:pt>
                <c:pt idx="2">
                  <c:v>127</c:v>
                </c:pt>
                <c:pt idx="3">
                  <c:v>179</c:v>
                </c:pt>
                <c:pt idx="4">
                  <c:v>232</c:v>
                </c:pt>
                <c:pt idx="5">
                  <c:v>284</c:v>
                </c:pt>
                <c:pt idx="6">
                  <c:v>337</c:v>
                </c:pt>
                <c:pt idx="7">
                  <c:v>390</c:v>
                </c:pt>
                <c:pt idx="8">
                  <c:v>442</c:v>
                </c:pt>
                <c:pt idx="9">
                  <c:v>495</c:v>
                </c:pt>
                <c:pt idx="10">
                  <c:v>547</c:v>
                </c:pt>
                <c:pt idx="11">
                  <c:v>600</c:v>
                </c:pt>
                <c:pt idx="12">
                  <c:v>652</c:v>
                </c:pt>
                <c:pt idx="13">
                  <c:v>705</c:v>
                </c:pt>
                <c:pt idx="14">
                  <c:v>758</c:v>
                </c:pt>
                <c:pt idx="15">
                  <c:v>810</c:v>
                </c:pt>
                <c:pt idx="16">
                  <c:v>863</c:v>
                </c:pt>
                <c:pt idx="17">
                  <c:v>915</c:v>
                </c:pt>
                <c:pt idx="18">
                  <c:v>968</c:v>
                </c:pt>
                <c:pt idx="19">
                  <c:v>1020</c:v>
                </c:pt>
                <c:pt idx="20">
                  <c:v>1073</c:v>
                </c:pt>
                <c:pt idx="21">
                  <c:v>1126</c:v>
                </c:pt>
                <c:pt idx="22">
                  <c:v>1178</c:v>
                </c:pt>
                <c:pt idx="23">
                  <c:v>1231</c:v>
                </c:pt>
                <c:pt idx="24">
                  <c:v>1283</c:v>
                </c:pt>
                <c:pt idx="25">
                  <c:v>1336</c:v>
                </c:pt>
                <c:pt idx="26">
                  <c:v>1388</c:v>
                </c:pt>
                <c:pt idx="27">
                  <c:v>1441</c:v>
                </c:pt>
                <c:pt idx="28">
                  <c:v>1494</c:v>
                </c:pt>
                <c:pt idx="29">
                  <c:v>1546</c:v>
                </c:pt>
                <c:pt idx="30">
                  <c:v>1599</c:v>
                </c:pt>
                <c:pt idx="31">
                  <c:v>1651</c:v>
                </c:pt>
                <c:pt idx="32">
                  <c:v>1704</c:v>
                </c:pt>
                <c:pt idx="33">
                  <c:v>1756</c:v>
                </c:pt>
                <c:pt idx="34">
                  <c:v>1809</c:v>
                </c:pt>
                <c:pt idx="35">
                  <c:v>1862</c:v>
                </c:pt>
                <c:pt idx="36">
                  <c:v>1914</c:v>
                </c:pt>
                <c:pt idx="37">
                  <c:v>1967</c:v>
                </c:pt>
                <c:pt idx="38">
                  <c:v>2019</c:v>
                </c:pt>
                <c:pt idx="39">
                  <c:v>2072</c:v>
                </c:pt>
                <c:pt idx="40">
                  <c:v>2124</c:v>
                </c:pt>
                <c:pt idx="41">
                  <c:v>2177</c:v>
                </c:pt>
                <c:pt idx="42">
                  <c:v>2230</c:v>
                </c:pt>
                <c:pt idx="43">
                  <c:v>2282</c:v>
                </c:pt>
                <c:pt idx="44">
                  <c:v>2335</c:v>
                </c:pt>
                <c:pt idx="45">
                  <c:v>2387</c:v>
                </c:pt>
                <c:pt idx="46">
                  <c:v>2440</c:v>
                </c:pt>
                <c:pt idx="47">
                  <c:v>2492</c:v>
                </c:pt>
                <c:pt idx="48">
                  <c:v>2545</c:v>
                </c:pt>
                <c:pt idx="49">
                  <c:v>2598</c:v>
                </c:pt>
                <c:pt idx="50">
                  <c:v>2650</c:v>
                </c:pt>
                <c:pt idx="51">
                  <c:v>2703</c:v>
                </c:pt>
                <c:pt idx="52">
                  <c:v>2755</c:v>
                </c:pt>
                <c:pt idx="53">
                  <c:v>2808</c:v>
                </c:pt>
                <c:pt idx="54">
                  <c:v>2860</c:v>
                </c:pt>
                <c:pt idx="55">
                  <c:v>2913</c:v>
                </c:pt>
                <c:pt idx="56">
                  <c:v>2966</c:v>
                </c:pt>
                <c:pt idx="57">
                  <c:v>3018</c:v>
                </c:pt>
                <c:pt idx="58">
                  <c:v>3071</c:v>
                </c:pt>
                <c:pt idx="59">
                  <c:v>3123</c:v>
                </c:pt>
                <c:pt idx="60">
                  <c:v>3176</c:v>
                </c:pt>
                <c:pt idx="61">
                  <c:v>3228</c:v>
                </c:pt>
                <c:pt idx="62">
                  <c:v>3281</c:v>
                </c:pt>
                <c:pt idx="63">
                  <c:v>3334</c:v>
                </c:pt>
                <c:pt idx="64">
                  <c:v>3386</c:v>
                </c:pt>
                <c:pt idx="65">
                  <c:v>3439</c:v>
                </c:pt>
                <c:pt idx="66">
                  <c:v>3491</c:v>
                </c:pt>
                <c:pt idx="67">
                  <c:v>3544</c:v>
                </c:pt>
                <c:pt idx="68">
                  <c:v>3596</c:v>
                </c:pt>
                <c:pt idx="69">
                  <c:v>3649</c:v>
                </c:pt>
                <c:pt idx="70">
                  <c:v>3702</c:v>
                </c:pt>
                <c:pt idx="71">
                  <c:v>3754</c:v>
                </c:pt>
                <c:pt idx="72">
                  <c:v>3807</c:v>
                </c:pt>
                <c:pt idx="73">
                  <c:v>3859</c:v>
                </c:pt>
                <c:pt idx="74">
                  <c:v>3912</c:v>
                </c:pt>
                <c:pt idx="75">
                  <c:v>3964</c:v>
                </c:pt>
                <c:pt idx="76">
                  <c:v>4017</c:v>
                </c:pt>
                <c:pt idx="77">
                  <c:v>4070</c:v>
                </c:pt>
                <c:pt idx="78">
                  <c:v>4122</c:v>
                </c:pt>
                <c:pt idx="79">
                  <c:v>4175</c:v>
                </c:pt>
                <c:pt idx="80">
                  <c:v>4227</c:v>
                </c:pt>
                <c:pt idx="81">
                  <c:v>4280</c:v>
                </c:pt>
                <c:pt idx="82">
                  <c:v>4332</c:v>
                </c:pt>
                <c:pt idx="83">
                  <c:v>4385</c:v>
                </c:pt>
                <c:pt idx="84">
                  <c:v>4438</c:v>
                </c:pt>
                <c:pt idx="85">
                  <c:v>4490</c:v>
                </c:pt>
                <c:pt idx="86">
                  <c:v>4543</c:v>
                </c:pt>
                <c:pt idx="87">
                  <c:v>4595</c:v>
                </c:pt>
                <c:pt idx="88">
                  <c:v>4648</c:v>
                </c:pt>
                <c:pt idx="89">
                  <c:v>4700</c:v>
                </c:pt>
                <c:pt idx="90">
                  <c:v>4753</c:v>
                </c:pt>
                <c:pt idx="91">
                  <c:v>7134</c:v>
                </c:pt>
                <c:pt idx="92">
                  <c:v>7212</c:v>
                </c:pt>
                <c:pt idx="93">
                  <c:v>7290</c:v>
                </c:pt>
                <c:pt idx="94">
                  <c:v>7368</c:v>
                </c:pt>
                <c:pt idx="95">
                  <c:v>7446</c:v>
                </c:pt>
                <c:pt idx="96">
                  <c:v>7524</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xVal>
          <c:yVal>
            <c:numRef>
              <c:f>Hoja1!$G$4:$G$41004</c:f>
              <c:numCache>
                <c:formatCode>General</c:formatCode>
                <c:ptCount val="40200"/>
                <c:pt idx="0">
                  <c:v>2.0000000000000018E-3</c:v>
                </c:pt>
                <c:pt idx="1">
                  <c:v>4.9999999999999767E-3</c:v>
                </c:pt>
                <c:pt idx="2">
                  <c:v>8.0000000000000071E-3</c:v>
                </c:pt>
                <c:pt idx="3">
                  <c:v>1.0000000000000009E-2</c:v>
                </c:pt>
                <c:pt idx="4">
                  <c:v>1.3000000000000012E-2</c:v>
                </c:pt>
                <c:pt idx="5">
                  <c:v>1.4000000000000012E-2</c:v>
                </c:pt>
                <c:pt idx="6">
                  <c:v>1.7000000000000015E-2</c:v>
                </c:pt>
                <c:pt idx="7">
                  <c:v>1.7000000000000015E-2</c:v>
                </c:pt>
                <c:pt idx="8">
                  <c:v>1.9000000000000017E-2</c:v>
                </c:pt>
                <c:pt idx="9">
                  <c:v>2.1000000000000019E-2</c:v>
                </c:pt>
                <c:pt idx="10">
                  <c:v>2.2999999999999993E-2</c:v>
                </c:pt>
                <c:pt idx="11">
                  <c:v>2.3999999999999994E-2</c:v>
                </c:pt>
                <c:pt idx="12">
                  <c:v>2.5999999999999995E-2</c:v>
                </c:pt>
                <c:pt idx="13">
                  <c:v>2.7999999999999997E-2</c:v>
                </c:pt>
                <c:pt idx="14">
                  <c:v>2.8999999999999998E-2</c:v>
                </c:pt>
                <c:pt idx="15">
                  <c:v>0.03</c:v>
                </c:pt>
                <c:pt idx="16">
                  <c:v>3.1E-2</c:v>
                </c:pt>
                <c:pt idx="17">
                  <c:v>3.2000000000000001E-2</c:v>
                </c:pt>
                <c:pt idx="18">
                  <c:v>3.3000000000000002E-2</c:v>
                </c:pt>
                <c:pt idx="19">
                  <c:v>3.6000000000000004E-2</c:v>
                </c:pt>
                <c:pt idx="20">
                  <c:v>3.5000000000000003E-2</c:v>
                </c:pt>
                <c:pt idx="21">
                  <c:v>3.7000000000000005E-2</c:v>
                </c:pt>
                <c:pt idx="22">
                  <c:v>3.8000000000000006E-2</c:v>
                </c:pt>
                <c:pt idx="23">
                  <c:v>3.9000000000000007E-2</c:v>
                </c:pt>
                <c:pt idx="24">
                  <c:v>4.0000000000000008E-2</c:v>
                </c:pt>
                <c:pt idx="25">
                  <c:v>3.999999999999998E-2</c:v>
                </c:pt>
                <c:pt idx="26">
                  <c:v>4.0999999999999981E-2</c:v>
                </c:pt>
                <c:pt idx="27">
                  <c:v>4.1999999999999982E-2</c:v>
                </c:pt>
                <c:pt idx="28">
                  <c:v>4.2999999999999983E-2</c:v>
                </c:pt>
                <c:pt idx="29">
                  <c:v>4.3999999999999984E-2</c:v>
                </c:pt>
                <c:pt idx="30">
                  <c:v>4.3999999999999984E-2</c:v>
                </c:pt>
                <c:pt idx="31">
                  <c:v>4.4999999999999984E-2</c:v>
                </c:pt>
                <c:pt idx="32">
                  <c:v>4.5999999999999985E-2</c:v>
                </c:pt>
                <c:pt idx="33">
                  <c:v>4.5999999999999985E-2</c:v>
                </c:pt>
                <c:pt idx="34">
                  <c:v>4.5999999999999985E-2</c:v>
                </c:pt>
                <c:pt idx="35">
                  <c:v>4.6999999999999986E-2</c:v>
                </c:pt>
                <c:pt idx="36">
                  <c:v>4.7999999999999987E-2</c:v>
                </c:pt>
                <c:pt idx="37">
                  <c:v>4.8000000000000015E-2</c:v>
                </c:pt>
                <c:pt idx="38">
                  <c:v>4.8000000000000015E-2</c:v>
                </c:pt>
                <c:pt idx="39">
                  <c:v>4.9000000000000016E-2</c:v>
                </c:pt>
                <c:pt idx="40">
                  <c:v>4.9000000000000016E-2</c:v>
                </c:pt>
                <c:pt idx="41">
                  <c:v>5.0000000000000017E-2</c:v>
                </c:pt>
                <c:pt idx="42">
                  <c:v>5.0000000000000017E-2</c:v>
                </c:pt>
                <c:pt idx="43">
                  <c:v>5.1000000000000018E-2</c:v>
                </c:pt>
                <c:pt idx="44">
                  <c:v>5.1000000000000018E-2</c:v>
                </c:pt>
                <c:pt idx="45">
                  <c:v>5.1000000000000018E-2</c:v>
                </c:pt>
                <c:pt idx="46">
                  <c:v>5.1000000000000018E-2</c:v>
                </c:pt>
                <c:pt idx="47">
                  <c:v>5.1000000000000018E-2</c:v>
                </c:pt>
                <c:pt idx="48">
                  <c:v>5.1000000000000018E-2</c:v>
                </c:pt>
                <c:pt idx="49">
                  <c:v>5.2000000000000018E-2</c:v>
                </c:pt>
                <c:pt idx="50">
                  <c:v>5.1000000000000018E-2</c:v>
                </c:pt>
                <c:pt idx="51">
                  <c:v>5.2000000000000018E-2</c:v>
                </c:pt>
                <c:pt idx="52">
                  <c:v>5.3000000000000019E-2</c:v>
                </c:pt>
                <c:pt idx="53">
                  <c:v>5.3000000000000019E-2</c:v>
                </c:pt>
                <c:pt idx="54">
                  <c:v>5.400000000000002E-2</c:v>
                </c:pt>
                <c:pt idx="55">
                  <c:v>5.3000000000000019E-2</c:v>
                </c:pt>
                <c:pt idx="56">
                  <c:v>5.3000000000000019E-2</c:v>
                </c:pt>
                <c:pt idx="57">
                  <c:v>5.400000000000002E-2</c:v>
                </c:pt>
                <c:pt idx="58">
                  <c:v>5.3000000000000019E-2</c:v>
                </c:pt>
                <c:pt idx="59">
                  <c:v>5.3999999999999992E-2</c:v>
                </c:pt>
                <c:pt idx="60">
                  <c:v>5.3999999999999992E-2</c:v>
                </c:pt>
                <c:pt idx="61">
                  <c:v>5.3999999999999992E-2</c:v>
                </c:pt>
                <c:pt idx="62">
                  <c:v>5.3999999999999992E-2</c:v>
                </c:pt>
                <c:pt idx="63">
                  <c:v>5.3999999999999992E-2</c:v>
                </c:pt>
                <c:pt idx="64">
                  <c:v>5.3999999999999992E-2</c:v>
                </c:pt>
                <c:pt idx="65">
                  <c:v>5.3999999999999992E-2</c:v>
                </c:pt>
                <c:pt idx="66">
                  <c:v>5.4999999999999993E-2</c:v>
                </c:pt>
                <c:pt idx="67">
                  <c:v>5.4999999999999993E-2</c:v>
                </c:pt>
                <c:pt idx="68">
                  <c:v>5.3999999999999992E-2</c:v>
                </c:pt>
                <c:pt idx="69">
                  <c:v>5.5999999999999994E-2</c:v>
                </c:pt>
                <c:pt idx="70">
                  <c:v>5.4999999999999993E-2</c:v>
                </c:pt>
                <c:pt idx="71">
                  <c:v>5.4999999999999993E-2</c:v>
                </c:pt>
                <c:pt idx="72">
                  <c:v>5.4999999999999993E-2</c:v>
                </c:pt>
                <c:pt idx="73">
                  <c:v>5.4999999999999993E-2</c:v>
                </c:pt>
                <c:pt idx="74">
                  <c:v>5.4999999999999993E-2</c:v>
                </c:pt>
                <c:pt idx="75">
                  <c:v>5.3999999999999992E-2</c:v>
                </c:pt>
                <c:pt idx="76">
                  <c:v>5.4999999999999993E-2</c:v>
                </c:pt>
                <c:pt idx="77">
                  <c:v>5.4999999999999993E-2</c:v>
                </c:pt>
                <c:pt idx="78">
                  <c:v>5.5999999999999994E-2</c:v>
                </c:pt>
                <c:pt idx="79">
                  <c:v>5.4999999999999993E-2</c:v>
                </c:pt>
                <c:pt idx="80">
                  <c:v>5.4999999999999993E-2</c:v>
                </c:pt>
                <c:pt idx="81">
                  <c:v>5.5999999999999994E-2</c:v>
                </c:pt>
                <c:pt idx="82">
                  <c:v>5.4999999999999993E-2</c:v>
                </c:pt>
                <c:pt idx="83">
                  <c:v>5.4999999999999993E-2</c:v>
                </c:pt>
                <c:pt idx="84">
                  <c:v>5.5999999999999994E-2</c:v>
                </c:pt>
                <c:pt idx="85">
                  <c:v>5.4999999999999993E-2</c:v>
                </c:pt>
                <c:pt idx="86">
                  <c:v>5.4999999999999993E-2</c:v>
                </c:pt>
                <c:pt idx="87">
                  <c:v>5.4999999999999993E-2</c:v>
                </c:pt>
                <c:pt idx="88">
                  <c:v>5.5999999999999994E-2</c:v>
                </c:pt>
                <c:pt idx="89">
                  <c:v>5.5999999999999994E-2</c:v>
                </c:pt>
                <c:pt idx="90">
                  <c:v>5.4999999999999993E-2</c:v>
                </c:pt>
                <c:pt idx="91">
                  <c:v>9.2999999999999999E-2</c:v>
                </c:pt>
                <c:pt idx="92">
                  <c:v>9.1999999999999998E-2</c:v>
                </c:pt>
                <c:pt idx="93">
                  <c:v>9.1999999999999998E-2</c:v>
                </c:pt>
                <c:pt idx="94">
                  <c:v>9.0999999999999998E-2</c:v>
                </c:pt>
                <c:pt idx="95">
                  <c:v>9.0999999999999998E-2</c:v>
                </c:pt>
                <c:pt idx="96">
                  <c:v>9.0999999999999998E-2</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0"/>
          <c:extLst>
            <c:ext xmlns:c16="http://schemas.microsoft.com/office/drawing/2014/chart" uri="{C3380CC4-5D6E-409C-BE32-E72D297353CC}">
              <c16:uniqueId val="{00000001-47D2-4112-82F2-C6437BF62946}"/>
            </c:ext>
          </c:extLst>
        </c:ser>
        <c:dLbls>
          <c:showLegendKey val="0"/>
          <c:showVal val="0"/>
          <c:showCatName val="0"/>
          <c:showSerName val="0"/>
          <c:showPercent val="0"/>
          <c:showBubbleSize val="0"/>
        </c:dLbls>
        <c:axId val="96046464"/>
        <c:axId val="96068736"/>
        <c:extLst>
          <c:ext xmlns:c15="http://schemas.microsoft.com/office/drawing/2012/chart" uri="{02D57815-91ED-43cb-92C2-25804820EDAC}">
            <c15:filteredScatterSeries>
              <c15:ser>
                <c:idx val="4"/>
                <c:order val="2"/>
                <c:tx>
                  <c:strRef>
                    <c:extLst>
                      <c:ext uri="{02D57815-91ED-43cb-92C2-25804820EDAC}">
                        <c15:formulaRef>
                          <c15:sqref>Hoja1!$L$2</c15:sqref>
                        </c15:formulaRef>
                      </c:ext>
                    </c:extLst>
                    <c:strCache>
                      <c:ptCount val="1"/>
                      <c:pt idx="0">
                        <c:v>2.7 µM</c:v>
                      </c:pt>
                    </c:strCache>
                  </c:strRef>
                </c:tx>
                <c:spPr>
                  <a:ln w="28575">
                    <a:noFill/>
                  </a:ln>
                </c:spPr>
                <c:xVal>
                  <c:numRef>
                    <c:extLst>
                      <c:ext uri="{02D57815-91ED-43cb-92C2-25804820EDAC}">
                        <c15:formulaRef>
                          <c15:sqref>Hoja1!$L$4:$L$1004</c15:sqref>
                        </c15:formulaRef>
                      </c:ext>
                    </c:extLst>
                    <c:numCache>
                      <c:formatCode>General</c:formatCode>
                      <c:ptCount val="200"/>
                      <c:pt idx="0">
                        <c:v>40</c:v>
                      </c:pt>
                      <c:pt idx="1">
                        <c:v>118</c:v>
                      </c:pt>
                      <c:pt idx="2">
                        <c:v>196</c:v>
                      </c:pt>
                      <c:pt idx="3">
                        <c:v>274</c:v>
                      </c:pt>
                      <c:pt idx="4">
                        <c:v>352</c:v>
                      </c:pt>
                      <c:pt idx="5">
                        <c:v>429</c:v>
                      </c:pt>
                      <c:pt idx="6">
                        <c:v>507</c:v>
                      </c:pt>
                      <c:pt idx="7">
                        <c:v>585</c:v>
                      </c:pt>
                      <c:pt idx="8">
                        <c:v>663</c:v>
                      </c:pt>
                      <c:pt idx="9">
                        <c:v>741</c:v>
                      </c:pt>
                      <c:pt idx="10">
                        <c:v>819</c:v>
                      </c:pt>
                      <c:pt idx="11">
                        <c:v>897</c:v>
                      </c:pt>
                      <c:pt idx="12">
                        <c:v>975</c:v>
                      </c:pt>
                      <c:pt idx="13">
                        <c:v>1052</c:v>
                      </c:pt>
                      <c:pt idx="14">
                        <c:v>1130</c:v>
                      </c:pt>
                      <c:pt idx="15">
                        <c:v>1208</c:v>
                      </c:pt>
                      <c:pt idx="16">
                        <c:v>1286</c:v>
                      </c:pt>
                      <c:pt idx="17">
                        <c:v>1364</c:v>
                      </c:pt>
                      <c:pt idx="18">
                        <c:v>1442</c:v>
                      </c:pt>
                      <c:pt idx="19">
                        <c:v>1520</c:v>
                      </c:pt>
                      <c:pt idx="20">
                        <c:v>1597</c:v>
                      </c:pt>
                      <c:pt idx="21">
                        <c:v>1675</c:v>
                      </c:pt>
                      <c:pt idx="22">
                        <c:v>1753</c:v>
                      </c:pt>
                      <c:pt idx="23">
                        <c:v>1831</c:v>
                      </c:pt>
                      <c:pt idx="24">
                        <c:v>1909</c:v>
                      </c:pt>
                      <c:pt idx="25">
                        <c:v>1987</c:v>
                      </c:pt>
                      <c:pt idx="26">
                        <c:v>2065</c:v>
                      </c:pt>
                      <c:pt idx="27">
                        <c:v>2143</c:v>
                      </c:pt>
                      <c:pt idx="28">
                        <c:v>2221</c:v>
                      </c:pt>
                      <c:pt idx="29">
                        <c:v>2299</c:v>
                      </c:pt>
                      <c:pt idx="30">
                        <c:v>2377</c:v>
                      </c:pt>
                      <c:pt idx="31">
                        <c:v>2456</c:v>
                      </c:pt>
                      <c:pt idx="32">
                        <c:v>2534</c:v>
                      </c:pt>
                      <c:pt idx="33">
                        <c:v>2612</c:v>
                      </c:pt>
                      <c:pt idx="34">
                        <c:v>2690</c:v>
                      </c:pt>
                      <c:pt idx="35">
                        <c:v>2768</c:v>
                      </c:pt>
                      <c:pt idx="36">
                        <c:v>2846</c:v>
                      </c:pt>
                      <c:pt idx="37">
                        <c:v>2924</c:v>
                      </c:pt>
                      <c:pt idx="38">
                        <c:v>3002</c:v>
                      </c:pt>
                      <c:pt idx="39">
                        <c:v>3080</c:v>
                      </c:pt>
                      <c:pt idx="40">
                        <c:v>3158</c:v>
                      </c:pt>
                      <c:pt idx="41">
                        <c:v>3236</c:v>
                      </c:pt>
                      <c:pt idx="42">
                        <c:v>3314</c:v>
                      </c:pt>
                      <c:pt idx="43">
                        <c:v>3392</c:v>
                      </c:pt>
                      <c:pt idx="44">
                        <c:v>3470</c:v>
                      </c:pt>
                      <c:pt idx="45">
                        <c:v>3548</c:v>
                      </c:pt>
                      <c:pt idx="46">
                        <c:v>3625</c:v>
                      </c:pt>
                      <c:pt idx="47">
                        <c:v>3703</c:v>
                      </c:pt>
                      <c:pt idx="48">
                        <c:v>3781</c:v>
                      </c:pt>
                      <c:pt idx="49">
                        <c:v>3859</c:v>
                      </c:pt>
                      <c:pt idx="50">
                        <c:v>3937</c:v>
                      </c:pt>
                      <c:pt idx="51">
                        <c:v>4015</c:v>
                      </c:pt>
                      <c:pt idx="52">
                        <c:v>4093</c:v>
                      </c:pt>
                      <c:pt idx="53">
                        <c:v>4171</c:v>
                      </c:pt>
                      <c:pt idx="54">
                        <c:v>4249</c:v>
                      </c:pt>
                      <c:pt idx="55">
                        <c:v>4329</c:v>
                      </c:pt>
                      <c:pt idx="56">
                        <c:v>4407</c:v>
                      </c:pt>
                      <c:pt idx="57">
                        <c:v>4485</c:v>
                      </c:pt>
                      <c:pt idx="58">
                        <c:v>4563</c:v>
                      </c:pt>
                      <c:pt idx="59">
                        <c:v>4641</c:v>
                      </c:pt>
                      <c:pt idx="60">
                        <c:v>4719</c:v>
                      </c:pt>
                      <c:pt idx="61">
                        <c:v>4797</c:v>
                      </c:pt>
                      <c:pt idx="62">
                        <c:v>4875</c:v>
                      </c:pt>
                      <c:pt idx="63">
                        <c:v>4953</c:v>
                      </c:pt>
                      <c:pt idx="64">
                        <c:v>5031</c:v>
                      </c:pt>
                      <c:pt idx="65">
                        <c:v>5109</c:v>
                      </c:pt>
                      <c:pt idx="66">
                        <c:v>5187</c:v>
                      </c:pt>
                      <c:pt idx="67">
                        <c:v>5265</c:v>
                      </c:pt>
                      <c:pt idx="68">
                        <c:v>5343</c:v>
                      </c:pt>
                      <c:pt idx="69">
                        <c:v>5420</c:v>
                      </c:pt>
                      <c:pt idx="70">
                        <c:v>5498</c:v>
                      </c:pt>
                      <c:pt idx="71">
                        <c:v>5576</c:v>
                      </c:pt>
                      <c:pt idx="72">
                        <c:v>5654</c:v>
                      </c:pt>
                      <c:pt idx="73">
                        <c:v>5732</c:v>
                      </c:pt>
                      <c:pt idx="74">
                        <c:v>5810</c:v>
                      </c:pt>
                      <c:pt idx="75">
                        <c:v>5888</c:v>
                      </c:pt>
                      <c:pt idx="76">
                        <c:v>5966</c:v>
                      </c:pt>
                      <c:pt idx="77">
                        <c:v>6044</c:v>
                      </c:pt>
                      <c:pt idx="78">
                        <c:v>6122</c:v>
                      </c:pt>
                      <c:pt idx="79">
                        <c:v>6200</c:v>
                      </c:pt>
                      <c:pt idx="80">
                        <c:v>6278</c:v>
                      </c:pt>
                      <c:pt idx="81">
                        <c:v>6356</c:v>
                      </c:pt>
                      <c:pt idx="82">
                        <c:v>6434</c:v>
                      </c:pt>
                      <c:pt idx="83">
                        <c:v>6512</c:v>
                      </c:pt>
                      <c:pt idx="84">
                        <c:v>6589</c:v>
                      </c:pt>
                      <c:pt idx="85">
                        <c:v>6667</c:v>
                      </c:pt>
                      <c:pt idx="86">
                        <c:v>6745</c:v>
                      </c:pt>
                      <c:pt idx="87">
                        <c:v>6823</c:v>
                      </c:pt>
                      <c:pt idx="88">
                        <c:v>6901</c:v>
                      </c:pt>
                      <c:pt idx="89">
                        <c:v>6979</c:v>
                      </c:pt>
                      <c:pt idx="90">
                        <c:v>7057</c:v>
                      </c:pt>
                      <c:pt idx="91">
                        <c:v>7135</c:v>
                      </c:pt>
                      <c:pt idx="92">
                        <c:v>7213</c:v>
                      </c:pt>
                      <c:pt idx="93">
                        <c:v>7291</c:v>
                      </c:pt>
                      <c:pt idx="94">
                        <c:v>7369</c:v>
                      </c:pt>
                      <c:pt idx="95">
                        <c:v>7447</c:v>
                      </c:pt>
                      <c:pt idx="96">
                        <c:v>7524</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xVal>
                <c:yVal>
                  <c:numRef>
                    <c:extLst>
                      <c:ext uri="{02D57815-91ED-43cb-92C2-25804820EDAC}">
                        <c15:formulaRef>
                          <c15:sqref>Hoja1!$M$4:$M$1004</c15:sqref>
                        </c15:formulaRef>
                      </c:ext>
                    </c:extLst>
                    <c:numCache>
                      <c:formatCode>General</c:formatCode>
                      <c:ptCount val="200"/>
                      <c:pt idx="0">
                        <c:v>1.0000000000000009E-3</c:v>
                      </c:pt>
                      <c:pt idx="1">
                        <c:v>6.9999999999999785E-3</c:v>
                      </c:pt>
                      <c:pt idx="2">
                        <c:v>1.0999999999999982E-2</c:v>
                      </c:pt>
                      <c:pt idx="3">
                        <c:v>1.5999999999999986E-2</c:v>
                      </c:pt>
                      <c:pt idx="4">
                        <c:v>2.0999999999999991E-2</c:v>
                      </c:pt>
                      <c:pt idx="5">
                        <c:v>2.4999999999999994E-2</c:v>
                      </c:pt>
                      <c:pt idx="6">
                        <c:v>2.9999999999999971E-2</c:v>
                      </c:pt>
                      <c:pt idx="7">
                        <c:v>3.3000000000000002E-2</c:v>
                      </c:pt>
                      <c:pt idx="8">
                        <c:v>3.8000000000000006E-2</c:v>
                      </c:pt>
                      <c:pt idx="9">
                        <c:v>4.0000000000000008E-2</c:v>
                      </c:pt>
                      <c:pt idx="10">
                        <c:v>4.5000000000000012E-2</c:v>
                      </c:pt>
                      <c:pt idx="11">
                        <c:v>4.8000000000000015E-2</c:v>
                      </c:pt>
                      <c:pt idx="12">
                        <c:v>5.099999999999999E-2</c:v>
                      </c:pt>
                      <c:pt idx="13">
                        <c:v>5.3999999999999992E-2</c:v>
                      </c:pt>
                      <c:pt idx="14">
                        <c:v>5.6999999999999995E-2</c:v>
                      </c:pt>
                      <c:pt idx="15">
                        <c:v>0.06</c:v>
                      </c:pt>
                      <c:pt idx="16">
                        <c:v>6.3E-2</c:v>
                      </c:pt>
                      <c:pt idx="17">
                        <c:v>6.5000000000000002E-2</c:v>
                      </c:pt>
                      <c:pt idx="18">
                        <c:v>6.8000000000000005E-2</c:v>
                      </c:pt>
                      <c:pt idx="19">
                        <c:v>7.0000000000000007E-2</c:v>
                      </c:pt>
                      <c:pt idx="20">
                        <c:v>7.2000000000000008E-2</c:v>
                      </c:pt>
                      <c:pt idx="21">
                        <c:v>7.5000000000000011E-2</c:v>
                      </c:pt>
                      <c:pt idx="22">
                        <c:v>7.5000000000000011E-2</c:v>
                      </c:pt>
                      <c:pt idx="23">
                        <c:v>7.7000000000000013E-2</c:v>
                      </c:pt>
                      <c:pt idx="24">
                        <c:v>7.9000000000000015E-2</c:v>
                      </c:pt>
                      <c:pt idx="25">
                        <c:v>8.2000000000000017E-2</c:v>
                      </c:pt>
                      <c:pt idx="26">
                        <c:v>8.3000000000000018E-2</c:v>
                      </c:pt>
                      <c:pt idx="27">
                        <c:v>8.3999999999999964E-2</c:v>
                      </c:pt>
                      <c:pt idx="28">
                        <c:v>8.5999999999999965E-2</c:v>
                      </c:pt>
                      <c:pt idx="29">
                        <c:v>8.6999999999999966E-2</c:v>
                      </c:pt>
                      <c:pt idx="30">
                        <c:v>8.7999999999999967E-2</c:v>
                      </c:pt>
                      <c:pt idx="31">
                        <c:v>8.8999999999999968E-2</c:v>
                      </c:pt>
                      <c:pt idx="32">
                        <c:v>8.9999999999999969E-2</c:v>
                      </c:pt>
                      <c:pt idx="33">
                        <c:v>9.099999999999997E-2</c:v>
                      </c:pt>
                      <c:pt idx="34">
                        <c:v>9.1999999999999971E-2</c:v>
                      </c:pt>
                      <c:pt idx="35">
                        <c:v>9.2999999999999972E-2</c:v>
                      </c:pt>
                      <c:pt idx="36">
                        <c:v>9.2999999999999972E-2</c:v>
                      </c:pt>
                      <c:pt idx="37">
                        <c:v>9.4E-2</c:v>
                      </c:pt>
                      <c:pt idx="38">
                        <c:v>9.5000000000000001E-2</c:v>
                      </c:pt>
                      <c:pt idx="39">
                        <c:v>9.6000000000000002E-2</c:v>
                      </c:pt>
                      <c:pt idx="40">
                        <c:v>9.6000000000000002E-2</c:v>
                      </c:pt>
                      <c:pt idx="41">
                        <c:v>9.8000000000000004E-2</c:v>
                      </c:pt>
                      <c:pt idx="42">
                        <c:v>9.8000000000000004E-2</c:v>
                      </c:pt>
                      <c:pt idx="43">
                        <c:v>9.9000000000000005E-2</c:v>
                      </c:pt>
                      <c:pt idx="44">
                        <c:v>0.1</c:v>
                      </c:pt>
                      <c:pt idx="45">
                        <c:v>0.10100000000000001</c:v>
                      </c:pt>
                      <c:pt idx="46">
                        <c:v>0.1</c:v>
                      </c:pt>
                      <c:pt idx="47">
                        <c:v>9.9000000000000005E-2</c:v>
                      </c:pt>
                      <c:pt idx="48">
                        <c:v>9.9000000000000005E-2</c:v>
                      </c:pt>
                      <c:pt idx="49">
                        <c:v>9.9000000000000005E-2</c:v>
                      </c:pt>
                      <c:pt idx="50">
                        <c:v>9.8000000000000004E-2</c:v>
                      </c:pt>
                      <c:pt idx="51">
                        <c:v>9.8000000000000004E-2</c:v>
                      </c:pt>
                      <c:pt idx="52">
                        <c:v>9.7000000000000003E-2</c:v>
                      </c:pt>
                      <c:pt idx="53">
                        <c:v>9.7000000000000003E-2</c:v>
                      </c:pt>
                      <c:pt idx="54">
                        <c:v>9.6000000000000002E-2</c:v>
                      </c:pt>
                      <c:pt idx="55">
                        <c:v>9.6000000000000002E-2</c:v>
                      </c:pt>
                      <c:pt idx="56">
                        <c:v>9.6000000000000002E-2</c:v>
                      </c:pt>
                      <c:pt idx="57">
                        <c:v>9.7000000000000003E-2</c:v>
                      </c:pt>
                      <c:pt idx="58">
                        <c:v>9.5000000000000001E-2</c:v>
                      </c:pt>
                      <c:pt idx="59">
                        <c:v>9.5000000000000001E-2</c:v>
                      </c:pt>
                      <c:pt idx="60">
                        <c:v>9.4E-2</c:v>
                      </c:pt>
                      <c:pt idx="61">
                        <c:v>9.2999999999999999E-2</c:v>
                      </c:pt>
                      <c:pt idx="62">
                        <c:v>9.2999999999999999E-2</c:v>
                      </c:pt>
                      <c:pt idx="63">
                        <c:v>9.1999999999999998E-2</c:v>
                      </c:pt>
                      <c:pt idx="64">
                        <c:v>9.0999999999999998E-2</c:v>
                      </c:pt>
                      <c:pt idx="65">
                        <c:v>9.0999999999999998E-2</c:v>
                      </c:pt>
                      <c:pt idx="66">
                        <c:v>0.09</c:v>
                      </c:pt>
                      <c:pt idx="67">
                        <c:v>0.09</c:v>
                      </c:pt>
                      <c:pt idx="68">
                        <c:v>0.09</c:v>
                      </c:pt>
                      <c:pt idx="69">
                        <c:v>0.09</c:v>
                      </c:pt>
                      <c:pt idx="70">
                        <c:v>8.8999999999999996E-2</c:v>
                      </c:pt>
                      <c:pt idx="71">
                        <c:v>8.8999999999999996E-2</c:v>
                      </c:pt>
                      <c:pt idx="72">
                        <c:v>8.7999999999999995E-2</c:v>
                      </c:pt>
                      <c:pt idx="73">
                        <c:v>8.7999999999999995E-2</c:v>
                      </c:pt>
                      <c:pt idx="74">
                        <c:v>8.6999999999999994E-2</c:v>
                      </c:pt>
                      <c:pt idx="75">
                        <c:v>8.6999999999999994E-2</c:v>
                      </c:pt>
                      <c:pt idx="76">
                        <c:v>8.5999999999999993E-2</c:v>
                      </c:pt>
                      <c:pt idx="77">
                        <c:v>8.5999999999999993E-2</c:v>
                      </c:pt>
                      <c:pt idx="78">
                        <c:v>8.4999999999999992E-2</c:v>
                      </c:pt>
                      <c:pt idx="79">
                        <c:v>8.4999999999999992E-2</c:v>
                      </c:pt>
                      <c:pt idx="80">
                        <c:v>8.3999999999999991E-2</c:v>
                      </c:pt>
                      <c:pt idx="81">
                        <c:v>8.3999999999999991E-2</c:v>
                      </c:pt>
                      <c:pt idx="82">
                        <c:v>8.299999999999999E-2</c:v>
                      </c:pt>
                      <c:pt idx="83">
                        <c:v>8.299999999999999E-2</c:v>
                      </c:pt>
                      <c:pt idx="84">
                        <c:v>8.199999999999999E-2</c:v>
                      </c:pt>
                      <c:pt idx="85">
                        <c:v>8.0999999999999989E-2</c:v>
                      </c:pt>
                      <c:pt idx="86">
                        <c:v>8.0999999999999989E-2</c:v>
                      </c:pt>
                      <c:pt idx="87">
                        <c:v>7.9999999999999988E-2</c:v>
                      </c:pt>
                      <c:pt idx="88">
                        <c:v>7.9999999999999988E-2</c:v>
                      </c:pt>
                      <c:pt idx="89">
                        <c:v>8.0000000000000016E-2</c:v>
                      </c:pt>
                      <c:pt idx="90">
                        <c:v>7.9000000000000015E-2</c:v>
                      </c:pt>
                      <c:pt idx="91">
                        <c:v>7.9000000000000015E-2</c:v>
                      </c:pt>
                      <c:pt idx="92">
                        <c:v>7.8000000000000014E-2</c:v>
                      </c:pt>
                      <c:pt idx="93">
                        <c:v>7.7000000000000013E-2</c:v>
                      </c:pt>
                      <c:pt idx="94">
                        <c:v>7.7000000000000013E-2</c:v>
                      </c:pt>
                      <c:pt idx="95">
                        <c:v>7.7000000000000013E-2</c:v>
                      </c:pt>
                      <c:pt idx="96">
                        <c:v>7.7000000000000013E-2</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0"/>
                <c:extLst>
                  <c:ext xmlns:c16="http://schemas.microsoft.com/office/drawing/2014/chart" uri="{C3380CC4-5D6E-409C-BE32-E72D297353CC}">
                    <c16:uniqueId val="{00000004-47D2-4112-82F2-C6437BF62946}"/>
                  </c:ext>
                </c:extLst>
              </c15:ser>
            </c15:filteredScatterSeries>
            <c15:filteredScatterSeries>
              <c15:ser>
                <c:idx val="5"/>
                <c:order val="3"/>
                <c:tx>
                  <c:strRef>
                    <c:extLst xmlns:c15="http://schemas.microsoft.com/office/drawing/2012/chart">
                      <c:ext xmlns:c15="http://schemas.microsoft.com/office/drawing/2012/chart" uri="{02D57815-91ED-43cb-92C2-25804820EDAC}">
                        <c15:formulaRef>
                          <c15:sqref>Hoja1!$N$2</c15:sqref>
                        </c15:formulaRef>
                      </c:ext>
                    </c:extLst>
                    <c:strCache>
                      <c:ptCount val="1"/>
                      <c:pt idx="0">
                        <c:v>8.3 µM</c:v>
                      </c:pt>
                    </c:strCache>
                  </c:strRef>
                </c:tx>
                <c:spPr>
                  <a:ln w="28575">
                    <a:noFill/>
                  </a:ln>
                </c:spPr>
                <c:xVal>
                  <c:numRef>
                    <c:extLst xmlns:c15="http://schemas.microsoft.com/office/drawing/2012/chart">
                      <c:ext xmlns:c15="http://schemas.microsoft.com/office/drawing/2012/chart" uri="{02D57815-91ED-43cb-92C2-25804820EDAC}">
                        <c15:formulaRef>
                          <c15:sqref>Hoja1!$N$4:$N$1004</c15:sqref>
                        </c15:formulaRef>
                      </c:ext>
                    </c:extLst>
                    <c:numCache>
                      <c:formatCode>General</c:formatCode>
                      <c:ptCount val="200"/>
                      <c:pt idx="0">
                        <c:v>40</c:v>
                      </c:pt>
                      <c:pt idx="1">
                        <c:v>118</c:v>
                      </c:pt>
                      <c:pt idx="2">
                        <c:v>196</c:v>
                      </c:pt>
                      <c:pt idx="3">
                        <c:v>274</c:v>
                      </c:pt>
                      <c:pt idx="4">
                        <c:v>352</c:v>
                      </c:pt>
                      <c:pt idx="5">
                        <c:v>430</c:v>
                      </c:pt>
                      <c:pt idx="6">
                        <c:v>508</c:v>
                      </c:pt>
                      <c:pt idx="7">
                        <c:v>585</c:v>
                      </c:pt>
                      <c:pt idx="8">
                        <c:v>663</c:v>
                      </c:pt>
                      <c:pt idx="9">
                        <c:v>741</c:v>
                      </c:pt>
                      <c:pt idx="10">
                        <c:v>819</c:v>
                      </c:pt>
                      <c:pt idx="11">
                        <c:v>897</c:v>
                      </c:pt>
                      <c:pt idx="12">
                        <c:v>975</c:v>
                      </c:pt>
                      <c:pt idx="13">
                        <c:v>1053</c:v>
                      </c:pt>
                      <c:pt idx="14">
                        <c:v>1131</c:v>
                      </c:pt>
                      <c:pt idx="15">
                        <c:v>1208</c:v>
                      </c:pt>
                      <c:pt idx="16">
                        <c:v>1286</c:v>
                      </c:pt>
                      <c:pt idx="17">
                        <c:v>1364</c:v>
                      </c:pt>
                      <c:pt idx="18">
                        <c:v>1442</c:v>
                      </c:pt>
                      <c:pt idx="19">
                        <c:v>1520</c:v>
                      </c:pt>
                      <c:pt idx="20">
                        <c:v>1598</c:v>
                      </c:pt>
                      <c:pt idx="21">
                        <c:v>1676</c:v>
                      </c:pt>
                      <c:pt idx="22">
                        <c:v>1753</c:v>
                      </c:pt>
                      <c:pt idx="23">
                        <c:v>1831</c:v>
                      </c:pt>
                      <c:pt idx="24">
                        <c:v>1909</c:v>
                      </c:pt>
                      <c:pt idx="25">
                        <c:v>1987</c:v>
                      </c:pt>
                      <c:pt idx="26">
                        <c:v>2065</c:v>
                      </c:pt>
                      <c:pt idx="27">
                        <c:v>2143</c:v>
                      </c:pt>
                      <c:pt idx="28">
                        <c:v>2221</c:v>
                      </c:pt>
                      <c:pt idx="29">
                        <c:v>2299</c:v>
                      </c:pt>
                      <c:pt idx="30">
                        <c:v>2378</c:v>
                      </c:pt>
                      <c:pt idx="31">
                        <c:v>2456</c:v>
                      </c:pt>
                      <c:pt idx="32">
                        <c:v>2534</c:v>
                      </c:pt>
                      <c:pt idx="33">
                        <c:v>2612</c:v>
                      </c:pt>
                      <c:pt idx="34">
                        <c:v>2690</c:v>
                      </c:pt>
                      <c:pt idx="35">
                        <c:v>2768</c:v>
                      </c:pt>
                      <c:pt idx="36">
                        <c:v>2846</c:v>
                      </c:pt>
                      <c:pt idx="37">
                        <c:v>2924</c:v>
                      </c:pt>
                      <c:pt idx="38">
                        <c:v>3002</c:v>
                      </c:pt>
                      <c:pt idx="39">
                        <c:v>3080</c:v>
                      </c:pt>
                      <c:pt idx="40">
                        <c:v>3158</c:v>
                      </c:pt>
                      <c:pt idx="41">
                        <c:v>3236</c:v>
                      </c:pt>
                      <c:pt idx="42">
                        <c:v>3314</c:v>
                      </c:pt>
                      <c:pt idx="43">
                        <c:v>3392</c:v>
                      </c:pt>
                      <c:pt idx="44">
                        <c:v>3470</c:v>
                      </c:pt>
                      <c:pt idx="45">
                        <c:v>3548</c:v>
                      </c:pt>
                      <c:pt idx="46">
                        <c:v>3626</c:v>
                      </c:pt>
                      <c:pt idx="47">
                        <c:v>3704</c:v>
                      </c:pt>
                      <c:pt idx="48">
                        <c:v>3782</c:v>
                      </c:pt>
                      <c:pt idx="49">
                        <c:v>3860</c:v>
                      </c:pt>
                      <c:pt idx="50">
                        <c:v>3938</c:v>
                      </c:pt>
                      <c:pt idx="51">
                        <c:v>4016</c:v>
                      </c:pt>
                      <c:pt idx="52">
                        <c:v>4094</c:v>
                      </c:pt>
                      <c:pt idx="53">
                        <c:v>4172</c:v>
                      </c:pt>
                      <c:pt idx="54">
                        <c:v>4250</c:v>
                      </c:pt>
                      <c:pt idx="55">
                        <c:v>4329</c:v>
                      </c:pt>
                      <c:pt idx="56">
                        <c:v>4407</c:v>
                      </c:pt>
                      <c:pt idx="57">
                        <c:v>4485</c:v>
                      </c:pt>
                      <c:pt idx="58">
                        <c:v>4563</c:v>
                      </c:pt>
                      <c:pt idx="59">
                        <c:v>4641</c:v>
                      </c:pt>
                      <c:pt idx="60">
                        <c:v>4719</c:v>
                      </c:pt>
                      <c:pt idx="61">
                        <c:v>4797</c:v>
                      </c:pt>
                      <c:pt idx="62">
                        <c:v>4875</c:v>
                      </c:pt>
                      <c:pt idx="63">
                        <c:v>4953</c:v>
                      </c:pt>
                      <c:pt idx="64">
                        <c:v>5031</c:v>
                      </c:pt>
                      <c:pt idx="65">
                        <c:v>5109</c:v>
                      </c:pt>
                      <c:pt idx="66">
                        <c:v>5187</c:v>
                      </c:pt>
                      <c:pt idx="67">
                        <c:v>5265</c:v>
                      </c:pt>
                      <c:pt idx="68">
                        <c:v>5343</c:v>
                      </c:pt>
                      <c:pt idx="69">
                        <c:v>5421</c:v>
                      </c:pt>
                      <c:pt idx="70">
                        <c:v>5499</c:v>
                      </c:pt>
                      <c:pt idx="71">
                        <c:v>5577</c:v>
                      </c:pt>
                      <c:pt idx="72">
                        <c:v>5655</c:v>
                      </c:pt>
                      <c:pt idx="73">
                        <c:v>5733</c:v>
                      </c:pt>
                      <c:pt idx="74">
                        <c:v>5810</c:v>
                      </c:pt>
                      <c:pt idx="75">
                        <c:v>5888</c:v>
                      </c:pt>
                      <c:pt idx="76">
                        <c:v>5966</c:v>
                      </c:pt>
                      <c:pt idx="77">
                        <c:v>6044</c:v>
                      </c:pt>
                      <c:pt idx="78">
                        <c:v>6122</c:v>
                      </c:pt>
                      <c:pt idx="79">
                        <c:v>6200</c:v>
                      </c:pt>
                      <c:pt idx="80">
                        <c:v>6278</c:v>
                      </c:pt>
                      <c:pt idx="81">
                        <c:v>6356</c:v>
                      </c:pt>
                      <c:pt idx="82">
                        <c:v>6434</c:v>
                      </c:pt>
                      <c:pt idx="83">
                        <c:v>6512</c:v>
                      </c:pt>
                      <c:pt idx="84">
                        <c:v>6590</c:v>
                      </c:pt>
                      <c:pt idx="85">
                        <c:v>6668</c:v>
                      </c:pt>
                      <c:pt idx="86">
                        <c:v>6746</c:v>
                      </c:pt>
                      <c:pt idx="87">
                        <c:v>6824</c:v>
                      </c:pt>
                      <c:pt idx="88">
                        <c:v>6901</c:v>
                      </c:pt>
                      <c:pt idx="89">
                        <c:v>6979</c:v>
                      </c:pt>
                      <c:pt idx="90">
                        <c:v>7057</c:v>
                      </c:pt>
                      <c:pt idx="91">
                        <c:v>7135</c:v>
                      </c:pt>
                      <c:pt idx="92">
                        <c:v>7213</c:v>
                      </c:pt>
                      <c:pt idx="93">
                        <c:v>7291</c:v>
                      </c:pt>
                      <c:pt idx="94">
                        <c:v>7369</c:v>
                      </c:pt>
                      <c:pt idx="95">
                        <c:v>7447</c:v>
                      </c:pt>
                      <c:pt idx="96">
                        <c:v>7525</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xVal>
                <c:yVal>
                  <c:numRef>
                    <c:extLst xmlns:c15="http://schemas.microsoft.com/office/drawing/2012/chart">
                      <c:ext xmlns:c15="http://schemas.microsoft.com/office/drawing/2012/chart" uri="{02D57815-91ED-43cb-92C2-25804820EDAC}">
                        <c15:formulaRef>
                          <c15:sqref>Hoja1!$O$4:$O$1004</c15:sqref>
                        </c15:formulaRef>
                      </c:ext>
                    </c:extLst>
                    <c:numCache>
                      <c:formatCode>General</c:formatCode>
                      <c:ptCount val="200"/>
                      <c:pt idx="0">
                        <c:v>1.999999999999974E-3</c:v>
                      </c:pt>
                      <c:pt idx="1">
                        <c:v>6.9999999999999785E-3</c:v>
                      </c:pt>
                      <c:pt idx="2">
                        <c:v>1.2000000000000011E-2</c:v>
                      </c:pt>
                      <c:pt idx="3">
                        <c:v>1.6000000000000014E-2</c:v>
                      </c:pt>
                      <c:pt idx="4">
                        <c:v>2.0000000000000018E-2</c:v>
                      </c:pt>
                      <c:pt idx="5">
                        <c:v>2.3999999999999994E-2</c:v>
                      </c:pt>
                      <c:pt idx="6">
                        <c:v>2.8999999999999998E-2</c:v>
                      </c:pt>
                      <c:pt idx="7">
                        <c:v>3.2000000000000001E-2</c:v>
                      </c:pt>
                      <c:pt idx="8">
                        <c:v>3.5000000000000003E-2</c:v>
                      </c:pt>
                      <c:pt idx="9">
                        <c:v>3.9000000000000007E-2</c:v>
                      </c:pt>
                      <c:pt idx="10">
                        <c:v>4.200000000000001E-2</c:v>
                      </c:pt>
                      <c:pt idx="11">
                        <c:v>4.5999999999999985E-2</c:v>
                      </c:pt>
                      <c:pt idx="12">
                        <c:v>4.7999999999999987E-2</c:v>
                      </c:pt>
                      <c:pt idx="13">
                        <c:v>5.099999999999999E-2</c:v>
                      </c:pt>
                      <c:pt idx="14">
                        <c:v>5.2999999999999992E-2</c:v>
                      </c:pt>
                      <c:pt idx="15">
                        <c:v>5.5999999999999994E-2</c:v>
                      </c:pt>
                      <c:pt idx="16">
                        <c:v>5.7999999999999996E-2</c:v>
                      </c:pt>
                      <c:pt idx="17">
                        <c:v>6.0999999999999999E-2</c:v>
                      </c:pt>
                      <c:pt idx="18">
                        <c:v>6.4000000000000001E-2</c:v>
                      </c:pt>
                      <c:pt idx="19">
                        <c:v>6.4000000000000001E-2</c:v>
                      </c:pt>
                      <c:pt idx="20">
                        <c:v>6.6000000000000003E-2</c:v>
                      </c:pt>
                      <c:pt idx="21">
                        <c:v>6.8000000000000005E-2</c:v>
                      </c:pt>
                      <c:pt idx="22">
                        <c:v>7.0000000000000007E-2</c:v>
                      </c:pt>
                      <c:pt idx="23">
                        <c:v>7.1000000000000008E-2</c:v>
                      </c:pt>
                      <c:pt idx="24">
                        <c:v>7.3000000000000009E-2</c:v>
                      </c:pt>
                      <c:pt idx="25">
                        <c:v>7.3000000000000009E-2</c:v>
                      </c:pt>
                      <c:pt idx="26">
                        <c:v>7.400000000000001E-2</c:v>
                      </c:pt>
                      <c:pt idx="27">
                        <c:v>7.5000000000000011E-2</c:v>
                      </c:pt>
                      <c:pt idx="28">
                        <c:v>7.6999999999999957E-2</c:v>
                      </c:pt>
                      <c:pt idx="29">
                        <c:v>7.6999999999999957E-2</c:v>
                      </c:pt>
                      <c:pt idx="30">
                        <c:v>7.7999999999999986E-2</c:v>
                      </c:pt>
                      <c:pt idx="31">
                        <c:v>7.9999999999999988E-2</c:v>
                      </c:pt>
                      <c:pt idx="32">
                        <c:v>7.9999999999999988E-2</c:v>
                      </c:pt>
                      <c:pt idx="33">
                        <c:v>7.9999999999999988E-2</c:v>
                      </c:pt>
                      <c:pt idx="34">
                        <c:v>7.9999999999999988E-2</c:v>
                      </c:pt>
                      <c:pt idx="35">
                        <c:v>8.199999999999999E-2</c:v>
                      </c:pt>
                      <c:pt idx="36">
                        <c:v>8.199999999999999E-2</c:v>
                      </c:pt>
                      <c:pt idx="37">
                        <c:v>8.299999999999999E-2</c:v>
                      </c:pt>
                      <c:pt idx="38">
                        <c:v>8.299999999999999E-2</c:v>
                      </c:pt>
                      <c:pt idx="39">
                        <c:v>8.299999999999999E-2</c:v>
                      </c:pt>
                      <c:pt idx="40">
                        <c:v>8.3999999999999991E-2</c:v>
                      </c:pt>
                      <c:pt idx="41">
                        <c:v>8.3999999999999991E-2</c:v>
                      </c:pt>
                      <c:pt idx="42">
                        <c:v>8.5999999999999993E-2</c:v>
                      </c:pt>
                      <c:pt idx="43">
                        <c:v>8.4999999999999992E-2</c:v>
                      </c:pt>
                      <c:pt idx="44">
                        <c:v>8.4999999999999992E-2</c:v>
                      </c:pt>
                      <c:pt idx="45">
                        <c:v>8.5999999999999993E-2</c:v>
                      </c:pt>
                      <c:pt idx="46">
                        <c:v>8.5999999999999993E-2</c:v>
                      </c:pt>
                      <c:pt idx="47">
                        <c:v>8.5999999999999993E-2</c:v>
                      </c:pt>
                      <c:pt idx="48">
                        <c:v>8.6999999999999994E-2</c:v>
                      </c:pt>
                      <c:pt idx="49">
                        <c:v>8.6999999999999994E-2</c:v>
                      </c:pt>
                      <c:pt idx="50">
                        <c:v>8.7999999999999995E-2</c:v>
                      </c:pt>
                      <c:pt idx="51">
                        <c:v>8.7999999999999995E-2</c:v>
                      </c:pt>
                      <c:pt idx="52">
                        <c:v>0.09</c:v>
                      </c:pt>
                      <c:pt idx="53">
                        <c:v>9.0999999999999998E-2</c:v>
                      </c:pt>
                      <c:pt idx="54">
                        <c:v>0.09</c:v>
                      </c:pt>
                      <c:pt idx="55">
                        <c:v>8.7999999999999995E-2</c:v>
                      </c:pt>
                      <c:pt idx="56">
                        <c:v>8.7999999999999995E-2</c:v>
                      </c:pt>
                      <c:pt idx="57">
                        <c:v>8.6999999999999994E-2</c:v>
                      </c:pt>
                      <c:pt idx="58">
                        <c:v>8.5999999999999993E-2</c:v>
                      </c:pt>
                      <c:pt idx="59">
                        <c:v>8.5999999999999993E-2</c:v>
                      </c:pt>
                      <c:pt idx="60">
                        <c:v>8.4999999999999992E-2</c:v>
                      </c:pt>
                      <c:pt idx="61">
                        <c:v>8.4999999999999992E-2</c:v>
                      </c:pt>
                      <c:pt idx="62">
                        <c:v>8.3999999999999991E-2</c:v>
                      </c:pt>
                      <c:pt idx="63">
                        <c:v>8.3999999999999991E-2</c:v>
                      </c:pt>
                      <c:pt idx="64">
                        <c:v>8.3999999999999991E-2</c:v>
                      </c:pt>
                      <c:pt idx="65">
                        <c:v>8.3999999999999991E-2</c:v>
                      </c:pt>
                      <c:pt idx="66">
                        <c:v>8.299999999999999E-2</c:v>
                      </c:pt>
                      <c:pt idx="67">
                        <c:v>8.299999999999999E-2</c:v>
                      </c:pt>
                      <c:pt idx="68">
                        <c:v>8.299999999999999E-2</c:v>
                      </c:pt>
                      <c:pt idx="69">
                        <c:v>8.199999999999999E-2</c:v>
                      </c:pt>
                      <c:pt idx="70">
                        <c:v>8.0999999999999989E-2</c:v>
                      </c:pt>
                      <c:pt idx="71">
                        <c:v>8.0999999999999989E-2</c:v>
                      </c:pt>
                      <c:pt idx="72">
                        <c:v>8.0999999999999989E-2</c:v>
                      </c:pt>
                      <c:pt idx="73">
                        <c:v>7.9999999999999988E-2</c:v>
                      </c:pt>
                      <c:pt idx="74">
                        <c:v>7.8999999999999987E-2</c:v>
                      </c:pt>
                      <c:pt idx="75">
                        <c:v>7.8999999999999987E-2</c:v>
                      </c:pt>
                      <c:pt idx="76">
                        <c:v>7.7999999999999986E-2</c:v>
                      </c:pt>
                      <c:pt idx="77">
                        <c:v>7.6999999999999985E-2</c:v>
                      </c:pt>
                      <c:pt idx="78">
                        <c:v>7.6999999999999985E-2</c:v>
                      </c:pt>
                      <c:pt idx="79">
                        <c:v>7.4999999999999983E-2</c:v>
                      </c:pt>
                      <c:pt idx="80">
                        <c:v>7.2999999999999982E-2</c:v>
                      </c:pt>
                      <c:pt idx="81">
                        <c:v>7.2999999999999982E-2</c:v>
                      </c:pt>
                      <c:pt idx="82">
                        <c:v>7.2000000000000008E-2</c:v>
                      </c:pt>
                      <c:pt idx="83">
                        <c:v>7.2999999999999982E-2</c:v>
                      </c:pt>
                      <c:pt idx="84">
                        <c:v>7.2999999999999982E-2</c:v>
                      </c:pt>
                      <c:pt idx="85">
                        <c:v>7.2999999999999982E-2</c:v>
                      </c:pt>
                      <c:pt idx="86">
                        <c:v>7.2999999999999982E-2</c:v>
                      </c:pt>
                      <c:pt idx="87">
                        <c:v>7.2999999999999982E-2</c:v>
                      </c:pt>
                      <c:pt idx="88">
                        <c:v>7.1999999999999981E-2</c:v>
                      </c:pt>
                      <c:pt idx="89">
                        <c:v>7.1999999999999981E-2</c:v>
                      </c:pt>
                      <c:pt idx="90">
                        <c:v>7.1999999999999981E-2</c:v>
                      </c:pt>
                      <c:pt idx="91">
                        <c:v>7.1000000000000008E-2</c:v>
                      </c:pt>
                      <c:pt idx="92">
                        <c:v>7.1000000000000008E-2</c:v>
                      </c:pt>
                      <c:pt idx="93">
                        <c:v>7.1000000000000008E-2</c:v>
                      </c:pt>
                      <c:pt idx="94">
                        <c:v>7.0000000000000007E-2</c:v>
                      </c:pt>
                      <c:pt idx="95">
                        <c:v>7.0000000000000007E-2</c:v>
                      </c:pt>
                      <c:pt idx="96">
                        <c:v>6.9000000000000006E-2</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0"/>
                <c:extLst xmlns:c15="http://schemas.microsoft.com/office/drawing/2012/chart">
                  <c:ext xmlns:c16="http://schemas.microsoft.com/office/drawing/2014/chart" uri="{C3380CC4-5D6E-409C-BE32-E72D297353CC}">
                    <c16:uniqueId val="{00000005-47D2-4112-82F2-C6437BF62946}"/>
                  </c:ext>
                </c:extLst>
              </c15:ser>
            </c15:filteredScatterSeries>
            <c15:filteredScatterSeries>
              <c15:ser>
                <c:idx val="6"/>
                <c:order val="4"/>
                <c:tx>
                  <c:strRef>
                    <c:extLst xmlns:c15="http://schemas.microsoft.com/office/drawing/2012/chart">
                      <c:ext xmlns:c15="http://schemas.microsoft.com/office/drawing/2012/chart" uri="{02D57815-91ED-43cb-92C2-25804820EDAC}">
                        <c15:formulaRef>
                          <c15:sqref>Hoja1!$P$2</c15:sqref>
                        </c15:formulaRef>
                      </c:ext>
                    </c:extLst>
                    <c:strCache>
                      <c:ptCount val="1"/>
                      <c:pt idx="0">
                        <c:v>25 µM</c:v>
                      </c:pt>
                    </c:strCache>
                  </c:strRef>
                </c:tx>
                <c:spPr>
                  <a:ln w="28575">
                    <a:noFill/>
                  </a:ln>
                </c:spPr>
                <c:xVal>
                  <c:numRef>
                    <c:extLst xmlns:c15="http://schemas.microsoft.com/office/drawing/2012/chart">
                      <c:ext xmlns:c15="http://schemas.microsoft.com/office/drawing/2012/chart" uri="{02D57815-91ED-43cb-92C2-25804820EDAC}">
                        <c15:formulaRef>
                          <c15:sqref>Hoja1!$P$4:$P$1004</c15:sqref>
                        </c15:formulaRef>
                      </c:ext>
                    </c:extLst>
                    <c:numCache>
                      <c:formatCode>General</c:formatCode>
                      <c:ptCount val="200"/>
                      <c:pt idx="0">
                        <c:v>41</c:v>
                      </c:pt>
                      <c:pt idx="1">
                        <c:v>118</c:v>
                      </c:pt>
                      <c:pt idx="2">
                        <c:v>196</c:v>
                      </c:pt>
                      <c:pt idx="3">
                        <c:v>274</c:v>
                      </c:pt>
                      <c:pt idx="4">
                        <c:v>352</c:v>
                      </c:pt>
                      <c:pt idx="5">
                        <c:v>430</c:v>
                      </c:pt>
                      <c:pt idx="6">
                        <c:v>508</c:v>
                      </c:pt>
                      <c:pt idx="7">
                        <c:v>586</c:v>
                      </c:pt>
                      <c:pt idx="8">
                        <c:v>664</c:v>
                      </c:pt>
                      <c:pt idx="9">
                        <c:v>741</c:v>
                      </c:pt>
                      <c:pt idx="10">
                        <c:v>819</c:v>
                      </c:pt>
                      <c:pt idx="11">
                        <c:v>897</c:v>
                      </c:pt>
                      <c:pt idx="12">
                        <c:v>975</c:v>
                      </c:pt>
                      <c:pt idx="13">
                        <c:v>1053</c:v>
                      </c:pt>
                      <c:pt idx="14">
                        <c:v>1131</c:v>
                      </c:pt>
                      <c:pt idx="15">
                        <c:v>1209</c:v>
                      </c:pt>
                      <c:pt idx="16">
                        <c:v>1287</c:v>
                      </c:pt>
                      <c:pt idx="17">
                        <c:v>1364</c:v>
                      </c:pt>
                      <c:pt idx="18">
                        <c:v>1442</c:v>
                      </c:pt>
                      <c:pt idx="19">
                        <c:v>1520</c:v>
                      </c:pt>
                      <c:pt idx="20">
                        <c:v>1598</c:v>
                      </c:pt>
                      <c:pt idx="21">
                        <c:v>1676</c:v>
                      </c:pt>
                      <c:pt idx="22">
                        <c:v>1754</c:v>
                      </c:pt>
                      <c:pt idx="23">
                        <c:v>1832</c:v>
                      </c:pt>
                      <c:pt idx="24">
                        <c:v>1910</c:v>
                      </c:pt>
                      <c:pt idx="25">
                        <c:v>1987</c:v>
                      </c:pt>
                      <c:pt idx="26">
                        <c:v>2065</c:v>
                      </c:pt>
                      <c:pt idx="27">
                        <c:v>2143</c:v>
                      </c:pt>
                      <c:pt idx="28">
                        <c:v>2221</c:v>
                      </c:pt>
                      <c:pt idx="29">
                        <c:v>2300</c:v>
                      </c:pt>
                      <c:pt idx="30">
                        <c:v>2378</c:v>
                      </c:pt>
                      <c:pt idx="31">
                        <c:v>2456</c:v>
                      </c:pt>
                      <c:pt idx="32">
                        <c:v>2534</c:v>
                      </c:pt>
                      <c:pt idx="33">
                        <c:v>2612</c:v>
                      </c:pt>
                      <c:pt idx="34">
                        <c:v>2690</c:v>
                      </c:pt>
                      <c:pt idx="35">
                        <c:v>2768</c:v>
                      </c:pt>
                      <c:pt idx="36">
                        <c:v>2847</c:v>
                      </c:pt>
                      <c:pt idx="37">
                        <c:v>2924</c:v>
                      </c:pt>
                      <c:pt idx="38">
                        <c:v>3002</c:v>
                      </c:pt>
                      <c:pt idx="39">
                        <c:v>3080</c:v>
                      </c:pt>
                      <c:pt idx="40">
                        <c:v>3158</c:v>
                      </c:pt>
                      <c:pt idx="41">
                        <c:v>3236</c:v>
                      </c:pt>
                      <c:pt idx="42">
                        <c:v>3314</c:v>
                      </c:pt>
                      <c:pt idx="43">
                        <c:v>3392</c:v>
                      </c:pt>
                      <c:pt idx="44">
                        <c:v>3470</c:v>
                      </c:pt>
                      <c:pt idx="45">
                        <c:v>3548</c:v>
                      </c:pt>
                      <c:pt idx="46">
                        <c:v>3626</c:v>
                      </c:pt>
                      <c:pt idx="47">
                        <c:v>3704</c:v>
                      </c:pt>
                      <c:pt idx="48">
                        <c:v>3782</c:v>
                      </c:pt>
                      <c:pt idx="49">
                        <c:v>3860</c:v>
                      </c:pt>
                      <c:pt idx="50">
                        <c:v>3938</c:v>
                      </c:pt>
                      <c:pt idx="51">
                        <c:v>4016</c:v>
                      </c:pt>
                      <c:pt idx="52">
                        <c:v>4094</c:v>
                      </c:pt>
                      <c:pt idx="53">
                        <c:v>4172</c:v>
                      </c:pt>
                      <c:pt idx="54">
                        <c:v>4250</c:v>
                      </c:pt>
                      <c:pt idx="55">
                        <c:v>4330</c:v>
                      </c:pt>
                      <c:pt idx="56">
                        <c:v>4408</c:v>
                      </c:pt>
                      <c:pt idx="57">
                        <c:v>4486</c:v>
                      </c:pt>
                      <c:pt idx="58">
                        <c:v>4564</c:v>
                      </c:pt>
                      <c:pt idx="59">
                        <c:v>4641</c:v>
                      </c:pt>
                      <c:pt idx="60">
                        <c:v>4719</c:v>
                      </c:pt>
                      <c:pt idx="61">
                        <c:v>4797</c:v>
                      </c:pt>
                      <c:pt idx="62">
                        <c:v>4875</c:v>
                      </c:pt>
                      <c:pt idx="63">
                        <c:v>4953</c:v>
                      </c:pt>
                      <c:pt idx="64">
                        <c:v>5031</c:v>
                      </c:pt>
                      <c:pt idx="65">
                        <c:v>5109</c:v>
                      </c:pt>
                      <c:pt idx="66">
                        <c:v>5187</c:v>
                      </c:pt>
                      <c:pt idx="67">
                        <c:v>5265</c:v>
                      </c:pt>
                      <c:pt idx="68">
                        <c:v>5343</c:v>
                      </c:pt>
                      <c:pt idx="69">
                        <c:v>5421</c:v>
                      </c:pt>
                      <c:pt idx="70">
                        <c:v>5499</c:v>
                      </c:pt>
                      <c:pt idx="71">
                        <c:v>5577</c:v>
                      </c:pt>
                      <c:pt idx="72">
                        <c:v>5655</c:v>
                      </c:pt>
                      <c:pt idx="73">
                        <c:v>5733</c:v>
                      </c:pt>
                      <c:pt idx="74">
                        <c:v>5811</c:v>
                      </c:pt>
                      <c:pt idx="75">
                        <c:v>5889</c:v>
                      </c:pt>
                      <c:pt idx="76">
                        <c:v>5967</c:v>
                      </c:pt>
                      <c:pt idx="77">
                        <c:v>6045</c:v>
                      </c:pt>
                      <c:pt idx="78">
                        <c:v>6123</c:v>
                      </c:pt>
                      <c:pt idx="79">
                        <c:v>6200</c:v>
                      </c:pt>
                      <c:pt idx="80">
                        <c:v>6278</c:v>
                      </c:pt>
                      <c:pt idx="81">
                        <c:v>6356</c:v>
                      </c:pt>
                      <c:pt idx="82">
                        <c:v>6434</c:v>
                      </c:pt>
                      <c:pt idx="83">
                        <c:v>6512</c:v>
                      </c:pt>
                      <c:pt idx="84">
                        <c:v>6590</c:v>
                      </c:pt>
                      <c:pt idx="85">
                        <c:v>6668</c:v>
                      </c:pt>
                      <c:pt idx="86">
                        <c:v>6746</c:v>
                      </c:pt>
                      <c:pt idx="87">
                        <c:v>6824</c:v>
                      </c:pt>
                      <c:pt idx="88">
                        <c:v>6902</c:v>
                      </c:pt>
                      <c:pt idx="89">
                        <c:v>6980</c:v>
                      </c:pt>
                      <c:pt idx="90">
                        <c:v>7057</c:v>
                      </c:pt>
                      <c:pt idx="91">
                        <c:v>7135</c:v>
                      </c:pt>
                      <c:pt idx="92">
                        <c:v>7213</c:v>
                      </c:pt>
                      <c:pt idx="93">
                        <c:v>7291</c:v>
                      </c:pt>
                      <c:pt idx="94">
                        <c:v>7369</c:v>
                      </c:pt>
                      <c:pt idx="95">
                        <c:v>7447</c:v>
                      </c:pt>
                      <c:pt idx="96">
                        <c:v>7525</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xVal>
                <c:yVal>
                  <c:numRef>
                    <c:extLst xmlns:c15="http://schemas.microsoft.com/office/drawing/2012/chart">
                      <c:ext xmlns:c15="http://schemas.microsoft.com/office/drawing/2012/chart" uri="{02D57815-91ED-43cb-92C2-25804820EDAC}">
                        <c15:formulaRef>
                          <c15:sqref>Hoja1!$Q$4:$Q$1004</c15:sqref>
                        </c15:formulaRef>
                      </c:ext>
                    </c:extLst>
                    <c:numCache>
                      <c:formatCode>General</c:formatCode>
                      <c:ptCount val="200"/>
                      <c:pt idx="0">
                        <c:v>1.0000000000000009E-3</c:v>
                      </c:pt>
                      <c:pt idx="1">
                        <c:v>5.0000000000000044E-3</c:v>
                      </c:pt>
                      <c:pt idx="2">
                        <c:v>8.0000000000000071E-3</c:v>
                      </c:pt>
                      <c:pt idx="3">
                        <c:v>1.2000000000000011E-2</c:v>
                      </c:pt>
                      <c:pt idx="4">
                        <c:v>1.4999999999999986E-2</c:v>
                      </c:pt>
                      <c:pt idx="5">
                        <c:v>1.7999999999999988E-2</c:v>
                      </c:pt>
                      <c:pt idx="6">
                        <c:v>1.999999999999999E-2</c:v>
                      </c:pt>
                      <c:pt idx="7">
                        <c:v>2.2999999999999993E-2</c:v>
                      </c:pt>
                      <c:pt idx="8">
                        <c:v>2.5999999999999995E-2</c:v>
                      </c:pt>
                      <c:pt idx="9">
                        <c:v>2.7999999999999997E-2</c:v>
                      </c:pt>
                      <c:pt idx="10">
                        <c:v>0.03</c:v>
                      </c:pt>
                      <c:pt idx="11">
                        <c:v>3.2000000000000001E-2</c:v>
                      </c:pt>
                      <c:pt idx="12">
                        <c:v>3.5000000000000003E-2</c:v>
                      </c:pt>
                      <c:pt idx="13">
                        <c:v>3.5000000000000003E-2</c:v>
                      </c:pt>
                      <c:pt idx="14">
                        <c:v>3.7000000000000005E-2</c:v>
                      </c:pt>
                      <c:pt idx="15">
                        <c:v>3.9000000000000007E-2</c:v>
                      </c:pt>
                      <c:pt idx="16">
                        <c:v>3.9000000000000007E-2</c:v>
                      </c:pt>
                      <c:pt idx="17">
                        <c:v>4.1000000000000009E-2</c:v>
                      </c:pt>
                      <c:pt idx="18">
                        <c:v>4.300000000000001E-2</c:v>
                      </c:pt>
                      <c:pt idx="19">
                        <c:v>4.4000000000000011E-2</c:v>
                      </c:pt>
                      <c:pt idx="20">
                        <c:v>4.6000000000000013E-2</c:v>
                      </c:pt>
                      <c:pt idx="21">
                        <c:v>4.6000000000000013E-2</c:v>
                      </c:pt>
                      <c:pt idx="22">
                        <c:v>4.7000000000000014E-2</c:v>
                      </c:pt>
                      <c:pt idx="23">
                        <c:v>4.8000000000000015E-2</c:v>
                      </c:pt>
                      <c:pt idx="24">
                        <c:v>4.8000000000000015E-2</c:v>
                      </c:pt>
                      <c:pt idx="25">
                        <c:v>4.8000000000000015E-2</c:v>
                      </c:pt>
                      <c:pt idx="26">
                        <c:v>4.9000000000000016E-2</c:v>
                      </c:pt>
                      <c:pt idx="27">
                        <c:v>4.9000000000000016E-2</c:v>
                      </c:pt>
                      <c:pt idx="28">
                        <c:v>4.9000000000000016E-2</c:v>
                      </c:pt>
                      <c:pt idx="29">
                        <c:v>5.0000000000000017E-2</c:v>
                      </c:pt>
                      <c:pt idx="30">
                        <c:v>5.1000000000000018E-2</c:v>
                      </c:pt>
                      <c:pt idx="31">
                        <c:v>5.2000000000000018E-2</c:v>
                      </c:pt>
                      <c:pt idx="32">
                        <c:v>5.1000000000000018E-2</c:v>
                      </c:pt>
                      <c:pt idx="33">
                        <c:v>5.1000000000000018E-2</c:v>
                      </c:pt>
                      <c:pt idx="34">
                        <c:v>5.2000000000000018E-2</c:v>
                      </c:pt>
                      <c:pt idx="35">
                        <c:v>5.1000000000000018E-2</c:v>
                      </c:pt>
                      <c:pt idx="36">
                        <c:v>5.1000000000000018E-2</c:v>
                      </c:pt>
                      <c:pt idx="37">
                        <c:v>5.2000000000000018E-2</c:v>
                      </c:pt>
                      <c:pt idx="38">
                        <c:v>5.2000000000000018E-2</c:v>
                      </c:pt>
                      <c:pt idx="39">
                        <c:v>5.2000000000000018E-2</c:v>
                      </c:pt>
                      <c:pt idx="40">
                        <c:v>5.2999999999999964E-2</c:v>
                      </c:pt>
                      <c:pt idx="41">
                        <c:v>5.1999999999999963E-2</c:v>
                      </c:pt>
                      <c:pt idx="42">
                        <c:v>5.2999999999999964E-2</c:v>
                      </c:pt>
                      <c:pt idx="43">
                        <c:v>5.1999999999999963E-2</c:v>
                      </c:pt>
                      <c:pt idx="44">
                        <c:v>5.1999999999999963E-2</c:v>
                      </c:pt>
                      <c:pt idx="45">
                        <c:v>5.1999999999999963E-2</c:v>
                      </c:pt>
                      <c:pt idx="46">
                        <c:v>5.1999999999999963E-2</c:v>
                      </c:pt>
                      <c:pt idx="47">
                        <c:v>5.2999999999999964E-2</c:v>
                      </c:pt>
                      <c:pt idx="48">
                        <c:v>5.1999999999999963E-2</c:v>
                      </c:pt>
                      <c:pt idx="49">
                        <c:v>5.2999999999999964E-2</c:v>
                      </c:pt>
                      <c:pt idx="50">
                        <c:v>5.2999999999999964E-2</c:v>
                      </c:pt>
                      <c:pt idx="51">
                        <c:v>5.3999999999999965E-2</c:v>
                      </c:pt>
                      <c:pt idx="52">
                        <c:v>5.4999999999999966E-2</c:v>
                      </c:pt>
                      <c:pt idx="53">
                        <c:v>5.4999999999999966E-2</c:v>
                      </c:pt>
                      <c:pt idx="54">
                        <c:v>5.3999999999999965E-2</c:v>
                      </c:pt>
                      <c:pt idx="55">
                        <c:v>5.2999999999999964E-2</c:v>
                      </c:pt>
                      <c:pt idx="56">
                        <c:v>5.1999999999999963E-2</c:v>
                      </c:pt>
                      <c:pt idx="57">
                        <c:v>5.1999999999999991E-2</c:v>
                      </c:pt>
                      <c:pt idx="58">
                        <c:v>5.099999999999999E-2</c:v>
                      </c:pt>
                      <c:pt idx="59">
                        <c:v>5.099999999999999E-2</c:v>
                      </c:pt>
                      <c:pt idx="60">
                        <c:v>4.9999999999999989E-2</c:v>
                      </c:pt>
                      <c:pt idx="61">
                        <c:v>4.9999999999999989E-2</c:v>
                      </c:pt>
                      <c:pt idx="62">
                        <c:v>5.099999999999999E-2</c:v>
                      </c:pt>
                      <c:pt idx="63">
                        <c:v>4.8999999999999988E-2</c:v>
                      </c:pt>
                      <c:pt idx="64">
                        <c:v>4.8999999999999988E-2</c:v>
                      </c:pt>
                      <c:pt idx="65">
                        <c:v>4.8999999999999988E-2</c:v>
                      </c:pt>
                      <c:pt idx="66">
                        <c:v>4.8999999999999988E-2</c:v>
                      </c:pt>
                      <c:pt idx="67">
                        <c:v>4.7999999999999987E-2</c:v>
                      </c:pt>
                      <c:pt idx="68">
                        <c:v>4.7999999999999987E-2</c:v>
                      </c:pt>
                      <c:pt idx="69">
                        <c:v>4.6999999999999986E-2</c:v>
                      </c:pt>
                      <c:pt idx="70">
                        <c:v>4.7999999999999987E-2</c:v>
                      </c:pt>
                      <c:pt idx="71">
                        <c:v>4.5999999999999985E-2</c:v>
                      </c:pt>
                      <c:pt idx="72">
                        <c:v>4.5999999999999985E-2</c:v>
                      </c:pt>
                      <c:pt idx="73">
                        <c:v>4.4999999999999984E-2</c:v>
                      </c:pt>
                      <c:pt idx="74">
                        <c:v>4.2999999999999983E-2</c:v>
                      </c:pt>
                      <c:pt idx="75">
                        <c:v>4.2999999999999983E-2</c:v>
                      </c:pt>
                      <c:pt idx="76">
                        <c:v>4.3999999999999984E-2</c:v>
                      </c:pt>
                      <c:pt idx="77">
                        <c:v>4.3999999999999984E-2</c:v>
                      </c:pt>
                      <c:pt idx="78">
                        <c:v>4.3999999999999984E-2</c:v>
                      </c:pt>
                      <c:pt idx="79">
                        <c:v>4.3999999999999984E-2</c:v>
                      </c:pt>
                      <c:pt idx="80">
                        <c:v>4.4999999999999984E-2</c:v>
                      </c:pt>
                      <c:pt idx="81">
                        <c:v>4.3999999999999984E-2</c:v>
                      </c:pt>
                      <c:pt idx="82">
                        <c:v>4.3999999999999984E-2</c:v>
                      </c:pt>
                      <c:pt idx="83">
                        <c:v>4.2999999999999983E-2</c:v>
                      </c:pt>
                      <c:pt idx="84">
                        <c:v>4.3999999999999984E-2</c:v>
                      </c:pt>
                      <c:pt idx="85">
                        <c:v>4.2999999999999983E-2</c:v>
                      </c:pt>
                      <c:pt idx="86">
                        <c:v>4.1999999999999982E-2</c:v>
                      </c:pt>
                      <c:pt idx="87">
                        <c:v>4.2999999999999983E-2</c:v>
                      </c:pt>
                      <c:pt idx="88">
                        <c:v>4.0999999999999981E-2</c:v>
                      </c:pt>
                      <c:pt idx="89">
                        <c:v>4.1999999999999982E-2</c:v>
                      </c:pt>
                      <c:pt idx="90">
                        <c:v>4.0999999999999981E-2</c:v>
                      </c:pt>
                      <c:pt idx="91">
                        <c:v>4.0999999999999981E-2</c:v>
                      </c:pt>
                      <c:pt idx="92">
                        <c:v>4.0999999999999981E-2</c:v>
                      </c:pt>
                      <c:pt idx="93">
                        <c:v>3.999999999999998E-2</c:v>
                      </c:pt>
                      <c:pt idx="94">
                        <c:v>3.999999999999998E-2</c:v>
                      </c:pt>
                      <c:pt idx="95">
                        <c:v>4.0999999999999981E-2</c:v>
                      </c:pt>
                      <c:pt idx="96">
                        <c:v>3.999999999999998E-2</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0"/>
                <c:extLst xmlns:c15="http://schemas.microsoft.com/office/drawing/2012/chart">
                  <c:ext xmlns:c16="http://schemas.microsoft.com/office/drawing/2014/chart" uri="{C3380CC4-5D6E-409C-BE32-E72D297353CC}">
                    <c16:uniqueId val="{00000006-47D2-4112-82F2-C6437BF62946}"/>
                  </c:ext>
                </c:extLst>
              </c15:ser>
            </c15:filteredScatterSeries>
            <c15:filteredScatterSeries>
              <c15:ser>
                <c:idx val="7"/>
                <c:order val="5"/>
                <c:tx>
                  <c:strRef>
                    <c:extLst xmlns:c15="http://schemas.microsoft.com/office/drawing/2012/chart">
                      <c:ext xmlns:c15="http://schemas.microsoft.com/office/drawing/2012/chart" uri="{02D57815-91ED-43cb-92C2-25804820EDAC}">
                        <c15:formulaRef>
                          <c15:sqref>Hoja1!$R$2</c15:sqref>
                        </c15:formulaRef>
                      </c:ext>
                    </c:extLst>
                    <c:strCache>
                      <c:ptCount val="1"/>
                      <c:pt idx="0">
                        <c:v>75 µM</c:v>
                      </c:pt>
                    </c:strCache>
                  </c:strRef>
                </c:tx>
                <c:spPr>
                  <a:ln w="28575">
                    <a:noFill/>
                  </a:ln>
                </c:spPr>
                <c:xVal>
                  <c:numRef>
                    <c:extLst xmlns:c15="http://schemas.microsoft.com/office/drawing/2012/chart">
                      <c:ext xmlns:c15="http://schemas.microsoft.com/office/drawing/2012/chart" uri="{02D57815-91ED-43cb-92C2-25804820EDAC}">
                        <c15:formulaRef>
                          <c15:sqref>Hoja1!$R$4:$R$1004</c15:sqref>
                        </c15:formulaRef>
                      </c:ext>
                    </c:extLst>
                    <c:numCache>
                      <c:formatCode>General</c:formatCode>
                      <c:ptCount val="200"/>
                      <c:pt idx="0">
                        <c:v>41</c:v>
                      </c:pt>
                      <c:pt idx="1">
                        <c:v>119</c:v>
                      </c:pt>
                      <c:pt idx="2">
                        <c:v>197</c:v>
                      </c:pt>
                      <c:pt idx="3">
                        <c:v>275</c:v>
                      </c:pt>
                      <c:pt idx="4">
                        <c:v>352</c:v>
                      </c:pt>
                      <c:pt idx="5">
                        <c:v>430</c:v>
                      </c:pt>
                      <c:pt idx="6">
                        <c:v>508</c:v>
                      </c:pt>
                      <c:pt idx="7">
                        <c:v>586</c:v>
                      </c:pt>
                      <c:pt idx="8">
                        <c:v>664</c:v>
                      </c:pt>
                      <c:pt idx="9">
                        <c:v>742</c:v>
                      </c:pt>
                      <c:pt idx="10">
                        <c:v>820</c:v>
                      </c:pt>
                      <c:pt idx="11">
                        <c:v>898</c:v>
                      </c:pt>
                      <c:pt idx="12">
                        <c:v>975</c:v>
                      </c:pt>
                      <c:pt idx="13">
                        <c:v>1053</c:v>
                      </c:pt>
                      <c:pt idx="14">
                        <c:v>1131</c:v>
                      </c:pt>
                      <c:pt idx="15">
                        <c:v>1209</c:v>
                      </c:pt>
                      <c:pt idx="16">
                        <c:v>1287</c:v>
                      </c:pt>
                      <c:pt idx="17">
                        <c:v>1365</c:v>
                      </c:pt>
                      <c:pt idx="18">
                        <c:v>1443</c:v>
                      </c:pt>
                      <c:pt idx="19">
                        <c:v>1520</c:v>
                      </c:pt>
                      <c:pt idx="20">
                        <c:v>1598</c:v>
                      </c:pt>
                      <c:pt idx="21">
                        <c:v>1676</c:v>
                      </c:pt>
                      <c:pt idx="22">
                        <c:v>1754</c:v>
                      </c:pt>
                      <c:pt idx="23">
                        <c:v>1832</c:v>
                      </c:pt>
                      <c:pt idx="24">
                        <c:v>1910</c:v>
                      </c:pt>
                      <c:pt idx="25">
                        <c:v>1988</c:v>
                      </c:pt>
                      <c:pt idx="26">
                        <c:v>2066</c:v>
                      </c:pt>
                      <c:pt idx="27">
                        <c:v>2143</c:v>
                      </c:pt>
                      <c:pt idx="28">
                        <c:v>2222</c:v>
                      </c:pt>
                      <c:pt idx="29">
                        <c:v>2300</c:v>
                      </c:pt>
                      <c:pt idx="30">
                        <c:v>2378</c:v>
                      </c:pt>
                      <c:pt idx="31">
                        <c:v>2456</c:v>
                      </c:pt>
                      <c:pt idx="32">
                        <c:v>2534</c:v>
                      </c:pt>
                      <c:pt idx="33">
                        <c:v>2612</c:v>
                      </c:pt>
                      <c:pt idx="34">
                        <c:v>2691</c:v>
                      </c:pt>
                      <c:pt idx="35">
                        <c:v>2769</c:v>
                      </c:pt>
                      <c:pt idx="36">
                        <c:v>2847</c:v>
                      </c:pt>
                      <c:pt idx="37">
                        <c:v>2925</c:v>
                      </c:pt>
                      <c:pt idx="38">
                        <c:v>3003</c:v>
                      </c:pt>
                      <c:pt idx="39">
                        <c:v>3081</c:v>
                      </c:pt>
                      <c:pt idx="40">
                        <c:v>3159</c:v>
                      </c:pt>
                      <c:pt idx="41">
                        <c:v>3237</c:v>
                      </c:pt>
                      <c:pt idx="42">
                        <c:v>3314</c:v>
                      </c:pt>
                      <c:pt idx="43">
                        <c:v>3392</c:v>
                      </c:pt>
                      <c:pt idx="44">
                        <c:v>3470</c:v>
                      </c:pt>
                      <c:pt idx="45">
                        <c:v>3548</c:v>
                      </c:pt>
                      <c:pt idx="46">
                        <c:v>3626</c:v>
                      </c:pt>
                      <c:pt idx="47">
                        <c:v>3704</c:v>
                      </c:pt>
                      <c:pt idx="48">
                        <c:v>3782</c:v>
                      </c:pt>
                      <c:pt idx="49">
                        <c:v>3860</c:v>
                      </c:pt>
                      <c:pt idx="50">
                        <c:v>3938</c:v>
                      </c:pt>
                      <c:pt idx="51">
                        <c:v>4016</c:v>
                      </c:pt>
                      <c:pt idx="52">
                        <c:v>4094</c:v>
                      </c:pt>
                      <c:pt idx="53">
                        <c:v>4172</c:v>
                      </c:pt>
                      <c:pt idx="54">
                        <c:v>4250</c:v>
                      </c:pt>
                      <c:pt idx="55">
                        <c:v>4330</c:v>
                      </c:pt>
                      <c:pt idx="56">
                        <c:v>4408</c:v>
                      </c:pt>
                      <c:pt idx="57">
                        <c:v>4486</c:v>
                      </c:pt>
                      <c:pt idx="58">
                        <c:v>4564</c:v>
                      </c:pt>
                      <c:pt idx="59">
                        <c:v>4642</c:v>
                      </c:pt>
                      <c:pt idx="60">
                        <c:v>4720</c:v>
                      </c:pt>
                      <c:pt idx="61">
                        <c:v>4798</c:v>
                      </c:pt>
                      <c:pt idx="62">
                        <c:v>4876</c:v>
                      </c:pt>
                      <c:pt idx="63">
                        <c:v>4954</c:v>
                      </c:pt>
                      <c:pt idx="64">
                        <c:v>5032</c:v>
                      </c:pt>
                      <c:pt idx="65">
                        <c:v>5110</c:v>
                      </c:pt>
                      <c:pt idx="66">
                        <c:v>5188</c:v>
                      </c:pt>
                      <c:pt idx="67">
                        <c:v>5266</c:v>
                      </c:pt>
                      <c:pt idx="68">
                        <c:v>5343</c:v>
                      </c:pt>
                      <c:pt idx="69">
                        <c:v>5421</c:v>
                      </c:pt>
                      <c:pt idx="70">
                        <c:v>5499</c:v>
                      </c:pt>
                      <c:pt idx="71">
                        <c:v>5577</c:v>
                      </c:pt>
                      <c:pt idx="72">
                        <c:v>5655</c:v>
                      </c:pt>
                      <c:pt idx="73">
                        <c:v>5733</c:v>
                      </c:pt>
                      <c:pt idx="74">
                        <c:v>5811</c:v>
                      </c:pt>
                      <c:pt idx="75">
                        <c:v>5889</c:v>
                      </c:pt>
                      <c:pt idx="76">
                        <c:v>5967</c:v>
                      </c:pt>
                      <c:pt idx="77">
                        <c:v>6045</c:v>
                      </c:pt>
                      <c:pt idx="78">
                        <c:v>6123</c:v>
                      </c:pt>
                      <c:pt idx="79">
                        <c:v>6201</c:v>
                      </c:pt>
                      <c:pt idx="80">
                        <c:v>6279</c:v>
                      </c:pt>
                      <c:pt idx="81">
                        <c:v>6357</c:v>
                      </c:pt>
                      <c:pt idx="82">
                        <c:v>6435</c:v>
                      </c:pt>
                      <c:pt idx="83">
                        <c:v>6512</c:v>
                      </c:pt>
                      <c:pt idx="84">
                        <c:v>6590</c:v>
                      </c:pt>
                      <c:pt idx="85">
                        <c:v>6668</c:v>
                      </c:pt>
                      <c:pt idx="86">
                        <c:v>6746</c:v>
                      </c:pt>
                      <c:pt idx="87">
                        <c:v>6824</c:v>
                      </c:pt>
                      <c:pt idx="88">
                        <c:v>6902</c:v>
                      </c:pt>
                      <c:pt idx="89">
                        <c:v>6980</c:v>
                      </c:pt>
                      <c:pt idx="90">
                        <c:v>7058</c:v>
                      </c:pt>
                      <c:pt idx="91">
                        <c:v>7136</c:v>
                      </c:pt>
                      <c:pt idx="92">
                        <c:v>7214</c:v>
                      </c:pt>
                      <c:pt idx="93">
                        <c:v>7292</c:v>
                      </c:pt>
                      <c:pt idx="94">
                        <c:v>7369</c:v>
                      </c:pt>
                      <c:pt idx="95">
                        <c:v>7447</c:v>
                      </c:pt>
                      <c:pt idx="96">
                        <c:v>7525</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xVal>
                <c:yVal>
                  <c:numRef>
                    <c:extLst xmlns:c15="http://schemas.microsoft.com/office/drawing/2012/chart">
                      <c:ext xmlns:c15="http://schemas.microsoft.com/office/drawing/2012/chart" uri="{02D57815-91ED-43cb-92C2-25804820EDAC}">
                        <c15:formulaRef>
                          <c15:sqref>Hoja1!$S$4:$S$1004</c15:sqref>
                        </c15:formulaRef>
                      </c:ext>
                    </c:extLst>
                    <c:numCache>
                      <c:formatCode>General</c:formatCode>
                      <c:ptCount val="200"/>
                      <c:pt idx="0">
                        <c:v>3.0000000000000027E-3</c:v>
                      </c:pt>
                      <c:pt idx="1">
                        <c:v>4.0000000000000036E-3</c:v>
                      </c:pt>
                      <c:pt idx="2">
                        <c:v>7.0000000000000062E-3</c:v>
                      </c:pt>
                      <c:pt idx="3">
                        <c:v>9.000000000000008E-3</c:v>
                      </c:pt>
                      <c:pt idx="4">
                        <c:v>9.9999999999999811E-3</c:v>
                      </c:pt>
                      <c:pt idx="5">
                        <c:v>1.100000000000001E-2</c:v>
                      </c:pt>
                      <c:pt idx="6">
                        <c:v>1.3000000000000012E-2</c:v>
                      </c:pt>
                      <c:pt idx="7">
                        <c:v>1.4000000000000012E-2</c:v>
                      </c:pt>
                      <c:pt idx="8">
                        <c:v>1.6000000000000014E-2</c:v>
                      </c:pt>
                      <c:pt idx="9">
                        <c:v>1.7000000000000015E-2</c:v>
                      </c:pt>
                      <c:pt idx="10">
                        <c:v>1.7000000000000015E-2</c:v>
                      </c:pt>
                      <c:pt idx="11">
                        <c:v>1.9000000000000017E-2</c:v>
                      </c:pt>
                      <c:pt idx="12">
                        <c:v>1.9000000000000017E-2</c:v>
                      </c:pt>
                      <c:pt idx="13">
                        <c:v>2.0000000000000018E-2</c:v>
                      </c:pt>
                      <c:pt idx="14">
                        <c:v>2.1000000000000019E-2</c:v>
                      </c:pt>
                      <c:pt idx="15">
                        <c:v>2.0000000000000018E-2</c:v>
                      </c:pt>
                      <c:pt idx="16">
                        <c:v>2.1000000000000019E-2</c:v>
                      </c:pt>
                      <c:pt idx="17">
                        <c:v>2.200000000000002E-2</c:v>
                      </c:pt>
                      <c:pt idx="18">
                        <c:v>2.200000000000002E-2</c:v>
                      </c:pt>
                      <c:pt idx="19">
                        <c:v>2.200000000000002E-2</c:v>
                      </c:pt>
                      <c:pt idx="20">
                        <c:v>2.200000000000002E-2</c:v>
                      </c:pt>
                      <c:pt idx="21">
                        <c:v>2.200000000000002E-2</c:v>
                      </c:pt>
                      <c:pt idx="22">
                        <c:v>2.300000000000002E-2</c:v>
                      </c:pt>
                      <c:pt idx="23">
                        <c:v>2.200000000000002E-2</c:v>
                      </c:pt>
                      <c:pt idx="24">
                        <c:v>2.300000000000002E-2</c:v>
                      </c:pt>
                      <c:pt idx="25">
                        <c:v>2.200000000000002E-2</c:v>
                      </c:pt>
                      <c:pt idx="26">
                        <c:v>2.2999999999999965E-2</c:v>
                      </c:pt>
                      <c:pt idx="27">
                        <c:v>2.1000000000000019E-2</c:v>
                      </c:pt>
                      <c:pt idx="28">
                        <c:v>2.2999999999999965E-2</c:v>
                      </c:pt>
                      <c:pt idx="29">
                        <c:v>2.2999999999999965E-2</c:v>
                      </c:pt>
                      <c:pt idx="30">
                        <c:v>2.1999999999999964E-2</c:v>
                      </c:pt>
                      <c:pt idx="31">
                        <c:v>2.2999999999999965E-2</c:v>
                      </c:pt>
                      <c:pt idx="32">
                        <c:v>2.0999999999999963E-2</c:v>
                      </c:pt>
                      <c:pt idx="33">
                        <c:v>2.3999999999999966E-2</c:v>
                      </c:pt>
                      <c:pt idx="34">
                        <c:v>2.0999999999999963E-2</c:v>
                      </c:pt>
                      <c:pt idx="35">
                        <c:v>2.1999999999999964E-2</c:v>
                      </c:pt>
                      <c:pt idx="36">
                        <c:v>2.1999999999999964E-2</c:v>
                      </c:pt>
                      <c:pt idx="37">
                        <c:v>2.0999999999999963E-2</c:v>
                      </c:pt>
                      <c:pt idx="38">
                        <c:v>2.1999999999999964E-2</c:v>
                      </c:pt>
                      <c:pt idx="39">
                        <c:v>2.0999999999999963E-2</c:v>
                      </c:pt>
                      <c:pt idx="40">
                        <c:v>2.1999999999999964E-2</c:v>
                      </c:pt>
                      <c:pt idx="41">
                        <c:v>2.1999999999999964E-2</c:v>
                      </c:pt>
                      <c:pt idx="42">
                        <c:v>2.2999999999999965E-2</c:v>
                      </c:pt>
                      <c:pt idx="43">
                        <c:v>2.1999999999999964E-2</c:v>
                      </c:pt>
                      <c:pt idx="44">
                        <c:v>2.0999999999999963E-2</c:v>
                      </c:pt>
                      <c:pt idx="45">
                        <c:v>1.8999999999999961E-2</c:v>
                      </c:pt>
                      <c:pt idx="46">
                        <c:v>2.0999999999999963E-2</c:v>
                      </c:pt>
                      <c:pt idx="47">
                        <c:v>1.8999999999999961E-2</c:v>
                      </c:pt>
                      <c:pt idx="48">
                        <c:v>1.799999999999996E-2</c:v>
                      </c:pt>
                      <c:pt idx="49">
                        <c:v>1.9999999999999962E-2</c:v>
                      </c:pt>
                      <c:pt idx="50">
                        <c:v>1.8999999999999961E-2</c:v>
                      </c:pt>
                      <c:pt idx="51">
                        <c:v>1.8999999999999961E-2</c:v>
                      </c:pt>
                      <c:pt idx="52">
                        <c:v>2.0999999999999963E-2</c:v>
                      </c:pt>
                      <c:pt idx="53">
                        <c:v>1.799999999999996E-2</c:v>
                      </c:pt>
                      <c:pt idx="54">
                        <c:v>1.699999999999996E-2</c:v>
                      </c:pt>
                      <c:pt idx="55">
                        <c:v>1.8999999999999961E-2</c:v>
                      </c:pt>
                      <c:pt idx="56">
                        <c:v>1.5999999999999959E-2</c:v>
                      </c:pt>
                      <c:pt idx="57">
                        <c:v>1.8999999999999961E-2</c:v>
                      </c:pt>
                      <c:pt idx="58">
                        <c:v>1.7000000000000015E-2</c:v>
                      </c:pt>
                      <c:pt idx="59">
                        <c:v>1.799999999999996E-2</c:v>
                      </c:pt>
                      <c:pt idx="60">
                        <c:v>1.7000000000000015E-2</c:v>
                      </c:pt>
                      <c:pt idx="61">
                        <c:v>1.5000000000000013E-2</c:v>
                      </c:pt>
                      <c:pt idx="62">
                        <c:v>1.5000000000000013E-2</c:v>
                      </c:pt>
                      <c:pt idx="63">
                        <c:v>1.5999999999999959E-2</c:v>
                      </c:pt>
                      <c:pt idx="64">
                        <c:v>1.5000000000000013E-2</c:v>
                      </c:pt>
                      <c:pt idx="65">
                        <c:v>1.100000000000001E-2</c:v>
                      </c:pt>
                      <c:pt idx="66">
                        <c:v>1.100000000000001E-2</c:v>
                      </c:pt>
                      <c:pt idx="67">
                        <c:v>1.100000000000001E-2</c:v>
                      </c:pt>
                      <c:pt idx="68">
                        <c:v>1.2000000000000011E-2</c:v>
                      </c:pt>
                      <c:pt idx="69">
                        <c:v>1.100000000000001E-2</c:v>
                      </c:pt>
                      <c:pt idx="70">
                        <c:v>1.2000000000000011E-2</c:v>
                      </c:pt>
                      <c:pt idx="71">
                        <c:v>1.2000000000000011E-2</c:v>
                      </c:pt>
                      <c:pt idx="72">
                        <c:v>1.100000000000001E-2</c:v>
                      </c:pt>
                      <c:pt idx="73">
                        <c:v>1.2000000000000011E-2</c:v>
                      </c:pt>
                      <c:pt idx="74">
                        <c:v>1.0000000000000009E-2</c:v>
                      </c:pt>
                      <c:pt idx="75">
                        <c:v>1.2000000000000011E-2</c:v>
                      </c:pt>
                      <c:pt idx="76">
                        <c:v>1.0000000000000009E-2</c:v>
                      </c:pt>
                      <c:pt idx="77">
                        <c:v>9.000000000000008E-3</c:v>
                      </c:pt>
                      <c:pt idx="78">
                        <c:v>1.100000000000001E-2</c:v>
                      </c:pt>
                      <c:pt idx="79">
                        <c:v>8.0000000000000071E-3</c:v>
                      </c:pt>
                      <c:pt idx="80">
                        <c:v>1.0000000000000009E-2</c:v>
                      </c:pt>
                      <c:pt idx="81">
                        <c:v>1.100000000000001E-2</c:v>
                      </c:pt>
                      <c:pt idx="82">
                        <c:v>1.0000000000000009E-2</c:v>
                      </c:pt>
                      <c:pt idx="83">
                        <c:v>1.0000000000000009E-2</c:v>
                      </c:pt>
                      <c:pt idx="84">
                        <c:v>1.2000000000000011E-2</c:v>
                      </c:pt>
                      <c:pt idx="85">
                        <c:v>1.0000000000000009E-2</c:v>
                      </c:pt>
                      <c:pt idx="86">
                        <c:v>1.0000000000000009E-2</c:v>
                      </c:pt>
                      <c:pt idx="87">
                        <c:v>1.0000000000000009E-2</c:v>
                      </c:pt>
                      <c:pt idx="88">
                        <c:v>6.0000000000000053E-3</c:v>
                      </c:pt>
                      <c:pt idx="89">
                        <c:v>5.0000000000000044E-3</c:v>
                      </c:pt>
                      <c:pt idx="90">
                        <c:v>9.000000000000008E-3</c:v>
                      </c:pt>
                      <c:pt idx="91">
                        <c:v>1.2000000000000011E-2</c:v>
                      </c:pt>
                      <c:pt idx="92">
                        <c:v>9.000000000000008E-3</c:v>
                      </c:pt>
                      <c:pt idx="93">
                        <c:v>9.000000000000008E-3</c:v>
                      </c:pt>
                      <c:pt idx="94">
                        <c:v>9.000000000000008E-3</c:v>
                      </c:pt>
                      <c:pt idx="95">
                        <c:v>1.2000000000000011E-2</c:v>
                      </c:pt>
                      <c:pt idx="96">
                        <c:v>9.000000000000008E-3</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0"/>
                <c:extLst xmlns:c15="http://schemas.microsoft.com/office/drawing/2012/chart">
                  <c:ext xmlns:c16="http://schemas.microsoft.com/office/drawing/2014/chart" uri="{C3380CC4-5D6E-409C-BE32-E72D297353CC}">
                    <c16:uniqueId val="{00000007-47D2-4112-82F2-C6437BF62946}"/>
                  </c:ext>
                </c:extLst>
              </c15:ser>
            </c15:filteredScatterSeries>
          </c:ext>
        </c:extLst>
      </c:scatterChart>
      <c:valAx>
        <c:axId val="96046464"/>
        <c:scaling>
          <c:orientation val="minMax"/>
          <c:max val="1000"/>
        </c:scaling>
        <c:delete val="0"/>
        <c:axPos val="b"/>
        <c:title>
          <c:tx>
            <c:rich>
              <a:bodyPr/>
              <a:lstStyle/>
              <a:p>
                <a:pPr>
                  <a:defRPr/>
                </a:pPr>
                <a:r>
                  <a:rPr lang="es-ES"/>
                  <a:t>Tiempo</a:t>
                </a:r>
                <a:r>
                  <a:rPr lang="es-ES" baseline="0"/>
                  <a:t> (s)</a:t>
                </a:r>
                <a:endParaRPr lang="es-ES"/>
              </a:p>
            </c:rich>
          </c:tx>
          <c:overlay val="0"/>
        </c:title>
        <c:numFmt formatCode="General" sourceLinked="1"/>
        <c:majorTickMark val="out"/>
        <c:minorTickMark val="none"/>
        <c:tickLblPos val="nextTo"/>
        <c:crossAx val="96068736"/>
        <c:crosses val="autoZero"/>
        <c:crossBetween val="midCat"/>
      </c:valAx>
      <c:valAx>
        <c:axId val="96068736"/>
        <c:scaling>
          <c:orientation val="minMax"/>
          <c:max val="4.0000000000000008E-2"/>
          <c:min val="0"/>
        </c:scaling>
        <c:delete val="0"/>
        <c:axPos val="l"/>
        <c:title>
          <c:tx>
            <c:rich>
              <a:bodyPr/>
              <a:lstStyle/>
              <a:p>
                <a:pPr>
                  <a:defRPr/>
                </a:pPr>
                <a:r>
                  <a:rPr lang="es-ES" dirty="0"/>
                  <a:t>Abs</a:t>
                </a:r>
                <a:r>
                  <a:rPr lang="es-ES" baseline="-25000" dirty="0"/>
                  <a:t>550nm</a:t>
                </a:r>
                <a:r>
                  <a:rPr lang="es-ES" baseline="0" dirty="0"/>
                  <a:t> sin SOD- Abs</a:t>
                </a:r>
                <a:r>
                  <a:rPr lang="es-ES" baseline="-25000" dirty="0"/>
                  <a:t>550nm</a:t>
                </a:r>
                <a:r>
                  <a:rPr lang="es-ES" baseline="0" dirty="0"/>
                  <a:t> con FeSODA</a:t>
                </a:r>
                <a:endParaRPr lang="es-ES" dirty="0"/>
              </a:p>
            </c:rich>
          </c:tx>
          <c:layout>
            <c:manualLayout>
              <c:xMode val="edge"/>
              <c:yMode val="edge"/>
              <c:x val="6.1728395061728392E-3"/>
              <c:y val="0.15110967906505293"/>
            </c:manualLayout>
          </c:layout>
          <c:overlay val="0"/>
        </c:title>
        <c:numFmt formatCode="General" sourceLinked="1"/>
        <c:majorTickMark val="out"/>
        <c:minorTickMark val="none"/>
        <c:tickLblPos val="nextTo"/>
        <c:crossAx val="96046464"/>
        <c:crosses val="autoZero"/>
        <c:crossBetween val="midCat"/>
      </c:valAx>
    </c:plotArea>
    <c:legend>
      <c:legendPos val="r"/>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Hoja2!$B$5</c:f>
              <c:strCache>
                <c:ptCount val="1"/>
                <c:pt idx="0">
                  <c:v>WT</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marker>
          <c:errBars>
            <c:errDir val="y"/>
            <c:errBarType val="both"/>
            <c:errValType val="cust"/>
            <c:noEndCap val="0"/>
            <c:plus>
              <c:numRef>
                <c:f>Hoja2!$J$7:$J$11</c:f>
                <c:numCache>
                  <c:formatCode>General</c:formatCode>
                  <c:ptCount val="5"/>
                  <c:pt idx="0">
                    <c:v>0</c:v>
                  </c:pt>
                  <c:pt idx="1">
                    <c:v>5.8175831734564758</c:v>
                  </c:pt>
                  <c:pt idx="2">
                    <c:v>3.9654811793312641</c:v>
                  </c:pt>
                  <c:pt idx="3">
                    <c:v>9.1600549859805049</c:v>
                  </c:pt>
                  <c:pt idx="4">
                    <c:v>9.6428710968310334</c:v>
                  </c:pt>
                </c:numCache>
              </c:numRef>
            </c:plus>
            <c:minus>
              <c:numRef>
                <c:f>Hoja2!$J$7:$J$11</c:f>
                <c:numCache>
                  <c:formatCode>General</c:formatCode>
                  <c:ptCount val="5"/>
                  <c:pt idx="0">
                    <c:v>0</c:v>
                  </c:pt>
                  <c:pt idx="1">
                    <c:v>5.8175831734564758</c:v>
                  </c:pt>
                  <c:pt idx="2">
                    <c:v>3.9654811793312641</c:v>
                  </c:pt>
                  <c:pt idx="3">
                    <c:v>9.1600549859805049</c:v>
                  </c:pt>
                  <c:pt idx="4">
                    <c:v>9.6428710968310334</c:v>
                  </c:pt>
                </c:numCache>
              </c:numRef>
            </c:minus>
            <c:spPr>
              <a:noFill/>
              <a:ln w="9525">
                <a:solidFill>
                  <a:schemeClr val="tx2">
                    <a:lumMod val="75000"/>
                  </a:schemeClr>
                </a:solidFill>
                <a:round/>
              </a:ln>
              <a:effectLst/>
            </c:spPr>
          </c:errBars>
          <c:xVal>
            <c:numRef>
              <c:f>Hoja2!$G$7:$G$11</c:f>
              <c:numCache>
                <c:formatCode>General</c:formatCode>
                <c:ptCount val="5"/>
                <c:pt idx="0">
                  <c:v>26</c:v>
                </c:pt>
                <c:pt idx="1">
                  <c:v>37</c:v>
                </c:pt>
                <c:pt idx="2">
                  <c:v>48</c:v>
                </c:pt>
                <c:pt idx="3">
                  <c:v>59</c:v>
                </c:pt>
                <c:pt idx="4">
                  <c:v>70</c:v>
                </c:pt>
              </c:numCache>
            </c:numRef>
          </c:xVal>
          <c:yVal>
            <c:numRef>
              <c:f>Hoja2!$H$7:$H$11</c:f>
              <c:numCache>
                <c:formatCode>General</c:formatCode>
                <c:ptCount val="5"/>
                <c:pt idx="0">
                  <c:v>100</c:v>
                </c:pt>
                <c:pt idx="1">
                  <c:v>109.28004338829753</c:v>
                </c:pt>
                <c:pt idx="2">
                  <c:v>98.373930454344034</c:v>
                </c:pt>
                <c:pt idx="3">
                  <c:v>53.788646923233813</c:v>
                </c:pt>
                <c:pt idx="4">
                  <c:v>22.469452555727297</c:v>
                </c:pt>
              </c:numCache>
            </c:numRef>
          </c:yVal>
          <c:smooth val="0"/>
          <c:extLst>
            <c:ext xmlns:c16="http://schemas.microsoft.com/office/drawing/2014/chart" uri="{C3380CC4-5D6E-409C-BE32-E72D297353CC}">
              <c16:uniqueId val="{00000000-CD7C-47DA-9A22-8B29BC0FAA82}"/>
            </c:ext>
          </c:extLst>
        </c:ser>
        <c:ser>
          <c:idx val="1"/>
          <c:order val="1"/>
          <c:tx>
            <c:strRef>
              <c:f>Hoja2!$N$5</c:f>
              <c:strCache>
                <c:ptCount val="1"/>
                <c:pt idx="0">
                  <c:v>E202A</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marker>
          <c:errBars>
            <c:errDir val="y"/>
            <c:errBarType val="both"/>
            <c:errValType val="cust"/>
            <c:noEndCap val="0"/>
            <c:plus>
              <c:numRef>
                <c:f>Hoja2!$V$7:$V$11</c:f>
                <c:numCache>
                  <c:formatCode>General</c:formatCode>
                  <c:ptCount val="5"/>
                  <c:pt idx="0">
                    <c:v>0</c:v>
                  </c:pt>
                  <c:pt idx="1">
                    <c:v>5.8462238714664476</c:v>
                  </c:pt>
                  <c:pt idx="2">
                    <c:v>12.544833334289805</c:v>
                  </c:pt>
                  <c:pt idx="3">
                    <c:v>11.623147076676226</c:v>
                  </c:pt>
                  <c:pt idx="4">
                    <c:v>0.49001883993389556</c:v>
                  </c:pt>
                </c:numCache>
              </c:numRef>
            </c:plus>
            <c:minus>
              <c:numRef>
                <c:f>Hoja2!$V$7:$V$11</c:f>
                <c:numCache>
                  <c:formatCode>General</c:formatCode>
                  <c:ptCount val="5"/>
                  <c:pt idx="0">
                    <c:v>0</c:v>
                  </c:pt>
                  <c:pt idx="1">
                    <c:v>5.8462238714664476</c:v>
                  </c:pt>
                  <c:pt idx="2">
                    <c:v>12.544833334289805</c:v>
                  </c:pt>
                  <c:pt idx="3">
                    <c:v>11.623147076676226</c:v>
                  </c:pt>
                  <c:pt idx="4">
                    <c:v>0.49001883993389556</c:v>
                  </c:pt>
                </c:numCache>
              </c:numRef>
            </c:minus>
            <c:spPr>
              <a:noFill/>
              <a:ln w="9525">
                <a:solidFill>
                  <a:schemeClr val="tx2">
                    <a:lumMod val="75000"/>
                  </a:schemeClr>
                </a:solidFill>
                <a:round/>
              </a:ln>
              <a:effectLst/>
            </c:spPr>
          </c:errBars>
          <c:xVal>
            <c:numRef>
              <c:f>Hoja2!$G$7:$G$11</c:f>
              <c:numCache>
                <c:formatCode>General</c:formatCode>
                <c:ptCount val="5"/>
                <c:pt idx="0">
                  <c:v>26</c:v>
                </c:pt>
                <c:pt idx="1">
                  <c:v>37</c:v>
                </c:pt>
                <c:pt idx="2">
                  <c:v>48</c:v>
                </c:pt>
                <c:pt idx="3">
                  <c:v>59</c:v>
                </c:pt>
                <c:pt idx="4">
                  <c:v>70</c:v>
                </c:pt>
              </c:numCache>
            </c:numRef>
          </c:xVal>
          <c:yVal>
            <c:numRef>
              <c:f>Hoja2!$T$7:$T$11</c:f>
              <c:numCache>
                <c:formatCode>General</c:formatCode>
                <c:ptCount val="5"/>
                <c:pt idx="0">
                  <c:v>100</c:v>
                </c:pt>
                <c:pt idx="1">
                  <c:v>97.312970067228591</c:v>
                </c:pt>
                <c:pt idx="2">
                  <c:v>72.548756642210989</c:v>
                </c:pt>
                <c:pt idx="3">
                  <c:v>40.21517614654374</c:v>
                </c:pt>
                <c:pt idx="4">
                  <c:v>24.00974029467125</c:v>
                </c:pt>
              </c:numCache>
            </c:numRef>
          </c:yVal>
          <c:smooth val="0"/>
          <c:extLst>
            <c:ext xmlns:c16="http://schemas.microsoft.com/office/drawing/2014/chart" uri="{C3380CC4-5D6E-409C-BE32-E72D297353CC}">
              <c16:uniqueId val="{00000001-CD7C-47DA-9A22-8B29BC0FAA82}"/>
            </c:ext>
          </c:extLst>
        </c:ser>
        <c:dLbls>
          <c:showLegendKey val="0"/>
          <c:showVal val="0"/>
          <c:showCatName val="0"/>
          <c:showSerName val="0"/>
          <c:showPercent val="0"/>
          <c:showBubbleSize val="0"/>
        </c:dLbls>
        <c:axId val="309507688"/>
        <c:axId val="1"/>
      </c:scatterChart>
      <c:valAx>
        <c:axId val="309507688"/>
        <c:scaling>
          <c:orientation val="minMax"/>
          <c:max val="81"/>
          <c:min val="15"/>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s-ES" sz="1400" b="0">
                    <a:solidFill>
                      <a:sysClr val="windowText" lastClr="000000"/>
                    </a:solidFill>
                    <a:latin typeface="Gadugi" panose="020B0502040204020203" pitchFamily="34" charset="0"/>
                    <a:ea typeface="Gadugi" panose="020B0502040204020203" pitchFamily="34" charset="0"/>
                  </a:rPr>
                  <a:t>Temperatura</a:t>
                </a:r>
                <a:r>
                  <a:rPr lang="es-ES" sz="1400" b="0" baseline="0">
                    <a:solidFill>
                      <a:sysClr val="windowText" lastClr="000000"/>
                    </a:solidFill>
                    <a:latin typeface="Gadugi" panose="020B0502040204020203" pitchFamily="34" charset="0"/>
                    <a:ea typeface="Gadugi" panose="020B0502040204020203" pitchFamily="34" charset="0"/>
                  </a:rPr>
                  <a:t> (</a:t>
                </a:r>
                <a:r>
                  <a:rPr lang="es-ES" sz="1400" b="0">
                    <a:solidFill>
                      <a:sysClr val="windowText" lastClr="000000"/>
                    </a:solidFill>
                    <a:latin typeface="Gadugi" panose="020B0502040204020203" pitchFamily="34" charset="0"/>
                    <a:ea typeface="Gadugi" panose="020B0502040204020203" pitchFamily="34" charset="0"/>
                  </a:rPr>
                  <a:t>ºC)</a:t>
                </a:r>
              </a:p>
            </c:rich>
          </c:tx>
          <c:layout>
            <c:manualLayout>
              <c:xMode val="edge"/>
              <c:yMode val="edge"/>
              <c:x val="0.39444679690746537"/>
              <c:y val="0.920630165984496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title>
        <c:numFmt formatCode="General" sourceLinked="1"/>
        <c:majorTickMark val="out"/>
        <c:minorTickMark val="none"/>
        <c:tickLblPos val="nextTo"/>
        <c:spPr>
          <a:noFill/>
          <a:ln>
            <a:solidFill>
              <a:schemeClr val="tx1"/>
            </a:solidFill>
          </a:ln>
          <a:effectLst/>
        </c:spPr>
        <c:txPr>
          <a:bodyPr rot="0" spcFirstLastPara="1" vertOverflow="ellipsis" wrap="square" anchor="ctr" anchorCtr="1"/>
          <a:lstStyle/>
          <a:p>
            <a:pPr>
              <a:defRPr sz="1197" b="0" i="0" u="none" strike="noStrike" kern="1200" baseline="0">
                <a:solidFill>
                  <a:schemeClr val="tx1"/>
                </a:solidFill>
                <a:latin typeface="+mn-lt"/>
                <a:ea typeface="+mn-ea"/>
                <a:cs typeface="+mn-cs"/>
              </a:defRPr>
            </a:pPr>
            <a:endParaRPr lang="es-ES"/>
          </a:p>
        </c:txPr>
        <c:crossAx val="1"/>
        <c:crosses val="autoZero"/>
        <c:crossBetween val="midCat"/>
        <c:majorUnit val="11"/>
      </c:valAx>
      <c:valAx>
        <c:axId val="1"/>
        <c:scaling>
          <c:orientation val="minMax"/>
          <c:max val="130"/>
          <c:min val="0"/>
        </c:scaling>
        <c:delete val="0"/>
        <c:axPos val="l"/>
        <c:title>
          <c:tx>
            <c:rich>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r>
                  <a:rPr lang="es-ES" sz="1400" b="0">
                    <a:solidFill>
                      <a:sysClr val="windowText" lastClr="000000"/>
                    </a:solidFill>
                    <a:latin typeface="Gadugi" panose="020B0502040204020203" pitchFamily="34" charset="0"/>
                    <a:ea typeface="Gadugi" panose="020B0502040204020203" pitchFamily="34" charset="0"/>
                  </a:rPr>
                  <a:t>% Actividad SOD</a:t>
                </a:r>
              </a:p>
            </c:rich>
          </c:tx>
          <c:layout>
            <c:manualLayout>
              <c:xMode val="edge"/>
              <c:yMode val="edge"/>
              <c:x val="1.5063429571303587E-2"/>
              <c:y val="0.31420523138832995"/>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tx2"/>
                  </a:solidFill>
                  <a:latin typeface="+mn-lt"/>
                  <a:ea typeface="+mn-ea"/>
                  <a:cs typeface="+mn-cs"/>
                </a:defRPr>
              </a:pPr>
              <a:endParaRPr lang="es-E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crossAx val="309507688"/>
        <c:crosses val="autoZero"/>
        <c:crossBetween val="midCat"/>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solidFill>
      <a:sysClr val="window" lastClr="FFFFFF"/>
    </a:solidFill>
    <a:ln w="9525" cap="flat" cmpd="sng" algn="ctr">
      <a:noFill/>
      <a:round/>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Hoja2!$G$3</c:f>
              <c:strCache>
                <c:ptCount val="1"/>
                <c:pt idx="0">
                  <c:v>WT</c:v>
                </c:pt>
              </c:strCache>
            </c:strRef>
          </c:tx>
          <c:spPr>
            <a:ln w="9525" cap="rnd">
              <a:solidFill>
                <a:schemeClr val="accent1"/>
              </a:solidFill>
              <a:round/>
            </a:ln>
            <a:effectLst>
              <a:outerShdw blurRad="40000" dist="23000" dir="5400000" rotWithShape="0">
                <a:srgbClr val="000000">
                  <a:alpha val="35000"/>
                </a:srgbClr>
              </a:outerShdw>
            </a:effectLst>
          </c:spPr>
          <c:marker>
            <c:symbol val="circle"/>
            <c:size val="5"/>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a:solidFill>
                  <a:schemeClr val="accent1"/>
                </a:solidFill>
                <a:round/>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marker>
          <c:errBars>
            <c:errDir val="y"/>
            <c:errBarType val="both"/>
            <c:errValType val="cust"/>
            <c:noEndCap val="0"/>
            <c:plus>
              <c:numRef>
                <c:f>Hoja2!$M$4:$M$8</c:f>
                <c:numCache>
                  <c:formatCode>General</c:formatCode>
                  <c:ptCount val="5"/>
                  <c:pt idx="0">
                    <c:v>0</c:v>
                  </c:pt>
                  <c:pt idx="1">
                    <c:v>4.9931408657665113</c:v>
                  </c:pt>
                  <c:pt idx="2">
                    <c:v>8.1038693100251198</c:v>
                  </c:pt>
                  <c:pt idx="3">
                    <c:v>7.387824574511888</c:v>
                  </c:pt>
                  <c:pt idx="4">
                    <c:v>3.2172794413035617</c:v>
                  </c:pt>
                </c:numCache>
              </c:numRef>
            </c:plus>
            <c:minus>
              <c:numRef>
                <c:f>Hoja2!$M$4:$M$8</c:f>
                <c:numCache>
                  <c:formatCode>General</c:formatCode>
                  <c:ptCount val="5"/>
                  <c:pt idx="0">
                    <c:v>0</c:v>
                  </c:pt>
                  <c:pt idx="1">
                    <c:v>4.9931408657665113</c:v>
                  </c:pt>
                  <c:pt idx="2">
                    <c:v>8.1038693100251198</c:v>
                  </c:pt>
                  <c:pt idx="3">
                    <c:v>7.387824574511888</c:v>
                  </c:pt>
                  <c:pt idx="4">
                    <c:v>3.2172794413035617</c:v>
                  </c:pt>
                </c:numCache>
              </c:numRef>
            </c:minus>
            <c:spPr>
              <a:noFill/>
              <a:ln w="9525">
                <a:solidFill>
                  <a:schemeClr val="tx2">
                    <a:lumMod val="75000"/>
                  </a:schemeClr>
                </a:solidFill>
                <a:round/>
              </a:ln>
              <a:effectLst/>
            </c:spPr>
          </c:errBars>
          <c:errBars>
            <c:errDir val="x"/>
            <c:errBarType val="both"/>
            <c:errValType val="fixedVal"/>
            <c:noEndCap val="0"/>
            <c:val val="1"/>
            <c:spPr>
              <a:noFill/>
              <a:ln w="9525">
                <a:solidFill>
                  <a:schemeClr val="tx2">
                    <a:lumMod val="75000"/>
                  </a:schemeClr>
                </a:solidFill>
                <a:round/>
              </a:ln>
              <a:effectLst/>
            </c:spPr>
          </c:errBars>
          <c:xVal>
            <c:numRef>
              <c:f>Hoja2!$G$4:$G$8</c:f>
              <c:numCache>
                <c:formatCode>General</c:formatCode>
                <c:ptCount val="5"/>
                <c:pt idx="0">
                  <c:v>0</c:v>
                </c:pt>
                <c:pt idx="1">
                  <c:v>30</c:v>
                </c:pt>
                <c:pt idx="2">
                  <c:v>60</c:v>
                </c:pt>
                <c:pt idx="3">
                  <c:v>90</c:v>
                </c:pt>
                <c:pt idx="4">
                  <c:v>120</c:v>
                </c:pt>
              </c:numCache>
            </c:numRef>
          </c:xVal>
          <c:yVal>
            <c:numRef>
              <c:f>Hoja2!$K$4:$K$8</c:f>
              <c:numCache>
                <c:formatCode>General</c:formatCode>
                <c:ptCount val="5"/>
                <c:pt idx="0">
                  <c:v>100</c:v>
                </c:pt>
                <c:pt idx="1">
                  <c:v>87.765824185615202</c:v>
                </c:pt>
                <c:pt idx="2">
                  <c:v>77.307692720747582</c:v>
                </c:pt>
                <c:pt idx="3">
                  <c:v>79.623290473910231</c:v>
                </c:pt>
                <c:pt idx="4">
                  <c:v>77.178093889403939</c:v>
                </c:pt>
              </c:numCache>
            </c:numRef>
          </c:yVal>
          <c:smooth val="0"/>
          <c:extLst>
            <c:ext xmlns:c16="http://schemas.microsoft.com/office/drawing/2014/chart" uri="{C3380CC4-5D6E-409C-BE32-E72D297353CC}">
              <c16:uniqueId val="{00000000-7E2C-4A8E-A484-9492CB6F76AF}"/>
            </c:ext>
          </c:extLst>
        </c:ser>
        <c:ser>
          <c:idx val="1"/>
          <c:order val="1"/>
          <c:tx>
            <c:strRef>
              <c:f>Hoja2!$N$3</c:f>
              <c:strCache>
                <c:ptCount val="1"/>
                <c:pt idx="0">
                  <c:v>E202A</c:v>
                </c:pt>
              </c:strCache>
            </c:strRef>
          </c:tx>
          <c:spPr>
            <a:ln w="9525" cap="rnd">
              <a:solidFill>
                <a:schemeClr val="accent2"/>
              </a:solidFill>
              <a:round/>
            </a:ln>
            <a:effectLst>
              <a:outerShdw blurRad="40000" dist="23000" dir="5400000" rotWithShape="0">
                <a:srgbClr val="000000">
                  <a:alpha val="35000"/>
                </a:srgbClr>
              </a:outerShdw>
            </a:effectLst>
          </c:spPr>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c:spPr>
          </c:marker>
          <c:errBars>
            <c:errDir val="y"/>
            <c:errBarType val="both"/>
            <c:errValType val="cust"/>
            <c:noEndCap val="0"/>
            <c:plus>
              <c:numRef>
                <c:f>Hoja2!$T$4:$T$8</c:f>
                <c:numCache>
                  <c:formatCode>General</c:formatCode>
                  <c:ptCount val="5"/>
                  <c:pt idx="0">
                    <c:v>0</c:v>
                  </c:pt>
                  <c:pt idx="1">
                    <c:v>0.43040582679028283</c:v>
                  </c:pt>
                  <c:pt idx="2">
                    <c:v>0.48058070222503491</c:v>
                  </c:pt>
                  <c:pt idx="3">
                    <c:v>2.8338093508869697</c:v>
                  </c:pt>
                  <c:pt idx="4">
                    <c:v>3.7934100883129078</c:v>
                  </c:pt>
                </c:numCache>
              </c:numRef>
            </c:plus>
            <c:minus>
              <c:numRef>
                <c:f>Hoja2!$T$4:$T$8</c:f>
                <c:numCache>
                  <c:formatCode>General</c:formatCode>
                  <c:ptCount val="5"/>
                  <c:pt idx="0">
                    <c:v>0</c:v>
                  </c:pt>
                  <c:pt idx="1">
                    <c:v>0.43040582679028283</c:v>
                  </c:pt>
                  <c:pt idx="2">
                    <c:v>0.48058070222503491</c:v>
                  </c:pt>
                  <c:pt idx="3">
                    <c:v>2.8338093508869697</c:v>
                  </c:pt>
                  <c:pt idx="4">
                    <c:v>3.7934100883129078</c:v>
                  </c:pt>
                </c:numCache>
              </c:numRef>
            </c:minus>
            <c:spPr>
              <a:noFill/>
              <a:ln w="9525">
                <a:solidFill>
                  <a:schemeClr val="tx2">
                    <a:lumMod val="75000"/>
                  </a:schemeClr>
                </a:solidFill>
                <a:round/>
              </a:ln>
              <a:effectLst/>
            </c:spPr>
          </c:errBars>
          <c:errBars>
            <c:errDir val="x"/>
            <c:errBarType val="both"/>
            <c:errValType val="fixedVal"/>
            <c:noEndCap val="0"/>
            <c:val val="1"/>
            <c:spPr>
              <a:noFill/>
              <a:ln w="9525">
                <a:solidFill>
                  <a:schemeClr val="tx2">
                    <a:lumMod val="75000"/>
                  </a:schemeClr>
                </a:solidFill>
                <a:round/>
              </a:ln>
              <a:effectLst/>
            </c:spPr>
          </c:errBars>
          <c:xVal>
            <c:numRef>
              <c:f>Hoja2!$N$4:$N$8</c:f>
              <c:numCache>
                <c:formatCode>General</c:formatCode>
                <c:ptCount val="5"/>
                <c:pt idx="0">
                  <c:v>0</c:v>
                </c:pt>
                <c:pt idx="1">
                  <c:v>30</c:v>
                </c:pt>
                <c:pt idx="2">
                  <c:v>60</c:v>
                </c:pt>
                <c:pt idx="3">
                  <c:v>90</c:v>
                </c:pt>
                <c:pt idx="4">
                  <c:v>120</c:v>
                </c:pt>
              </c:numCache>
            </c:numRef>
          </c:xVal>
          <c:yVal>
            <c:numRef>
              <c:f>Hoja2!$R$4:$R$8</c:f>
              <c:numCache>
                <c:formatCode>General</c:formatCode>
                <c:ptCount val="5"/>
                <c:pt idx="0">
                  <c:v>100</c:v>
                </c:pt>
                <c:pt idx="1">
                  <c:v>71.79582569126498</c:v>
                </c:pt>
                <c:pt idx="2">
                  <c:v>53.411320471586691</c:v>
                </c:pt>
                <c:pt idx="3">
                  <c:v>54.551014978464089</c:v>
                </c:pt>
                <c:pt idx="4">
                  <c:v>50.765792274214931</c:v>
                </c:pt>
              </c:numCache>
            </c:numRef>
          </c:yVal>
          <c:smooth val="0"/>
          <c:extLst>
            <c:ext xmlns:c16="http://schemas.microsoft.com/office/drawing/2014/chart" uri="{C3380CC4-5D6E-409C-BE32-E72D297353CC}">
              <c16:uniqueId val="{00000001-7E2C-4A8E-A484-9492CB6F76AF}"/>
            </c:ext>
          </c:extLst>
        </c:ser>
        <c:dLbls>
          <c:showLegendKey val="0"/>
          <c:showVal val="0"/>
          <c:showCatName val="0"/>
          <c:showSerName val="0"/>
          <c:showPercent val="0"/>
          <c:showBubbleSize val="0"/>
        </c:dLbls>
        <c:axId val="309507688"/>
        <c:axId val="1"/>
        <c:extLst>
          <c:ext xmlns:c15="http://schemas.microsoft.com/office/drawing/2012/chart" uri="{02D57815-91ED-43cb-92C2-25804820EDAC}">
            <c15:filteredScatterSeries>
              <c15:ser>
                <c:idx val="2"/>
                <c:order val="2"/>
                <c:tx>
                  <c:strRef>
                    <c:extLst>
                      <c:ext uri="{02D57815-91ED-43cb-92C2-25804820EDAC}">
                        <c15:formulaRef>
                          <c15:sqref>Hoja2!$U$3</c15:sqref>
                        </c15:formulaRef>
                      </c:ext>
                    </c:extLst>
                    <c:strCache>
                      <c:ptCount val="1"/>
                      <c:pt idx="0">
                        <c:v>H62A</c:v>
                      </c:pt>
                    </c:strCache>
                  </c:strRef>
                </c:tx>
                <c:spPr>
                  <a:ln w="9525" cap="rnd">
                    <a:solidFill>
                      <a:schemeClr val="accent3"/>
                    </a:solidFill>
                    <a:round/>
                  </a:ln>
                  <a:effectLst>
                    <a:outerShdw blurRad="40000" dist="23000" dir="5400000" rotWithShape="0">
                      <a:srgbClr val="000000">
                        <a:alpha val="35000"/>
                      </a:srgbClr>
                    </a:outerShdw>
                  </a:effectLst>
                </c:spPr>
                <c:marker>
                  <c:symbol val="circle"/>
                  <c:size val="5"/>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a:solidFill>
                        <a:schemeClr val="accent3"/>
                      </a:solidFill>
                      <a:round/>
                    </a:ln>
                    <a:effectLst>
                      <a:outerShdw blurRad="40000" dist="23000" dir="5400000" rotWithShape="0">
                        <a:srgbClr val="000000">
                          <a:alpha val="35000"/>
                        </a:srgbClr>
                      </a:outerShdw>
                    </a:effectLst>
                  </c:spPr>
                </c:marker>
                <c:errBars>
                  <c:errDir val="y"/>
                  <c:errBarType val="both"/>
                  <c:errValType val="cust"/>
                  <c:noEndCap val="0"/>
                  <c:plus>
                    <c:numRef>
                      <c:extLst>
                        <c:ext uri="{02D57815-91ED-43cb-92C2-25804820EDAC}">
                          <c15:formulaRef>
                            <c15:sqref>Hoja2!$AA$4:$AA$8</c15:sqref>
                          </c15:formulaRef>
                        </c:ext>
                      </c:extLst>
                      <c:numCache>
                        <c:formatCode>General</c:formatCode>
                        <c:ptCount val="5"/>
                        <c:pt idx="0">
                          <c:v>0</c:v>
                        </c:pt>
                        <c:pt idx="1">
                          <c:v>4.8685333549349377</c:v>
                        </c:pt>
                        <c:pt idx="2">
                          <c:v>1.2030464912121874</c:v>
                        </c:pt>
                        <c:pt idx="3">
                          <c:v>3.8844655390297547</c:v>
                        </c:pt>
                        <c:pt idx="4">
                          <c:v>2.5842819323347217</c:v>
                        </c:pt>
                      </c:numCache>
                    </c:numRef>
                  </c:plus>
                  <c:minus>
                    <c:numRef>
                      <c:extLst>
                        <c:ext uri="{02D57815-91ED-43cb-92C2-25804820EDAC}">
                          <c15:formulaRef>
                            <c15:sqref>Hoja2!$AA$4:$AA$8</c15:sqref>
                          </c15:formulaRef>
                        </c:ext>
                      </c:extLst>
                      <c:numCache>
                        <c:formatCode>General</c:formatCode>
                        <c:ptCount val="5"/>
                        <c:pt idx="0">
                          <c:v>0</c:v>
                        </c:pt>
                        <c:pt idx="1">
                          <c:v>4.8685333549349377</c:v>
                        </c:pt>
                        <c:pt idx="2">
                          <c:v>1.2030464912121874</c:v>
                        </c:pt>
                        <c:pt idx="3">
                          <c:v>3.8844655390297547</c:v>
                        </c:pt>
                        <c:pt idx="4">
                          <c:v>2.5842819323347217</c:v>
                        </c:pt>
                      </c:numCache>
                    </c:numRef>
                  </c:minus>
                  <c:spPr>
                    <a:noFill/>
                    <a:ln w="9525">
                      <a:solidFill>
                        <a:schemeClr val="tx2">
                          <a:lumMod val="75000"/>
                        </a:schemeClr>
                      </a:solidFill>
                      <a:round/>
                    </a:ln>
                    <a:effectLst/>
                  </c:spPr>
                </c:errBars>
                <c:errBars>
                  <c:errDir val="x"/>
                  <c:errBarType val="both"/>
                  <c:errValType val="fixedVal"/>
                  <c:noEndCap val="0"/>
                  <c:val val="1"/>
                  <c:spPr>
                    <a:noFill/>
                    <a:ln w="9525">
                      <a:solidFill>
                        <a:schemeClr val="tx2">
                          <a:lumMod val="75000"/>
                        </a:schemeClr>
                      </a:solidFill>
                      <a:round/>
                    </a:ln>
                    <a:effectLst/>
                  </c:spPr>
                </c:errBars>
                <c:xVal>
                  <c:numRef>
                    <c:extLst>
                      <c:ext uri="{02D57815-91ED-43cb-92C2-25804820EDAC}">
                        <c15:formulaRef>
                          <c15:sqref>Hoja2!$U$4:$U$8</c15:sqref>
                        </c15:formulaRef>
                      </c:ext>
                    </c:extLst>
                    <c:numCache>
                      <c:formatCode>General</c:formatCode>
                      <c:ptCount val="5"/>
                      <c:pt idx="0">
                        <c:v>0</c:v>
                      </c:pt>
                      <c:pt idx="1">
                        <c:v>30</c:v>
                      </c:pt>
                      <c:pt idx="2">
                        <c:v>60</c:v>
                      </c:pt>
                      <c:pt idx="3">
                        <c:v>90</c:v>
                      </c:pt>
                      <c:pt idx="4">
                        <c:v>120</c:v>
                      </c:pt>
                    </c:numCache>
                  </c:numRef>
                </c:xVal>
                <c:yVal>
                  <c:numRef>
                    <c:extLst>
                      <c:ext uri="{02D57815-91ED-43cb-92C2-25804820EDAC}">
                        <c15:formulaRef>
                          <c15:sqref>Hoja2!$Y$4:$Y$8</c15:sqref>
                        </c15:formulaRef>
                      </c:ext>
                    </c:extLst>
                    <c:numCache>
                      <c:formatCode>General</c:formatCode>
                      <c:ptCount val="5"/>
                      <c:pt idx="0">
                        <c:v>100</c:v>
                      </c:pt>
                      <c:pt idx="1">
                        <c:v>73.740206829703212</c:v>
                      </c:pt>
                      <c:pt idx="2">
                        <c:v>70.530040458548669</c:v>
                      </c:pt>
                      <c:pt idx="3">
                        <c:v>74.295625814778575</c:v>
                      </c:pt>
                      <c:pt idx="4">
                        <c:v>64.71876941442487</c:v>
                      </c:pt>
                    </c:numCache>
                  </c:numRef>
                </c:yVal>
                <c:smooth val="0"/>
                <c:extLst>
                  <c:ext xmlns:c16="http://schemas.microsoft.com/office/drawing/2014/chart" uri="{C3380CC4-5D6E-409C-BE32-E72D297353CC}">
                    <c16:uniqueId val="{00000002-7E2C-4A8E-A484-9492CB6F76AF}"/>
                  </c:ext>
                </c:extLst>
              </c15:ser>
            </c15:filteredScatterSeries>
          </c:ext>
        </c:extLst>
      </c:scatterChart>
      <c:valAx>
        <c:axId val="309507688"/>
        <c:scaling>
          <c:orientation val="minMax"/>
          <c:max val="150"/>
          <c:min val="-30"/>
        </c:scaling>
        <c:delete val="0"/>
        <c:axPos val="b"/>
        <c:title>
          <c:tx>
            <c:rich>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r>
                  <a:rPr lang="es-ES" sz="1400" b="0">
                    <a:solidFill>
                      <a:sysClr val="windowText" lastClr="000000"/>
                    </a:solidFill>
                    <a:latin typeface="Gadugi" panose="020B0502040204020203" pitchFamily="34" charset="0"/>
                    <a:ea typeface="Gadugi" panose="020B0502040204020203" pitchFamily="34" charset="0"/>
                  </a:rPr>
                  <a:t>Tiempo (min)</a:t>
                </a:r>
              </a:p>
            </c:rich>
          </c:tx>
          <c:layout>
            <c:manualLayout>
              <c:xMode val="edge"/>
              <c:yMode val="edge"/>
              <c:x val="0.42404483814523186"/>
              <c:y val="0.9237381242837603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mn-lt"/>
                  <a:ea typeface="+mn-ea"/>
                  <a:cs typeface="+mn-cs"/>
                </a:defRPr>
              </a:pPr>
              <a:endParaRPr lang="es-ES"/>
            </a:p>
          </c:txPr>
        </c:title>
        <c:numFmt formatCode="General" sourceLinked="1"/>
        <c:majorTickMark val="out"/>
        <c:minorTickMark val="none"/>
        <c:tickLblPos val="nextTo"/>
        <c:spPr>
          <a:noFill/>
          <a:ln>
            <a:solidFill>
              <a:schemeClr val="tx1"/>
            </a:solidFill>
          </a:ln>
          <a:effectLst/>
        </c:spPr>
        <c:txPr>
          <a:bodyPr rot="0" spcFirstLastPara="1" vertOverflow="ellipsis" wrap="square" anchor="ctr" anchorCtr="1"/>
          <a:lstStyle/>
          <a:p>
            <a:pPr>
              <a:defRPr sz="1197" b="0" i="0" u="none" strike="noStrike" kern="1200" baseline="0">
                <a:solidFill>
                  <a:schemeClr val="tx1"/>
                </a:solidFill>
                <a:latin typeface="Gadugi" panose="020B0502040204020203" pitchFamily="34" charset="0"/>
                <a:ea typeface="Gadugi" panose="020B0502040204020203" pitchFamily="34" charset="0"/>
                <a:cs typeface="+mn-cs"/>
              </a:defRPr>
            </a:pPr>
            <a:endParaRPr lang="es-ES"/>
          </a:p>
        </c:txPr>
        <c:crossAx val="1"/>
        <c:crosses val="autoZero"/>
        <c:crossBetween val="midCat"/>
        <c:majorUnit val="30"/>
      </c:valAx>
      <c:valAx>
        <c:axId val="1"/>
        <c:scaling>
          <c:orientation val="minMax"/>
          <c:max val="130"/>
          <c:min val="0"/>
        </c:scaling>
        <c:delete val="0"/>
        <c:axPos val="l"/>
        <c:title>
          <c:tx>
            <c:rich>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r>
                  <a:rPr lang="es-ES" sz="1200" b="0" dirty="0">
                    <a:solidFill>
                      <a:sysClr val="windowText" lastClr="000000"/>
                    </a:solidFill>
                    <a:latin typeface="Gadugi" panose="020B0502040204020203" pitchFamily="34" charset="0"/>
                    <a:ea typeface="Gadugi" panose="020B0502040204020203" pitchFamily="34" charset="0"/>
                  </a:rPr>
                  <a:t>% Actividad SOD frente a enzima sin incubar</a:t>
                </a:r>
              </a:p>
            </c:rich>
          </c:tx>
          <c:layout>
            <c:manualLayout>
              <c:xMode val="edge"/>
              <c:yMode val="edge"/>
              <c:x val="1.2763324734617351E-2"/>
              <c:y val="4.3815004255927735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s-E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Gadugi" panose="020B0502040204020203" pitchFamily="34" charset="0"/>
                <a:ea typeface="Gadugi" panose="020B0502040204020203" pitchFamily="34" charset="0"/>
                <a:cs typeface="+mn-cs"/>
              </a:defRPr>
            </a:pPr>
            <a:endParaRPr lang="es-ES"/>
          </a:p>
        </c:txPr>
        <c:crossAx val="309507688"/>
        <c:crossesAt val="-30"/>
        <c:crossBetween val="midCat"/>
        <c:majorUnit val="20"/>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ES"/>
        </a:p>
      </c:txPr>
    </c:legend>
    <c:plotVisOnly val="1"/>
    <c:dispBlanksAs val="gap"/>
    <c:showDLblsOverMax val="0"/>
  </c:chart>
  <c:spPr>
    <a:solidFill>
      <a:sysClr val="window" lastClr="FFFFFF"/>
    </a:solidFill>
    <a:ln w="9525" cap="flat" cmpd="sng" algn="ctr">
      <a:noFill/>
      <a:round/>
    </a:ln>
    <a:effectLst/>
  </c:spPr>
  <c:txPr>
    <a:bodyPr/>
    <a:lstStyle/>
    <a:p>
      <a:pPr>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1197" kern="1200"/>
  </cs:valueAxis>
  <cs:wall>
    <cs:lnRef idx="0"/>
    <cs:fillRef idx="0"/>
    <cs:effectRef idx="0"/>
    <cs:fontRef idx="minor">
      <a:schemeClr val="tx2"/>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s-ES"/>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1370528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BE7E78-D915-4EAE-8C89-BB178EAF8786}" type="datetimeFigureOut">
              <a:rPr lang="es-ES" smtClean="0"/>
              <a:t>29/04/2021</a:t>
            </a:fld>
            <a:endParaRPr lang="es-ES"/>
          </a:p>
        </p:txBody>
      </p:sp>
      <p:sp>
        <p:nvSpPr>
          <p:cNvPr id="6" name="Footer Placeholder 5"/>
          <p:cNvSpPr>
            <a:spLocks noGrp="1"/>
          </p:cNvSpPr>
          <p:nvPr>
            <p:ph type="ftr" sz="quarter" idx="11"/>
          </p:nvPr>
        </p:nvSpPr>
        <p:spPr/>
        <p:txBody>
          <a:bodyPr/>
          <a:lstStyle/>
          <a:p>
            <a:endParaRPr lang="es-E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57236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s-ES"/>
              <a:t>Haga clic para modificar el estilo de título del patrón</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p:txBody>
          <a:bodyPr/>
          <a:lstStyle/>
          <a:p>
            <a:endParaRPr lang="es-E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065650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s-ES"/>
              <a:t>Haga clic para modificar el estilo de título del patrón</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p:txBody>
          <a:bodyPr/>
          <a:lstStyle/>
          <a:p>
            <a:endParaRPr lang="es-E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2937373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p:txBody>
          <a:bodyPr/>
          <a:lstStyle/>
          <a:p>
            <a:endParaRPr lang="es-ES"/>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024322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BE7E78-D915-4EAE-8C89-BB178EAF8786}" type="datetimeFigureOut">
              <a:rPr lang="es-ES" smtClean="0"/>
              <a:t>29/04/2021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535685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FBE7E78-D915-4EAE-8C89-BB178EAF8786}" type="datetimeFigureOut">
              <a:rPr lang="es-ES" smtClean="0"/>
              <a:t>29/04/2021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1960606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a:xfrm>
            <a:off x="516133" y="6387910"/>
            <a:ext cx="3859795" cy="228660"/>
          </a:xfrm>
        </p:spPr>
        <p:txBody>
          <a:bodyPr/>
          <a:lstStyle/>
          <a:p>
            <a:endParaRPr lang="es-ES"/>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599499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a:xfrm>
            <a:off x="538546" y="6365498"/>
            <a:ext cx="3859795" cy="228660"/>
          </a:xfrm>
        </p:spPr>
        <p:txBody>
          <a:bodyPr/>
          <a:lstStyle/>
          <a:p>
            <a:endParaRPr lang="es-E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2280313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531120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FBE7E78-D915-4EAE-8C89-BB178EAF8786}" type="datetimeFigureOut">
              <a:rPr lang="es-ES" smtClean="0"/>
              <a:t>29/04/2021</a:t>
            </a:fld>
            <a:endParaRPr lang="es-ES"/>
          </a:p>
        </p:txBody>
      </p:sp>
      <p:sp>
        <p:nvSpPr>
          <p:cNvPr id="5" name="Footer Placeholder 4"/>
          <p:cNvSpPr>
            <a:spLocks noGrp="1"/>
          </p:cNvSpPr>
          <p:nvPr>
            <p:ph type="ftr" sz="quarter" idx="11"/>
          </p:nvPr>
        </p:nvSpPr>
        <p:spPr/>
        <p:txBody>
          <a:bodyPr/>
          <a:lstStyle/>
          <a:p>
            <a:endParaRPr lang="es-ES"/>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263523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s-ES"/>
              <a:t>Haga clic para modificar el estilo de título del patrón</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FBE7E78-D915-4EAE-8C89-BB178EAF8786}" type="datetimeFigureOut">
              <a:rPr lang="es-ES" smtClean="0"/>
              <a:t>29/04/2021</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4596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FBE7E78-D915-4EAE-8C89-BB178EAF8786}" type="datetimeFigureOut">
              <a:rPr lang="es-ES" smtClean="0"/>
              <a:t>29/04/2021</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1585027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FBE7E78-D915-4EAE-8C89-BB178EAF8786}" type="datetimeFigureOut">
              <a:rPr lang="es-ES" smtClean="0"/>
              <a:t>29/04/2021</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2127660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2FBE7E78-D915-4EAE-8C89-BB178EAF8786}" type="datetimeFigureOut">
              <a:rPr lang="es-ES" smtClean="0"/>
              <a:t>29/04/2021</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714446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BE7E78-D915-4EAE-8C89-BB178EAF8786}" type="datetimeFigureOut">
              <a:rPr lang="es-ES" smtClean="0"/>
              <a:t>29/04/2021</a:t>
            </a:fld>
            <a:endParaRPr lang="es-ES"/>
          </a:p>
        </p:txBody>
      </p:sp>
      <p:sp>
        <p:nvSpPr>
          <p:cNvPr id="6" name="Footer Placeholder 5"/>
          <p:cNvSpPr>
            <a:spLocks noGrp="1"/>
          </p:cNvSpPr>
          <p:nvPr>
            <p:ph type="ftr" sz="quarter" idx="11"/>
          </p:nvPr>
        </p:nvSpPr>
        <p:spPr/>
        <p:txBody>
          <a:bodyPr/>
          <a:lstStyle/>
          <a:p>
            <a:endParaRPr lang="es-ES"/>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3231726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FBE7E78-D915-4EAE-8C89-BB178EAF8786}" type="datetimeFigureOut">
              <a:rPr lang="es-ES" smtClean="0"/>
              <a:t>29/04/2021</a:t>
            </a:fld>
            <a:endParaRPr lang="es-ES"/>
          </a:p>
        </p:txBody>
      </p:sp>
      <p:sp>
        <p:nvSpPr>
          <p:cNvPr id="6" name="Footer Placeholder 5"/>
          <p:cNvSpPr>
            <a:spLocks noGrp="1"/>
          </p:cNvSpPr>
          <p:nvPr>
            <p:ph type="ftr" sz="quarter" idx="11"/>
          </p:nvPr>
        </p:nvSpPr>
        <p:spPr/>
        <p:txBody>
          <a:bodyPr/>
          <a:lstStyle/>
          <a:p>
            <a:endParaRPr lang="es-ES"/>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BCBA035C-1E20-4D01-9E18-CE41D6E50EE8}" type="slidenum">
              <a:rPr lang="es-ES" smtClean="0"/>
              <a:t>‹Nº›</a:t>
            </a:fld>
            <a:endParaRPr lang="es-ES"/>
          </a:p>
        </p:txBody>
      </p:sp>
    </p:spTree>
    <p:extLst>
      <p:ext uri="{BB962C8B-B14F-4D97-AF65-F5344CB8AC3E}">
        <p14:creationId xmlns:p14="http://schemas.microsoft.com/office/powerpoint/2010/main" val="294335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2FBE7E78-D915-4EAE-8C89-BB178EAF8786}" type="datetimeFigureOut">
              <a:rPr lang="es-ES" smtClean="0"/>
              <a:t>29/04/2021</a:t>
            </a:fld>
            <a:endParaRPr lang="es-ES"/>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s-ES"/>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BCBA035C-1E20-4D01-9E18-CE41D6E50EE8}" type="slidenum">
              <a:rPr lang="es-ES" smtClean="0"/>
              <a:t>‹Nº›</a:t>
            </a:fld>
            <a:endParaRPr lang="es-ES"/>
          </a:p>
        </p:txBody>
      </p:sp>
    </p:spTree>
    <p:extLst>
      <p:ext uri="{BB962C8B-B14F-4D97-AF65-F5344CB8AC3E}">
        <p14:creationId xmlns:p14="http://schemas.microsoft.com/office/powerpoint/2010/main" val="64783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D9F98-B125-425F-8A12-547D84591EC2}"/>
              </a:ext>
            </a:extLst>
          </p:cNvPr>
          <p:cNvSpPr>
            <a:spLocks noGrp="1"/>
          </p:cNvSpPr>
          <p:nvPr>
            <p:ph type="ctrTitle"/>
          </p:nvPr>
        </p:nvSpPr>
        <p:spPr>
          <a:xfrm>
            <a:off x="645952" y="1689931"/>
            <a:ext cx="6681868" cy="2387600"/>
          </a:xfrm>
        </p:spPr>
        <p:txBody>
          <a:bodyPr>
            <a:normAutofit fontScale="90000"/>
          </a:bodyPr>
          <a:lstStyle/>
          <a:p>
            <a:r>
              <a:rPr lang="es-ES" dirty="0"/>
              <a:t>Interfaz de dimerización de la FeSODA de </a:t>
            </a:r>
            <a:r>
              <a:rPr lang="es-ES" i="1" dirty="0"/>
              <a:t>Leishmania infantum: </a:t>
            </a:r>
            <a:br>
              <a:rPr lang="es-ES" i="1" dirty="0"/>
            </a:br>
            <a:r>
              <a:rPr lang="es-ES" dirty="0"/>
              <a:t>¿una diana para el diseño de fármacos?</a:t>
            </a:r>
          </a:p>
        </p:txBody>
      </p:sp>
      <p:sp>
        <p:nvSpPr>
          <p:cNvPr id="4" name="CuadroTexto 3">
            <a:extLst>
              <a:ext uri="{FF2B5EF4-FFF2-40B4-BE49-F238E27FC236}">
                <a16:creationId xmlns:a16="http://schemas.microsoft.com/office/drawing/2014/main" id="{D558E750-A4F6-4706-8761-FF941AB2E195}"/>
              </a:ext>
            </a:extLst>
          </p:cNvPr>
          <p:cNvSpPr txBox="1"/>
          <p:nvPr/>
        </p:nvSpPr>
        <p:spPr>
          <a:xfrm>
            <a:off x="7140521" y="4137017"/>
            <a:ext cx="1499674" cy="2062103"/>
          </a:xfrm>
          <a:prstGeom prst="rect">
            <a:avLst/>
          </a:prstGeom>
          <a:noFill/>
        </p:spPr>
        <p:txBody>
          <a:bodyPr wrap="square" rtlCol="0">
            <a:spAutoFit/>
          </a:bodyPr>
          <a:lstStyle/>
          <a:p>
            <a:pPr algn="ctr"/>
            <a:r>
              <a:rPr lang="es-ES" sz="1600" dirty="0">
                <a:solidFill>
                  <a:schemeClr val="bg1"/>
                </a:solidFill>
              </a:rPr>
              <a:t>SECUAH 2021</a:t>
            </a:r>
          </a:p>
          <a:p>
            <a:pPr algn="ctr"/>
            <a:endParaRPr lang="es-ES" sz="1600" dirty="0">
              <a:solidFill>
                <a:schemeClr val="bg1"/>
              </a:solidFill>
            </a:endParaRPr>
          </a:p>
          <a:p>
            <a:pPr algn="ctr"/>
            <a:endParaRPr lang="es-ES" sz="1600" dirty="0">
              <a:solidFill>
                <a:schemeClr val="bg1"/>
              </a:solidFill>
            </a:endParaRPr>
          </a:p>
          <a:p>
            <a:pPr algn="ctr"/>
            <a:endParaRPr lang="es-ES" sz="1600" dirty="0">
              <a:solidFill>
                <a:schemeClr val="bg1"/>
              </a:solidFill>
            </a:endParaRPr>
          </a:p>
          <a:p>
            <a:pPr algn="ctr"/>
            <a:r>
              <a:rPr lang="es-ES" sz="1600" dirty="0">
                <a:solidFill>
                  <a:schemeClr val="bg1"/>
                </a:solidFill>
              </a:rPr>
              <a:t>VI Congreso de Señalización Celular</a:t>
            </a:r>
          </a:p>
        </p:txBody>
      </p:sp>
      <p:pic>
        <p:nvPicPr>
          <p:cNvPr id="5" name="Picture 2" descr="Información general | SECUAH 2019">
            <a:extLst>
              <a:ext uri="{FF2B5EF4-FFF2-40B4-BE49-F238E27FC236}">
                <a16:creationId xmlns:a16="http://schemas.microsoft.com/office/drawing/2014/main" id="{20961F6B-9765-4CD6-9E42-6ED8AE924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952" y="4433085"/>
            <a:ext cx="704665" cy="70466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CCB2F3D-B571-4393-923B-A7BCEB8D4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176" y="100669"/>
            <a:ext cx="753090" cy="677845"/>
          </a:xfrm>
          <a:prstGeom prst="rect">
            <a:avLst/>
          </a:prstGeom>
        </p:spPr>
      </p:pic>
      <p:sp>
        <p:nvSpPr>
          <p:cNvPr id="7" name="Título 1">
            <a:extLst>
              <a:ext uri="{FF2B5EF4-FFF2-40B4-BE49-F238E27FC236}">
                <a16:creationId xmlns:a16="http://schemas.microsoft.com/office/drawing/2014/main" id="{DDCD5F21-E8FE-4EB8-AB7B-43C4AE0B4504}"/>
              </a:ext>
            </a:extLst>
          </p:cNvPr>
          <p:cNvSpPr txBox="1">
            <a:spLocks/>
          </p:cNvSpPr>
          <p:nvPr/>
        </p:nvSpPr>
        <p:spPr bwMode="gray">
          <a:xfrm>
            <a:off x="645952" y="4782817"/>
            <a:ext cx="6343672" cy="709865"/>
          </a:xfrm>
          <a:prstGeom prst="rect">
            <a:avLst/>
          </a:prstGeom>
        </p:spPr>
        <p:txBody>
          <a:bodyPr vert="horz" lIns="91440" tIns="45720" rIns="91440" bIns="45720" rtlCol="0" anchor="b">
            <a:noAutofit/>
          </a:bodyPr>
          <a:lstStyle>
            <a:lvl1pPr algn="l" defTabSz="457200" rtl="0" eaLnBrk="1" latinLnBrk="0" hangingPunct="1">
              <a:spcBef>
                <a:spcPct val="0"/>
              </a:spcBef>
              <a:buNone/>
              <a:defRPr sz="48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000" dirty="0"/>
              <a:t>Juan Carlos García Soriano, Daniel Elvira Blázquez, Héctor de Lucio Ortega y Antonio Jiménez Ruiz</a:t>
            </a:r>
          </a:p>
        </p:txBody>
      </p:sp>
    </p:spTree>
    <p:extLst>
      <p:ext uri="{BB962C8B-B14F-4D97-AF65-F5344CB8AC3E}">
        <p14:creationId xmlns:p14="http://schemas.microsoft.com/office/powerpoint/2010/main" val="2808865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7A2AD3-7925-4F42-A1E0-D086B13FF58E}"/>
              </a:ext>
            </a:extLst>
          </p:cNvPr>
          <p:cNvSpPr>
            <a:spLocks noGrp="1"/>
          </p:cNvSpPr>
          <p:nvPr>
            <p:ph type="title"/>
          </p:nvPr>
        </p:nvSpPr>
        <p:spPr/>
        <p:txBody>
          <a:bodyPr/>
          <a:lstStyle/>
          <a:p>
            <a:r>
              <a:rPr lang="es-ES" dirty="0"/>
              <a:t>Interfaz de dimerización de la FeSODA</a:t>
            </a:r>
          </a:p>
        </p:txBody>
      </p:sp>
      <p:sp>
        <p:nvSpPr>
          <p:cNvPr id="3" name="Marcador de contenido 2">
            <a:extLst>
              <a:ext uri="{FF2B5EF4-FFF2-40B4-BE49-F238E27FC236}">
                <a16:creationId xmlns:a16="http://schemas.microsoft.com/office/drawing/2014/main" id="{2D383CD7-C82E-43FD-8CAB-D87923846F0C}"/>
              </a:ext>
            </a:extLst>
          </p:cNvPr>
          <p:cNvSpPr>
            <a:spLocks noGrp="1"/>
          </p:cNvSpPr>
          <p:nvPr>
            <p:ph idx="1"/>
          </p:nvPr>
        </p:nvSpPr>
        <p:spPr>
          <a:xfrm>
            <a:off x="260481" y="2038316"/>
            <a:ext cx="5723490" cy="5138466"/>
          </a:xfrm>
        </p:spPr>
        <p:txBody>
          <a:bodyPr>
            <a:normAutofit/>
          </a:bodyPr>
          <a:lstStyle/>
          <a:p>
            <a:pPr marL="0" indent="0">
              <a:buNone/>
            </a:pPr>
            <a:r>
              <a:rPr lang="es-ES" dirty="0"/>
              <a:t>Sin embargo…</a:t>
            </a:r>
          </a:p>
          <a:p>
            <a:pPr marL="0" indent="0">
              <a:buNone/>
            </a:pPr>
            <a:endParaRPr lang="es-ES" dirty="0"/>
          </a:p>
          <a:p>
            <a:r>
              <a:rPr lang="es-ES" dirty="0"/>
              <a:t>Algunos aminoácidos de la interfaz están altamente conservados</a:t>
            </a:r>
          </a:p>
          <a:p>
            <a:r>
              <a:rPr lang="es-ES" dirty="0"/>
              <a:t>No se conocen </a:t>
            </a:r>
            <a:r>
              <a:rPr lang="es-ES" dirty="0" err="1"/>
              <a:t>MnSODs</a:t>
            </a:r>
            <a:r>
              <a:rPr lang="es-ES" dirty="0"/>
              <a:t> o </a:t>
            </a:r>
            <a:r>
              <a:rPr lang="es-ES" dirty="0" err="1"/>
              <a:t>FeSODs</a:t>
            </a:r>
            <a:r>
              <a:rPr lang="es-ES" dirty="0"/>
              <a:t> con estructura monomérica</a:t>
            </a:r>
          </a:p>
          <a:p>
            <a:r>
              <a:rPr lang="es-ES" dirty="0"/>
              <a:t>Posible inestabilidad del monómero debido a aminoácidos apolares de la interfaz expuestos → precipitación</a:t>
            </a:r>
          </a:p>
          <a:p>
            <a:r>
              <a:rPr lang="es-ES" dirty="0"/>
              <a:t>Red de puentes de hidrógeno para estabilizar una molécula de H</a:t>
            </a:r>
            <a:r>
              <a:rPr lang="es-ES" baseline="-25000" dirty="0"/>
              <a:t>2</a:t>
            </a:r>
            <a:r>
              <a:rPr lang="es-ES" dirty="0"/>
              <a:t>O que dona el H</a:t>
            </a:r>
            <a:r>
              <a:rPr lang="es-ES" baseline="30000" dirty="0"/>
              <a:t>+</a:t>
            </a:r>
            <a:r>
              <a:rPr lang="es-ES" dirty="0"/>
              <a:t> en la reacción de formación de H</a:t>
            </a:r>
            <a:r>
              <a:rPr lang="es-ES" baseline="-25000" dirty="0"/>
              <a:t>2</a:t>
            </a:r>
            <a:r>
              <a:rPr lang="es-ES" dirty="0"/>
              <a:t>O</a:t>
            </a:r>
            <a:r>
              <a:rPr lang="es-ES" baseline="-25000" dirty="0"/>
              <a:t>2</a:t>
            </a:r>
          </a:p>
        </p:txBody>
      </p:sp>
      <p:pic>
        <p:nvPicPr>
          <p:cNvPr id="5" name="Imagen 4" descr="Imagen que contiene collar, brazalete&#10;&#10;Descripción generada automáticamente">
            <a:extLst>
              <a:ext uri="{FF2B5EF4-FFF2-40B4-BE49-F238E27FC236}">
                <a16:creationId xmlns:a16="http://schemas.microsoft.com/office/drawing/2014/main" id="{66D15AF7-9BE8-4FF8-9896-F28C5B3A2B50}"/>
              </a:ext>
            </a:extLst>
          </p:cNvPr>
          <p:cNvPicPr>
            <a:picLocks noChangeAspect="1"/>
          </p:cNvPicPr>
          <p:nvPr/>
        </p:nvPicPr>
        <p:blipFill rotWithShape="1">
          <a:blip r:embed="rId2">
            <a:extLst>
              <a:ext uri="{28A0092B-C50C-407E-A947-70E740481C1C}">
                <a14:useLocalDpi xmlns:a14="http://schemas.microsoft.com/office/drawing/2010/main" val="0"/>
              </a:ext>
            </a:extLst>
          </a:blip>
          <a:srcRect l="30000" t="22976" r="30374" b="17246"/>
          <a:stretch/>
        </p:blipFill>
        <p:spPr>
          <a:xfrm>
            <a:off x="5974977" y="1439030"/>
            <a:ext cx="2828658" cy="2261593"/>
          </a:xfrm>
          <a:prstGeom prst="rect">
            <a:avLst/>
          </a:prstGeom>
        </p:spPr>
      </p:pic>
      <p:pic>
        <p:nvPicPr>
          <p:cNvPr id="7" name="Imagen 6">
            <a:extLst>
              <a:ext uri="{FF2B5EF4-FFF2-40B4-BE49-F238E27FC236}">
                <a16:creationId xmlns:a16="http://schemas.microsoft.com/office/drawing/2014/main" id="{F44648B5-F472-4FA4-ADF8-BED4EA604161}"/>
              </a:ext>
            </a:extLst>
          </p:cNvPr>
          <p:cNvPicPr>
            <a:picLocks noChangeAspect="1"/>
          </p:cNvPicPr>
          <p:nvPr/>
        </p:nvPicPr>
        <p:blipFill rotWithShape="1">
          <a:blip r:embed="rId3">
            <a:extLst>
              <a:ext uri="{28A0092B-C50C-407E-A947-70E740481C1C}">
                <a14:useLocalDpi xmlns:a14="http://schemas.microsoft.com/office/drawing/2010/main" val="0"/>
              </a:ext>
            </a:extLst>
          </a:blip>
          <a:srcRect l="36398" t="11037" r="29303" b="37440"/>
          <a:stretch/>
        </p:blipFill>
        <p:spPr>
          <a:xfrm>
            <a:off x="6010626" y="4231281"/>
            <a:ext cx="2757357" cy="2195270"/>
          </a:xfrm>
          <a:prstGeom prst="rect">
            <a:avLst/>
          </a:prstGeom>
        </p:spPr>
      </p:pic>
      <p:sp>
        <p:nvSpPr>
          <p:cNvPr id="8" name="CuadroTexto 7">
            <a:extLst>
              <a:ext uri="{FF2B5EF4-FFF2-40B4-BE49-F238E27FC236}">
                <a16:creationId xmlns:a16="http://schemas.microsoft.com/office/drawing/2014/main" id="{8CAE63E9-6C99-471D-9519-F25B06B69A79}"/>
              </a:ext>
            </a:extLst>
          </p:cNvPr>
          <p:cNvSpPr txBox="1"/>
          <p:nvPr/>
        </p:nvSpPr>
        <p:spPr>
          <a:xfrm>
            <a:off x="5974977" y="3645474"/>
            <a:ext cx="2828658" cy="307777"/>
          </a:xfrm>
          <a:prstGeom prst="rect">
            <a:avLst/>
          </a:prstGeom>
          <a:noFill/>
        </p:spPr>
        <p:txBody>
          <a:bodyPr wrap="square" rtlCol="0">
            <a:spAutoFit/>
          </a:bodyPr>
          <a:lstStyle/>
          <a:p>
            <a:pPr algn="ctr"/>
            <a:r>
              <a:rPr lang="es-ES" sz="1400" dirty="0" err="1"/>
              <a:t>Aa</a:t>
            </a:r>
            <a:r>
              <a:rPr lang="es-ES" sz="1400" dirty="0"/>
              <a:t> apolares de la interfaz</a:t>
            </a:r>
          </a:p>
        </p:txBody>
      </p:sp>
      <p:sp>
        <p:nvSpPr>
          <p:cNvPr id="9" name="CuadroTexto 8">
            <a:extLst>
              <a:ext uri="{FF2B5EF4-FFF2-40B4-BE49-F238E27FC236}">
                <a16:creationId xmlns:a16="http://schemas.microsoft.com/office/drawing/2014/main" id="{C8F41474-7F78-4C15-8AF1-3470839CFD9E}"/>
              </a:ext>
            </a:extLst>
          </p:cNvPr>
          <p:cNvSpPr txBox="1"/>
          <p:nvPr/>
        </p:nvSpPr>
        <p:spPr>
          <a:xfrm>
            <a:off x="5881688" y="6382577"/>
            <a:ext cx="3015231" cy="307777"/>
          </a:xfrm>
          <a:prstGeom prst="rect">
            <a:avLst/>
          </a:prstGeom>
          <a:noFill/>
        </p:spPr>
        <p:txBody>
          <a:bodyPr wrap="square" rtlCol="0">
            <a:spAutoFit/>
          </a:bodyPr>
          <a:lstStyle/>
          <a:p>
            <a:pPr algn="ctr"/>
            <a:r>
              <a:rPr lang="es-ES" sz="1400" dirty="0"/>
              <a:t>Red de puentes de hidrógeno</a:t>
            </a:r>
          </a:p>
        </p:txBody>
      </p:sp>
    </p:spTree>
    <p:extLst>
      <p:ext uri="{BB962C8B-B14F-4D97-AF65-F5344CB8AC3E}">
        <p14:creationId xmlns:p14="http://schemas.microsoft.com/office/powerpoint/2010/main" val="2891875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B4D4EE-E770-4D8D-A876-244ED0FD6D1E}"/>
              </a:ext>
            </a:extLst>
          </p:cNvPr>
          <p:cNvSpPr>
            <a:spLocks noGrp="1"/>
          </p:cNvSpPr>
          <p:nvPr>
            <p:ph type="title"/>
          </p:nvPr>
        </p:nvSpPr>
        <p:spPr/>
        <p:txBody>
          <a:bodyPr/>
          <a:lstStyle/>
          <a:p>
            <a:r>
              <a:rPr lang="es-ES" dirty="0"/>
              <a:t>Interfaz de dimerización de la FeSODA</a:t>
            </a:r>
          </a:p>
        </p:txBody>
      </p:sp>
      <p:sp>
        <p:nvSpPr>
          <p:cNvPr id="3" name="Marcador de contenido 2">
            <a:extLst>
              <a:ext uri="{FF2B5EF4-FFF2-40B4-BE49-F238E27FC236}">
                <a16:creationId xmlns:a16="http://schemas.microsoft.com/office/drawing/2014/main" id="{F08D8239-0274-479E-8B48-24DCA5D8FEDC}"/>
              </a:ext>
            </a:extLst>
          </p:cNvPr>
          <p:cNvSpPr>
            <a:spLocks noGrp="1"/>
          </p:cNvSpPr>
          <p:nvPr>
            <p:ph idx="1"/>
          </p:nvPr>
        </p:nvSpPr>
        <p:spPr>
          <a:xfrm>
            <a:off x="865970" y="2108089"/>
            <a:ext cx="6345260" cy="3530600"/>
          </a:xfrm>
        </p:spPr>
        <p:txBody>
          <a:bodyPr/>
          <a:lstStyle/>
          <a:p>
            <a:pPr marL="0" indent="0">
              <a:buNone/>
            </a:pPr>
            <a:r>
              <a:rPr lang="es-ES" dirty="0"/>
              <a:t>Interacciones hidrófilas implicadas</a:t>
            </a:r>
          </a:p>
        </p:txBody>
      </p:sp>
      <p:pic>
        <p:nvPicPr>
          <p:cNvPr id="5" name="Imagen 4">
            <a:extLst>
              <a:ext uri="{FF2B5EF4-FFF2-40B4-BE49-F238E27FC236}">
                <a16:creationId xmlns:a16="http://schemas.microsoft.com/office/drawing/2014/main" id="{D9B5F622-1BA1-4B71-A32A-A4EF946BD60A}"/>
              </a:ext>
            </a:extLst>
          </p:cNvPr>
          <p:cNvPicPr/>
          <p:nvPr/>
        </p:nvPicPr>
        <p:blipFill>
          <a:blip r:embed="rId2"/>
          <a:stretch>
            <a:fillRect/>
          </a:stretch>
        </p:blipFill>
        <p:spPr>
          <a:xfrm>
            <a:off x="855600" y="2499649"/>
            <a:ext cx="2399327" cy="3493260"/>
          </a:xfrm>
          <a:prstGeom prst="rect">
            <a:avLst/>
          </a:prstGeom>
          <a:ln>
            <a:solidFill>
              <a:schemeClr val="tx1"/>
            </a:solidFill>
          </a:ln>
        </p:spPr>
      </p:pic>
      <p:sp>
        <p:nvSpPr>
          <p:cNvPr id="6" name="CuadroTexto 5">
            <a:extLst>
              <a:ext uri="{FF2B5EF4-FFF2-40B4-BE49-F238E27FC236}">
                <a16:creationId xmlns:a16="http://schemas.microsoft.com/office/drawing/2014/main" id="{7202C2FA-2A4E-41B4-8DAD-396E4EF6EF0A}"/>
              </a:ext>
            </a:extLst>
          </p:cNvPr>
          <p:cNvSpPr txBox="1"/>
          <p:nvPr/>
        </p:nvSpPr>
        <p:spPr>
          <a:xfrm>
            <a:off x="855601" y="5992910"/>
            <a:ext cx="7466278" cy="646331"/>
          </a:xfrm>
          <a:prstGeom prst="rect">
            <a:avLst/>
          </a:prstGeom>
          <a:noFill/>
        </p:spPr>
        <p:txBody>
          <a:bodyPr wrap="square" rtlCol="0">
            <a:spAutoFit/>
          </a:bodyPr>
          <a:lstStyle/>
          <a:p>
            <a:pPr algn="just"/>
            <a:r>
              <a:rPr lang="es-ES" dirty="0"/>
              <a:t>El glutámico en la posición 202 participa en 4 de las 9 interacciones hidrófilas entre los dos monómeros (44%)</a:t>
            </a:r>
          </a:p>
        </p:txBody>
      </p:sp>
      <p:pic>
        <p:nvPicPr>
          <p:cNvPr id="10" name="Imagen 9">
            <a:extLst>
              <a:ext uri="{FF2B5EF4-FFF2-40B4-BE49-F238E27FC236}">
                <a16:creationId xmlns:a16="http://schemas.microsoft.com/office/drawing/2014/main" id="{A8818CE6-5A1D-4846-9C5B-F3EE05101425}"/>
              </a:ext>
            </a:extLst>
          </p:cNvPr>
          <p:cNvPicPr>
            <a:picLocks noChangeAspect="1"/>
          </p:cNvPicPr>
          <p:nvPr/>
        </p:nvPicPr>
        <p:blipFill>
          <a:blip r:embed="rId3"/>
          <a:stretch>
            <a:fillRect/>
          </a:stretch>
        </p:blipFill>
        <p:spPr>
          <a:xfrm>
            <a:off x="3920147" y="2499649"/>
            <a:ext cx="4368251" cy="3493261"/>
          </a:xfrm>
          <a:prstGeom prst="rect">
            <a:avLst/>
          </a:prstGeom>
        </p:spPr>
      </p:pic>
    </p:spTree>
    <p:extLst>
      <p:ext uri="{BB962C8B-B14F-4D97-AF65-F5344CB8AC3E}">
        <p14:creationId xmlns:p14="http://schemas.microsoft.com/office/powerpoint/2010/main" val="203097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6988308-5CD9-41F1-BB92-7E08487C503C}"/>
              </a:ext>
            </a:extLst>
          </p:cNvPr>
          <p:cNvSpPr>
            <a:spLocks noGrp="1"/>
          </p:cNvSpPr>
          <p:nvPr>
            <p:ph idx="1"/>
          </p:nvPr>
        </p:nvSpPr>
        <p:spPr>
          <a:xfrm>
            <a:off x="781050" y="2230729"/>
            <a:ext cx="6345260" cy="3530600"/>
          </a:xfrm>
        </p:spPr>
        <p:txBody>
          <a:bodyPr/>
          <a:lstStyle/>
          <a:p>
            <a:pPr marL="0" indent="0">
              <a:buNone/>
            </a:pPr>
            <a:r>
              <a:rPr lang="es-ES" dirty="0"/>
              <a:t>Similitudes con la interfaz de la </a:t>
            </a:r>
            <a:r>
              <a:rPr lang="es-ES" dirty="0" err="1"/>
              <a:t>MnSOD</a:t>
            </a:r>
            <a:r>
              <a:rPr lang="es-ES" dirty="0"/>
              <a:t> humana</a:t>
            </a:r>
          </a:p>
          <a:p>
            <a:pPr marL="0" indent="0">
              <a:buNone/>
            </a:pPr>
            <a:endParaRPr lang="es-ES" dirty="0"/>
          </a:p>
        </p:txBody>
      </p:sp>
      <p:sp>
        <p:nvSpPr>
          <p:cNvPr id="6" name="Título 1">
            <a:extLst>
              <a:ext uri="{FF2B5EF4-FFF2-40B4-BE49-F238E27FC236}">
                <a16:creationId xmlns:a16="http://schemas.microsoft.com/office/drawing/2014/main" id="{E2157958-1F8E-425A-97BD-444D1B15665B}"/>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a:t>Interfaz de dimerización de la FeSODA</a:t>
            </a:r>
            <a:endParaRPr lang="es-ES" dirty="0"/>
          </a:p>
        </p:txBody>
      </p:sp>
      <p:pic>
        <p:nvPicPr>
          <p:cNvPr id="15" name="Imagen 14">
            <a:extLst>
              <a:ext uri="{FF2B5EF4-FFF2-40B4-BE49-F238E27FC236}">
                <a16:creationId xmlns:a16="http://schemas.microsoft.com/office/drawing/2014/main" id="{EDBF5985-6C4F-4B95-AB82-9154437460B9}"/>
              </a:ext>
            </a:extLst>
          </p:cNvPr>
          <p:cNvPicPr>
            <a:picLocks noChangeAspect="1"/>
          </p:cNvPicPr>
          <p:nvPr/>
        </p:nvPicPr>
        <p:blipFill>
          <a:blip r:embed="rId2"/>
          <a:stretch>
            <a:fillRect/>
          </a:stretch>
        </p:blipFill>
        <p:spPr>
          <a:xfrm>
            <a:off x="781050" y="2734931"/>
            <a:ext cx="3850251" cy="3414037"/>
          </a:xfrm>
          <a:prstGeom prst="rect">
            <a:avLst/>
          </a:prstGeom>
        </p:spPr>
      </p:pic>
      <p:sp>
        <p:nvSpPr>
          <p:cNvPr id="16" name="CuadroTexto 15">
            <a:extLst>
              <a:ext uri="{FF2B5EF4-FFF2-40B4-BE49-F238E27FC236}">
                <a16:creationId xmlns:a16="http://schemas.microsoft.com/office/drawing/2014/main" id="{F0CA633F-FC03-44BB-B1C9-1405B8A57C64}"/>
              </a:ext>
            </a:extLst>
          </p:cNvPr>
          <p:cNvSpPr txBox="1"/>
          <p:nvPr/>
        </p:nvSpPr>
        <p:spPr>
          <a:xfrm>
            <a:off x="5226341" y="3227664"/>
            <a:ext cx="3655161" cy="2261517"/>
          </a:xfrm>
          <a:prstGeom prst="rect">
            <a:avLst/>
          </a:prstGeom>
          <a:noFill/>
        </p:spPr>
        <p:txBody>
          <a:bodyPr wrap="square" rtlCol="0">
            <a:spAutoFit/>
          </a:bodyPr>
          <a:lstStyle/>
          <a:p>
            <a:pPr algn="just">
              <a:lnSpc>
                <a:spcPct val="150000"/>
              </a:lnSpc>
            </a:pPr>
            <a:r>
              <a:rPr lang="es-ES" sz="1600" dirty="0"/>
              <a:t>Mientras que el resto de interacciones están conservadas, las interacciones del glutámico 202 con la arginina 53 y la lisina 199 son únicas de la enzima del parásito</a:t>
            </a:r>
          </a:p>
        </p:txBody>
      </p:sp>
      <p:sp>
        <p:nvSpPr>
          <p:cNvPr id="17" name="CuadroTexto 16">
            <a:extLst>
              <a:ext uri="{FF2B5EF4-FFF2-40B4-BE49-F238E27FC236}">
                <a16:creationId xmlns:a16="http://schemas.microsoft.com/office/drawing/2014/main" id="{7C0DB65E-1C53-4D5A-853A-7189BBFD8104}"/>
              </a:ext>
            </a:extLst>
          </p:cNvPr>
          <p:cNvSpPr txBox="1"/>
          <p:nvPr/>
        </p:nvSpPr>
        <p:spPr>
          <a:xfrm>
            <a:off x="462149" y="6148968"/>
            <a:ext cx="4074118" cy="646331"/>
          </a:xfrm>
          <a:prstGeom prst="rect">
            <a:avLst/>
          </a:prstGeom>
          <a:noFill/>
        </p:spPr>
        <p:txBody>
          <a:bodyPr wrap="square" rtlCol="0">
            <a:spAutoFit/>
          </a:bodyPr>
          <a:lstStyle/>
          <a:p>
            <a:pPr algn="ctr"/>
            <a:r>
              <a:rPr lang="es-ES" dirty="0"/>
              <a:t>Magenta y amarillo → </a:t>
            </a:r>
            <a:r>
              <a:rPr lang="es-ES" dirty="0" err="1"/>
              <a:t>hMnSOD</a:t>
            </a:r>
            <a:br>
              <a:rPr lang="es-ES" dirty="0"/>
            </a:br>
            <a:r>
              <a:rPr lang="es-ES" dirty="0"/>
              <a:t>Verde y azul → FeSODA</a:t>
            </a:r>
          </a:p>
        </p:txBody>
      </p:sp>
    </p:spTree>
    <p:extLst>
      <p:ext uri="{BB962C8B-B14F-4D97-AF65-F5344CB8AC3E}">
        <p14:creationId xmlns:p14="http://schemas.microsoft.com/office/powerpoint/2010/main" val="876674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0ABD43-C4FD-4AE1-8476-2BB01D87FD1E}"/>
              </a:ext>
            </a:extLst>
          </p:cNvPr>
          <p:cNvSpPr>
            <a:spLocks noGrp="1"/>
          </p:cNvSpPr>
          <p:nvPr>
            <p:ph type="title"/>
          </p:nvPr>
        </p:nvSpPr>
        <p:spPr>
          <a:xfrm>
            <a:off x="865970" y="927098"/>
            <a:ext cx="6927402" cy="709865"/>
          </a:xfrm>
        </p:spPr>
        <p:txBody>
          <a:bodyPr/>
          <a:lstStyle/>
          <a:p>
            <a:r>
              <a:rPr lang="es-ES" dirty="0"/>
              <a:t>Mutación puntual: </a:t>
            </a:r>
            <a:br>
              <a:rPr lang="es-ES" dirty="0"/>
            </a:br>
            <a:r>
              <a:rPr lang="es-ES" dirty="0"/>
              <a:t>Glutámico 202 → Alanina (E202A)</a:t>
            </a:r>
          </a:p>
        </p:txBody>
      </p:sp>
      <p:sp>
        <p:nvSpPr>
          <p:cNvPr id="3" name="Marcador de contenido 2">
            <a:extLst>
              <a:ext uri="{FF2B5EF4-FFF2-40B4-BE49-F238E27FC236}">
                <a16:creationId xmlns:a16="http://schemas.microsoft.com/office/drawing/2014/main" id="{0D3A6DFE-0A7F-4FFA-BF57-8EAE986FE9A1}"/>
              </a:ext>
            </a:extLst>
          </p:cNvPr>
          <p:cNvSpPr>
            <a:spLocks noGrp="1"/>
          </p:cNvSpPr>
          <p:nvPr>
            <p:ph idx="1"/>
          </p:nvPr>
        </p:nvSpPr>
        <p:spPr>
          <a:xfrm>
            <a:off x="628650" y="2506662"/>
            <a:ext cx="7886700" cy="4351338"/>
          </a:xfrm>
        </p:spPr>
        <p:txBody>
          <a:bodyPr/>
          <a:lstStyle/>
          <a:p>
            <a:pPr algn="just"/>
            <a:r>
              <a:rPr lang="es-ES" dirty="0"/>
              <a:t>Región específica de la enzima del parásito → selectividad de posibles futuros fármacos dirigidos a esta región</a:t>
            </a:r>
          </a:p>
          <a:p>
            <a:pPr algn="just"/>
            <a:r>
              <a:rPr lang="es-ES" dirty="0"/>
              <a:t>Es el aminoácido que participa en un mayor número de interacciones en la interfaz</a:t>
            </a:r>
          </a:p>
          <a:p>
            <a:pPr algn="just"/>
            <a:endParaRPr lang="es-ES" dirty="0"/>
          </a:p>
          <a:p>
            <a:pPr marL="0" indent="0" algn="just">
              <a:buNone/>
            </a:pPr>
            <a:r>
              <a:rPr lang="es-ES" dirty="0"/>
              <a:t>Mutagénesis, producción y purificación de la proteína por cromatografía de afinidad de ion inmovilizado </a:t>
            </a:r>
          </a:p>
        </p:txBody>
      </p:sp>
    </p:spTree>
    <p:extLst>
      <p:ext uri="{BB962C8B-B14F-4D97-AF65-F5344CB8AC3E}">
        <p14:creationId xmlns:p14="http://schemas.microsoft.com/office/powerpoint/2010/main" val="399260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C9C79-0B98-47FC-9242-D2ADCE750747}"/>
              </a:ext>
            </a:extLst>
          </p:cNvPr>
          <p:cNvSpPr>
            <a:spLocks noGrp="1"/>
          </p:cNvSpPr>
          <p:nvPr>
            <p:ph type="title"/>
          </p:nvPr>
        </p:nvSpPr>
        <p:spPr>
          <a:xfrm>
            <a:off x="821848" y="610777"/>
            <a:ext cx="6343672" cy="709865"/>
          </a:xfrm>
        </p:spPr>
        <p:txBody>
          <a:bodyPr/>
          <a:lstStyle/>
          <a:p>
            <a:r>
              <a:rPr lang="es-ES" dirty="0"/>
              <a:t>Estudio de la actividad</a:t>
            </a:r>
          </a:p>
        </p:txBody>
      </p:sp>
      <p:graphicFrame>
        <p:nvGraphicFramePr>
          <p:cNvPr id="25" name="1 Gráfico">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4006211923"/>
              </p:ext>
            </p:extLst>
          </p:nvPr>
        </p:nvGraphicFramePr>
        <p:xfrm>
          <a:off x="1780836" y="2522948"/>
          <a:ext cx="5384684" cy="3724275"/>
        </p:xfrm>
        <a:graphic>
          <a:graphicData uri="http://schemas.openxmlformats.org/drawingml/2006/chart">
            <c:chart xmlns:c="http://schemas.openxmlformats.org/drawingml/2006/chart" xmlns:r="http://schemas.openxmlformats.org/officeDocument/2006/relationships" r:id="rId2"/>
          </a:graphicData>
        </a:graphic>
      </p:graphicFrame>
      <p:sp>
        <p:nvSpPr>
          <p:cNvPr id="27" name="CuadroTexto 26">
            <a:extLst>
              <a:ext uri="{FF2B5EF4-FFF2-40B4-BE49-F238E27FC236}">
                <a16:creationId xmlns:a16="http://schemas.microsoft.com/office/drawing/2014/main" id="{2788B147-B0DD-4E18-80A7-D66676C70468}"/>
              </a:ext>
            </a:extLst>
          </p:cNvPr>
          <p:cNvSpPr txBox="1"/>
          <p:nvPr/>
        </p:nvSpPr>
        <p:spPr>
          <a:xfrm>
            <a:off x="377505" y="6387946"/>
            <a:ext cx="8506436" cy="369332"/>
          </a:xfrm>
          <a:prstGeom prst="rect">
            <a:avLst/>
          </a:prstGeom>
          <a:noFill/>
        </p:spPr>
        <p:txBody>
          <a:bodyPr wrap="square" rtlCol="0">
            <a:spAutoFit/>
          </a:bodyPr>
          <a:lstStyle/>
          <a:p>
            <a:r>
              <a:rPr lang="es-ES" dirty="0"/>
              <a:t>La actividad catalítica de ambas enzimas es prácticamente idéntica</a:t>
            </a:r>
          </a:p>
        </p:txBody>
      </p:sp>
    </p:spTree>
    <p:extLst>
      <p:ext uri="{BB962C8B-B14F-4D97-AF65-F5344CB8AC3E}">
        <p14:creationId xmlns:p14="http://schemas.microsoft.com/office/powerpoint/2010/main" val="474123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C9C79-0B98-47FC-9242-D2ADCE750747}"/>
              </a:ext>
            </a:extLst>
          </p:cNvPr>
          <p:cNvSpPr>
            <a:spLocks noGrp="1"/>
          </p:cNvSpPr>
          <p:nvPr>
            <p:ph type="title"/>
          </p:nvPr>
        </p:nvSpPr>
        <p:spPr/>
        <p:txBody>
          <a:bodyPr/>
          <a:lstStyle/>
          <a:p>
            <a:r>
              <a:rPr lang="es-ES" dirty="0"/>
              <a:t>Estudio de la estructura cuaternaria: gel nativo</a:t>
            </a:r>
          </a:p>
        </p:txBody>
      </p:sp>
      <p:pic>
        <p:nvPicPr>
          <p:cNvPr id="4" name="Imagen 3">
            <a:extLst>
              <a:ext uri="{FF2B5EF4-FFF2-40B4-BE49-F238E27FC236}">
                <a16:creationId xmlns:a16="http://schemas.microsoft.com/office/drawing/2014/main" id="{B4FD9F2D-5402-42B9-8706-0FF517925DF0}"/>
              </a:ext>
            </a:extLst>
          </p:cNvPr>
          <p:cNvPicPr>
            <a:picLocks noChangeAspect="1"/>
          </p:cNvPicPr>
          <p:nvPr/>
        </p:nvPicPr>
        <p:blipFill rotWithShape="1">
          <a:blip r:embed="rId2">
            <a:extLst>
              <a:ext uri="{28A0092B-C50C-407E-A947-70E740481C1C}">
                <a14:useLocalDpi xmlns:a14="http://schemas.microsoft.com/office/drawing/2010/main" val="0"/>
              </a:ext>
            </a:extLst>
          </a:blip>
          <a:srcRect l="13538" t="33485" r="68435" b="12514"/>
          <a:stretch/>
        </p:blipFill>
        <p:spPr>
          <a:xfrm>
            <a:off x="3331388" y="3098067"/>
            <a:ext cx="1073471" cy="2401401"/>
          </a:xfrm>
          <a:prstGeom prst="rect">
            <a:avLst/>
          </a:prstGeom>
        </p:spPr>
      </p:pic>
      <p:pic>
        <p:nvPicPr>
          <p:cNvPr id="5" name="Imagen 4" descr="Imagen que contiene Interfaz de usuario gráfica&#10;&#10;Descripción generada automáticamente">
            <a:extLst>
              <a:ext uri="{FF2B5EF4-FFF2-40B4-BE49-F238E27FC236}">
                <a16:creationId xmlns:a16="http://schemas.microsoft.com/office/drawing/2014/main" id="{28D05B28-C992-4D81-9BF7-73CFBFC38DC9}"/>
              </a:ext>
            </a:extLst>
          </p:cNvPr>
          <p:cNvPicPr>
            <a:picLocks noChangeAspect="1"/>
          </p:cNvPicPr>
          <p:nvPr/>
        </p:nvPicPr>
        <p:blipFill rotWithShape="1">
          <a:blip r:embed="rId3">
            <a:extLst>
              <a:ext uri="{28A0092B-C50C-407E-A947-70E740481C1C}">
                <a14:useLocalDpi xmlns:a14="http://schemas.microsoft.com/office/drawing/2010/main" val="0"/>
              </a:ext>
            </a:extLst>
          </a:blip>
          <a:srcRect l="58348" t="25907" r="11612" b="20542"/>
          <a:stretch/>
        </p:blipFill>
        <p:spPr>
          <a:xfrm>
            <a:off x="1018486" y="3421963"/>
            <a:ext cx="1558557" cy="2077505"/>
          </a:xfrm>
          <a:prstGeom prst="rect">
            <a:avLst/>
          </a:prstGeom>
        </p:spPr>
      </p:pic>
      <p:cxnSp>
        <p:nvCxnSpPr>
          <p:cNvPr id="6" name="Conector recto 5">
            <a:extLst>
              <a:ext uri="{FF2B5EF4-FFF2-40B4-BE49-F238E27FC236}">
                <a16:creationId xmlns:a16="http://schemas.microsoft.com/office/drawing/2014/main" id="{3EE6060D-5811-4B01-89A3-CDB9C9F0EE2E}"/>
              </a:ext>
            </a:extLst>
          </p:cNvPr>
          <p:cNvCxnSpPr>
            <a:cxnSpLocks/>
          </p:cNvCxnSpPr>
          <p:nvPr/>
        </p:nvCxnSpPr>
        <p:spPr>
          <a:xfrm>
            <a:off x="2954215" y="2166937"/>
            <a:ext cx="0" cy="3270982"/>
          </a:xfrm>
          <a:prstGeom prst="line">
            <a:avLst/>
          </a:prstGeom>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FCAB1347-C572-45DE-B8EC-3B500A3FDFF6}"/>
              </a:ext>
            </a:extLst>
          </p:cNvPr>
          <p:cNvSpPr txBox="1"/>
          <p:nvPr/>
        </p:nvSpPr>
        <p:spPr>
          <a:xfrm>
            <a:off x="1053876" y="2958490"/>
            <a:ext cx="414654" cy="369332"/>
          </a:xfrm>
          <a:prstGeom prst="rect">
            <a:avLst/>
          </a:prstGeom>
          <a:noFill/>
        </p:spPr>
        <p:txBody>
          <a:bodyPr wrap="square" rtlCol="0">
            <a:spAutoFit/>
          </a:bodyPr>
          <a:lstStyle/>
          <a:p>
            <a:r>
              <a:rPr lang="es-ES" dirty="0">
                <a:latin typeface="Gadugi" panose="020B0502040204020203" pitchFamily="34" charset="0"/>
                <a:ea typeface="Gadugi" panose="020B0502040204020203" pitchFamily="34" charset="0"/>
              </a:rPr>
              <a:t>M</a:t>
            </a:r>
          </a:p>
        </p:txBody>
      </p:sp>
      <p:sp>
        <p:nvSpPr>
          <p:cNvPr id="8" name="CuadroTexto 7">
            <a:extLst>
              <a:ext uri="{FF2B5EF4-FFF2-40B4-BE49-F238E27FC236}">
                <a16:creationId xmlns:a16="http://schemas.microsoft.com/office/drawing/2014/main" id="{05A2BD3D-DC29-4098-B856-3C2004A1E7BE}"/>
              </a:ext>
            </a:extLst>
          </p:cNvPr>
          <p:cNvSpPr txBox="1"/>
          <p:nvPr/>
        </p:nvSpPr>
        <p:spPr>
          <a:xfrm rot="17601439">
            <a:off x="1388245" y="2755873"/>
            <a:ext cx="818289" cy="369332"/>
          </a:xfrm>
          <a:prstGeom prst="rect">
            <a:avLst/>
          </a:prstGeom>
          <a:noFill/>
        </p:spPr>
        <p:txBody>
          <a:bodyPr wrap="square" rtlCol="0">
            <a:spAutoFit/>
          </a:bodyPr>
          <a:lstStyle/>
          <a:p>
            <a:r>
              <a:rPr lang="es-ES" dirty="0">
                <a:latin typeface="Gadugi" panose="020B0502040204020203" pitchFamily="34" charset="0"/>
                <a:ea typeface="Gadugi" panose="020B0502040204020203" pitchFamily="34" charset="0"/>
              </a:rPr>
              <a:t>E202A</a:t>
            </a:r>
          </a:p>
        </p:txBody>
      </p:sp>
      <p:sp>
        <p:nvSpPr>
          <p:cNvPr id="9" name="CuadroTexto 8">
            <a:extLst>
              <a:ext uri="{FF2B5EF4-FFF2-40B4-BE49-F238E27FC236}">
                <a16:creationId xmlns:a16="http://schemas.microsoft.com/office/drawing/2014/main" id="{B345A7BD-6A45-4622-8902-D3432AF0A5DC}"/>
              </a:ext>
            </a:extLst>
          </p:cNvPr>
          <p:cNvSpPr txBox="1"/>
          <p:nvPr/>
        </p:nvSpPr>
        <p:spPr>
          <a:xfrm rot="17601439">
            <a:off x="1909258" y="2747108"/>
            <a:ext cx="818289" cy="369332"/>
          </a:xfrm>
          <a:prstGeom prst="rect">
            <a:avLst/>
          </a:prstGeom>
          <a:noFill/>
        </p:spPr>
        <p:txBody>
          <a:bodyPr wrap="square" rtlCol="0">
            <a:spAutoFit/>
          </a:bodyPr>
          <a:lstStyle/>
          <a:p>
            <a:r>
              <a:rPr lang="es-ES" dirty="0">
                <a:latin typeface="Gadugi" panose="020B0502040204020203" pitchFamily="34" charset="0"/>
                <a:ea typeface="Gadugi" panose="020B0502040204020203" pitchFamily="34" charset="0"/>
              </a:rPr>
              <a:t>WT</a:t>
            </a:r>
          </a:p>
        </p:txBody>
      </p:sp>
      <p:sp>
        <p:nvSpPr>
          <p:cNvPr id="10" name="CuadroTexto 9">
            <a:extLst>
              <a:ext uri="{FF2B5EF4-FFF2-40B4-BE49-F238E27FC236}">
                <a16:creationId xmlns:a16="http://schemas.microsoft.com/office/drawing/2014/main" id="{646A32FA-0112-4121-AC58-C3EF3481D347}"/>
              </a:ext>
            </a:extLst>
          </p:cNvPr>
          <p:cNvSpPr txBox="1"/>
          <p:nvPr/>
        </p:nvSpPr>
        <p:spPr>
          <a:xfrm rot="17601439">
            <a:off x="3317737" y="2773485"/>
            <a:ext cx="818289" cy="369332"/>
          </a:xfrm>
          <a:prstGeom prst="rect">
            <a:avLst/>
          </a:prstGeom>
          <a:noFill/>
        </p:spPr>
        <p:txBody>
          <a:bodyPr wrap="square" rtlCol="0">
            <a:spAutoFit/>
          </a:bodyPr>
          <a:lstStyle/>
          <a:p>
            <a:r>
              <a:rPr lang="es-ES" dirty="0">
                <a:latin typeface="Gadugi" panose="020B0502040204020203" pitchFamily="34" charset="0"/>
                <a:ea typeface="Gadugi" panose="020B0502040204020203" pitchFamily="34" charset="0"/>
              </a:rPr>
              <a:t>E202A</a:t>
            </a:r>
          </a:p>
        </p:txBody>
      </p:sp>
      <p:sp>
        <p:nvSpPr>
          <p:cNvPr id="11" name="CuadroTexto 10">
            <a:extLst>
              <a:ext uri="{FF2B5EF4-FFF2-40B4-BE49-F238E27FC236}">
                <a16:creationId xmlns:a16="http://schemas.microsoft.com/office/drawing/2014/main" id="{C21281B4-4950-4688-9CD4-075ED5D96471}"/>
              </a:ext>
            </a:extLst>
          </p:cNvPr>
          <p:cNvSpPr txBox="1"/>
          <p:nvPr/>
        </p:nvSpPr>
        <p:spPr>
          <a:xfrm rot="17601439">
            <a:off x="3835443" y="2773823"/>
            <a:ext cx="818289" cy="369332"/>
          </a:xfrm>
          <a:prstGeom prst="rect">
            <a:avLst/>
          </a:prstGeom>
          <a:noFill/>
        </p:spPr>
        <p:txBody>
          <a:bodyPr wrap="square" rtlCol="0">
            <a:spAutoFit/>
          </a:bodyPr>
          <a:lstStyle/>
          <a:p>
            <a:r>
              <a:rPr lang="es-ES" dirty="0">
                <a:latin typeface="Gadugi" panose="020B0502040204020203" pitchFamily="34" charset="0"/>
                <a:ea typeface="Gadugi" panose="020B0502040204020203" pitchFamily="34" charset="0"/>
              </a:rPr>
              <a:t>WT</a:t>
            </a:r>
          </a:p>
        </p:txBody>
      </p:sp>
      <p:sp>
        <p:nvSpPr>
          <p:cNvPr id="12" name="CuadroTexto 11">
            <a:extLst>
              <a:ext uri="{FF2B5EF4-FFF2-40B4-BE49-F238E27FC236}">
                <a16:creationId xmlns:a16="http://schemas.microsoft.com/office/drawing/2014/main" id="{EB014238-3338-49D7-82D2-E3888A0793E8}"/>
              </a:ext>
            </a:extLst>
          </p:cNvPr>
          <p:cNvSpPr txBox="1"/>
          <p:nvPr/>
        </p:nvSpPr>
        <p:spPr>
          <a:xfrm>
            <a:off x="656979" y="2090507"/>
            <a:ext cx="468081" cy="369332"/>
          </a:xfrm>
          <a:prstGeom prst="rect">
            <a:avLst/>
          </a:prstGeom>
          <a:noFill/>
        </p:spPr>
        <p:txBody>
          <a:bodyPr wrap="square" rtlCol="0">
            <a:spAutoFit/>
          </a:bodyPr>
          <a:lstStyle/>
          <a:p>
            <a:pPr algn="ctr"/>
            <a:r>
              <a:rPr lang="es-ES" dirty="0">
                <a:latin typeface="Gadugi" panose="020B0502040204020203" pitchFamily="34" charset="0"/>
                <a:ea typeface="Gadugi" panose="020B0502040204020203" pitchFamily="34" charset="0"/>
              </a:rPr>
              <a:t>A</a:t>
            </a:r>
          </a:p>
        </p:txBody>
      </p:sp>
      <p:sp>
        <p:nvSpPr>
          <p:cNvPr id="13" name="CuadroTexto 12">
            <a:extLst>
              <a:ext uri="{FF2B5EF4-FFF2-40B4-BE49-F238E27FC236}">
                <a16:creationId xmlns:a16="http://schemas.microsoft.com/office/drawing/2014/main" id="{627A52E1-6826-4314-84E2-793935D6CEFD}"/>
              </a:ext>
            </a:extLst>
          </p:cNvPr>
          <p:cNvSpPr txBox="1"/>
          <p:nvPr/>
        </p:nvSpPr>
        <p:spPr>
          <a:xfrm>
            <a:off x="3097347" y="2090507"/>
            <a:ext cx="468081" cy="369332"/>
          </a:xfrm>
          <a:prstGeom prst="rect">
            <a:avLst/>
          </a:prstGeom>
          <a:noFill/>
        </p:spPr>
        <p:txBody>
          <a:bodyPr wrap="square" rtlCol="0">
            <a:spAutoFit/>
          </a:bodyPr>
          <a:lstStyle/>
          <a:p>
            <a:pPr algn="ctr"/>
            <a:r>
              <a:rPr lang="es-ES" dirty="0">
                <a:latin typeface="Gadugi" panose="020B0502040204020203" pitchFamily="34" charset="0"/>
                <a:ea typeface="Gadugi" panose="020B0502040204020203" pitchFamily="34" charset="0"/>
              </a:rPr>
              <a:t>B</a:t>
            </a:r>
          </a:p>
        </p:txBody>
      </p:sp>
      <p:sp>
        <p:nvSpPr>
          <p:cNvPr id="14" name="32 CuadroTexto">
            <a:extLst>
              <a:ext uri="{FF2B5EF4-FFF2-40B4-BE49-F238E27FC236}">
                <a16:creationId xmlns:a16="http://schemas.microsoft.com/office/drawing/2014/main" id="{18143277-1A29-4536-88C0-D23112181D10}"/>
              </a:ext>
            </a:extLst>
          </p:cNvPr>
          <p:cNvSpPr txBox="1"/>
          <p:nvPr/>
        </p:nvSpPr>
        <p:spPr>
          <a:xfrm>
            <a:off x="641314" y="4260267"/>
            <a:ext cx="499570" cy="276999"/>
          </a:xfrm>
          <a:prstGeom prst="rect">
            <a:avLst/>
          </a:prstGeom>
          <a:noFill/>
        </p:spPr>
        <p:txBody>
          <a:bodyPr wrap="square" rtlCol="0">
            <a:spAutoFit/>
          </a:bodyPr>
          <a:lstStyle/>
          <a:p>
            <a:pPr algn="ctr"/>
            <a:r>
              <a:rPr lang="es-ES" sz="1200" dirty="0">
                <a:latin typeface="Gadugi" panose="020B0502040204020203" pitchFamily="34" charset="0"/>
                <a:ea typeface="Gadugi" panose="020B0502040204020203" pitchFamily="34" charset="0"/>
                <a:cs typeface="Arial" pitchFamily="34" charset="0"/>
              </a:rPr>
              <a:t>25</a:t>
            </a:r>
          </a:p>
        </p:txBody>
      </p:sp>
      <p:sp>
        <p:nvSpPr>
          <p:cNvPr id="15" name="32 CuadroTexto">
            <a:extLst>
              <a:ext uri="{FF2B5EF4-FFF2-40B4-BE49-F238E27FC236}">
                <a16:creationId xmlns:a16="http://schemas.microsoft.com/office/drawing/2014/main" id="{713717CB-FB00-453A-8F47-3A156DF1DC47}"/>
              </a:ext>
            </a:extLst>
          </p:cNvPr>
          <p:cNvSpPr txBox="1"/>
          <p:nvPr/>
        </p:nvSpPr>
        <p:spPr>
          <a:xfrm>
            <a:off x="648270" y="3849642"/>
            <a:ext cx="499570" cy="276999"/>
          </a:xfrm>
          <a:prstGeom prst="rect">
            <a:avLst/>
          </a:prstGeom>
          <a:noFill/>
        </p:spPr>
        <p:txBody>
          <a:bodyPr wrap="square" rtlCol="0">
            <a:spAutoFit/>
          </a:bodyPr>
          <a:lstStyle/>
          <a:p>
            <a:pPr algn="ctr"/>
            <a:r>
              <a:rPr lang="es-ES" sz="1200" dirty="0">
                <a:latin typeface="Gadugi" panose="020B0502040204020203" pitchFamily="34" charset="0"/>
                <a:ea typeface="Gadugi" panose="020B0502040204020203" pitchFamily="34" charset="0"/>
                <a:cs typeface="Arial" pitchFamily="34" charset="0"/>
              </a:rPr>
              <a:t>35</a:t>
            </a:r>
          </a:p>
        </p:txBody>
      </p:sp>
      <p:sp>
        <p:nvSpPr>
          <p:cNvPr id="16" name="32 CuadroTexto">
            <a:extLst>
              <a:ext uri="{FF2B5EF4-FFF2-40B4-BE49-F238E27FC236}">
                <a16:creationId xmlns:a16="http://schemas.microsoft.com/office/drawing/2014/main" id="{9C9B1CFF-D7ED-4601-B3CB-C31DE3D13DAB}"/>
              </a:ext>
            </a:extLst>
          </p:cNvPr>
          <p:cNvSpPr txBox="1"/>
          <p:nvPr/>
        </p:nvSpPr>
        <p:spPr>
          <a:xfrm>
            <a:off x="641314" y="5055414"/>
            <a:ext cx="499570" cy="276999"/>
          </a:xfrm>
          <a:prstGeom prst="rect">
            <a:avLst/>
          </a:prstGeom>
          <a:noFill/>
        </p:spPr>
        <p:txBody>
          <a:bodyPr wrap="square" rtlCol="0">
            <a:spAutoFit/>
          </a:bodyPr>
          <a:lstStyle/>
          <a:p>
            <a:pPr algn="ctr"/>
            <a:r>
              <a:rPr lang="es-ES" sz="1200" dirty="0">
                <a:latin typeface="Gadugi" panose="020B0502040204020203" pitchFamily="34" charset="0"/>
                <a:ea typeface="Gadugi" panose="020B0502040204020203" pitchFamily="34" charset="0"/>
                <a:cs typeface="Arial" pitchFamily="34" charset="0"/>
              </a:rPr>
              <a:t>15</a:t>
            </a:r>
          </a:p>
        </p:txBody>
      </p:sp>
      <p:sp>
        <p:nvSpPr>
          <p:cNvPr id="17" name="32 CuadroTexto">
            <a:extLst>
              <a:ext uri="{FF2B5EF4-FFF2-40B4-BE49-F238E27FC236}">
                <a16:creationId xmlns:a16="http://schemas.microsoft.com/office/drawing/2014/main" id="{EDB096FC-BFCF-4971-92D7-2F5A5722E247}"/>
              </a:ext>
            </a:extLst>
          </p:cNvPr>
          <p:cNvSpPr txBox="1"/>
          <p:nvPr/>
        </p:nvSpPr>
        <p:spPr>
          <a:xfrm>
            <a:off x="662007" y="3168483"/>
            <a:ext cx="499570" cy="276999"/>
          </a:xfrm>
          <a:prstGeom prst="rect">
            <a:avLst/>
          </a:prstGeom>
          <a:noFill/>
        </p:spPr>
        <p:txBody>
          <a:bodyPr wrap="square" rtlCol="0">
            <a:spAutoFit/>
          </a:bodyPr>
          <a:lstStyle/>
          <a:p>
            <a:pPr algn="ctr"/>
            <a:r>
              <a:rPr lang="es-ES" sz="1200" u="sng" dirty="0">
                <a:latin typeface="Gadugi" panose="020B0502040204020203" pitchFamily="34" charset="0"/>
                <a:ea typeface="Gadugi" panose="020B0502040204020203" pitchFamily="34" charset="0"/>
                <a:cs typeface="Arial" pitchFamily="34" charset="0"/>
              </a:rPr>
              <a:t>kDa</a:t>
            </a:r>
          </a:p>
        </p:txBody>
      </p:sp>
      <p:sp>
        <p:nvSpPr>
          <p:cNvPr id="18" name="32 CuadroTexto">
            <a:extLst>
              <a:ext uri="{FF2B5EF4-FFF2-40B4-BE49-F238E27FC236}">
                <a16:creationId xmlns:a16="http://schemas.microsoft.com/office/drawing/2014/main" id="{C811B1DF-9A04-4A9A-97BA-D8AF0CEF2E28}"/>
              </a:ext>
            </a:extLst>
          </p:cNvPr>
          <p:cNvSpPr txBox="1"/>
          <p:nvPr/>
        </p:nvSpPr>
        <p:spPr>
          <a:xfrm>
            <a:off x="641314" y="3442802"/>
            <a:ext cx="499570" cy="276999"/>
          </a:xfrm>
          <a:prstGeom prst="rect">
            <a:avLst/>
          </a:prstGeom>
          <a:noFill/>
        </p:spPr>
        <p:txBody>
          <a:bodyPr wrap="square" rtlCol="0">
            <a:spAutoFit/>
          </a:bodyPr>
          <a:lstStyle/>
          <a:p>
            <a:pPr algn="ctr"/>
            <a:r>
              <a:rPr lang="es-ES" sz="1200" dirty="0">
                <a:latin typeface="Gadugi" panose="020B0502040204020203" pitchFamily="34" charset="0"/>
                <a:ea typeface="Gadugi" panose="020B0502040204020203" pitchFamily="34" charset="0"/>
                <a:cs typeface="Arial" pitchFamily="34" charset="0"/>
              </a:rPr>
              <a:t>55</a:t>
            </a:r>
          </a:p>
        </p:txBody>
      </p:sp>
      <p:cxnSp>
        <p:nvCxnSpPr>
          <p:cNvPr id="19" name="9 Conector recto de flecha">
            <a:extLst>
              <a:ext uri="{FF2B5EF4-FFF2-40B4-BE49-F238E27FC236}">
                <a16:creationId xmlns:a16="http://schemas.microsoft.com/office/drawing/2014/main" id="{7916A4B4-B29D-4D53-840E-9D2D3210410E}"/>
              </a:ext>
            </a:extLst>
          </p:cNvPr>
          <p:cNvCxnSpPr/>
          <p:nvPr/>
        </p:nvCxnSpPr>
        <p:spPr>
          <a:xfrm>
            <a:off x="4353403" y="4049922"/>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0 Conector recto de flecha">
            <a:extLst>
              <a:ext uri="{FF2B5EF4-FFF2-40B4-BE49-F238E27FC236}">
                <a16:creationId xmlns:a16="http://schemas.microsoft.com/office/drawing/2014/main" id="{DB1B626D-A4E9-4A64-9EBB-D64A4DD13ED2}"/>
              </a:ext>
            </a:extLst>
          </p:cNvPr>
          <p:cNvCxnSpPr/>
          <p:nvPr/>
        </p:nvCxnSpPr>
        <p:spPr>
          <a:xfrm>
            <a:off x="4353403" y="4419339"/>
            <a:ext cx="42862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11 Conector recto de flecha">
            <a:extLst>
              <a:ext uri="{FF2B5EF4-FFF2-40B4-BE49-F238E27FC236}">
                <a16:creationId xmlns:a16="http://schemas.microsoft.com/office/drawing/2014/main" id="{86132BD8-59D3-4515-A2B2-0F410F4D7EB9}"/>
              </a:ext>
            </a:extLst>
          </p:cNvPr>
          <p:cNvCxnSpPr>
            <a:cxnSpLocks/>
          </p:cNvCxnSpPr>
          <p:nvPr/>
        </p:nvCxnSpPr>
        <p:spPr>
          <a:xfrm>
            <a:off x="3912843" y="4790344"/>
            <a:ext cx="860163"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13 CuadroTexto">
            <a:extLst>
              <a:ext uri="{FF2B5EF4-FFF2-40B4-BE49-F238E27FC236}">
                <a16:creationId xmlns:a16="http://schemas.microsoft.com/office/drawing/2014/main" id="{E590BA1F-965E-4B7F-BA6F-B1ACA9C68C33}"/>
              </a:ext>
            </a:extLst>
          </p:cNvPr>
          <p:cNvSpPr txBox="1"/>
          <p:nvPr/>
        </p:nvSpPr>
        <p:spPr>
          <a:xfrm>
            <a:off x="4782031" y="3907046"/>
            <a:ext cx="1000132" cy="276999"/>
          </a:xfrm>
          <a:prstGeom prst="rect">
            <a:avLst/>
          </a:prstGeom>
          <a:noFill/>
        </p:spPr>
        <p:txBody>
          <a:bodyPr wrap="square" rtlCol="0">
            <a:spAutoFit/>
          </a:bodyPr>
          <a:lstStyle/>
          <a:p>
            <a:r>
              <a:rPr lang="es-ES" sz="1200" dirty="0">
                <a:latin typeface="Arial" pitchFamily="34" charset="0"/>
                <a:cs typeface="Arial" pitchFamily="34" charset="0"/>
              </a:rPr>
              <a:t>Tetrámero?</a:t>
            </a:r>
          </a:p>
        </p:txBody>
      </p:sp>
      <p:sp>
        <p:nvSpPr>
          <p:cNvPr id="23" name="14 CuadroTexto">
            <a:extLst>
              <a:ext uri="{FF2B5EF4-FFF2-40B4-BE49-F238E27FC236}">
                <a16:creationId xmlns:a16="http://schemas.microsoft.com/office/drawing/2014/main" id="{C8132C01-D106-4D9D-8AB9-B845319BE27F}"/>
              </a:ext>
            </a:extLst>
          </p:cNvPr>
          <p:cNvSpPr txBox="1"/>
          <p:nvPr/>
        </p:nvSpPr>
        <p:spPr>
          <a:xfrm>
            <a:off x="4782031" y="4276463"/>
            <a:ext cx="1000132" cy="276999"/>
          </a:xfrm>
          <a:prstGeom prst="rect">
            <a:avLst/>
          </a:prstGeom>
          <a:noFill/>
        </p:spPr>
        <p:txBody>
          <a:bodyPr wrap="square" rtlCol="0">
            <a:spAutoFit/>
          </a:bodyPr>
          <a:lstStyle/>
          <a:p>
            <a:r>
              <a:rPr lang="es-ES" sz="1200" dirty="0">
                <a:latin typeface="Arial" pitchFamily="34" charset="0"/>
                <a:cs typeface="Arial" pitchFamily="34" charset="0"/>
              </a:rPr>
              <a:t>Dímero</a:t>
            </a:r>
          </a:p>
        </p:txBody>
      </p:sp>
      <p:sp>
        <p:nvSpPr>
          <p:cNvPr id="24" name="15 CuadroTexto">
            <a:extLst>
              <a:ext uri="{FF2B5EF4-FFF2-40B4-BE49-F238E27FC236}">
                <a16:creationId xmlns:a16="http://schemas.microsoft.com/office/drawing/2014/main" id="{A043E786-754C-48BC-8B05-55151D5B3C9F}"/>
              </a:ext>
            </a:extLst>
          </p:cNvPr>
          <p:cNvSpPr txBox="1"/>
          <p:nvPr/>
        </p:nvSpPr>
        <p:spPr>
          <a:xfrm>
            <a:off x="4773006" y="4645880"/>
            <a:ext cx="1071570" cy="276999"/>
          </a:xfrm>
          <a:prstGeom prst="rect">
            <a:avLst/>
          </a:prstGeom>
          <a:noFill/>
        </p:spPr>
        <p:txBody>
          <a:bodyPr wrap="square" rtlCol="0">
            <a:spAutoFit/>
          </a:bodyPr>
          <a:lstStyle/>
          <a:p>
            <a:r>
              <a:rPr lang="es-ES" sz="1200" dirty="0">
                <a:latin typeface="Arial" pitchFamily="34" charset="0"/>
                <a:cs typeface="Arial" pitchFamily="34" charset="0"/>
              </a:rPr>
              <a:t>Monómero</a:t>
            </a:r>
          </a:p>
        </p:txBody>
      </p:sp>
      <p:sp>
        <p:nvSpPr>
          <p:cNvPr id="26" name="CuadroTexto 25">
            <a:extLst>
              <a:ext uri="{FF2B5EF4-FFF2-40B4-BE49-F238E27FC236}">
                <a16:creationId xmlns:a16="http://schemas.microsoft.com/office/drawing/2014/main" id="{0F7946E4-B67D-470D-A7C5-075A789BC486}"/>
              </a:ext>
            </a:extLst>
          </p:cNvPr>
          <p:cNvSpPr txBox="1"/>
          <p:nvPr/>
        </p:nvSpPr>
        <p:spPr>
          <a:xfrm>
            <a:off x="5704519" y="2231274"/>
            <a:ext cx="3271700" cy="1754326"/>
          </a:xfrm>
          <a:prstGeom prst="rect">
            <a:avLst/>
          </a:prstGeom>
          <a:noFill/>
        </p:spPr>
        <p:txBody>
          <a:bodyPr wrap="square" rtlCol="0">
            <a:spAutoFit/>
          </a:bodyPr>
          <a:lstStyle/>
          <a:p>
            <a:pPr marL="342900" indent="-342900">
              <a:buAutoNum type="alphaUcParenR"/>
            </a:pPr>
            <a:r>
              <a:rPr lang="es-ES" dirty="0"/>
              <a:t>Electroforesis en condiciones desnaturalizantes</a:t>
            </a:r>
          </a:p>
          <a:p>
            <a:pPr marL="342900" indent="-342900">
              <a:buAutoNum type="alphaUcParenR"/>
            </a:pPr>
            <a:endParaRPr lang="es-ES" dirty="0"/>
          </a:p>
          <a:p>
            <a:pPr marL="342900" indent="-342900">
              <a:buAutoNum type="alphaUcParenR"/>
            </a:pPr>
            <a:r>
              <a:rPr lang="es-ES" dirty="0"/>
              <a:t>Electroforesis en condiciones nativas</a:t>
            </a:r>
          </a:p>
        </p:txBody>
      </p:sp>
      <p:sp>
        <p:nvSpPr>
          <p:cNvPr id="27" name="CuadroTexto 26">
            <a:extLst>
              <a:ext uri="{FF2B5EF4-FFF2-40B4-BE49-F238E27FC236}">
                <a16:creationId xmlns:a16="http://schemas.microsoft.com/office/drawing/2014/main" id="{EF2ED586-18CC-494F-A61E-FAA865BD878F}"/>
              </a:ext>
            </a:extLst>
          </p:cNvPr>
          <p:cNvSpPr txBox="1"/>
          <p:nvPr/>
        </p:nvSpPr>
        <p:spPr>
          <a:xfrm>
            <a:off x="327177" y="6044429"/>
            <a:ext cx="8363816" cy="369332"/>
          </a:xfrm>
          <a:prstGeom prst="rect">
            <a:avLst/>
          </a:prstGeom>
          <a:noFill/>
        </p:spPr>
        <p:txBody>
          <a:bodyPr wrap="square" rtlCol="0">
            <a:spAutoFit/>
          </a:bodyPr>
          <a:lstStyle/>
          <a:p>
            <a:r>
              <a:rPr lang="es-ES" dirty="0"/>
              <a:t>Pero la mutación parece haber afectado a la estructura cuaternaria de la enzima, ¿o no?</a:t>
            </a:r>
          </a:p>
        </p:txBody>
      </p:sp>
    </p:spTree>
    <p:extLst>
      <p:ext uri="{BB962C8B-B14F-4D97-AF65-F5344CB8AC3E}">
        <p14:creationId xmlns:p14="http://schemas.microsoft.com/office/powerpoint/2010/main" val="2924332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C9C79-0B98-47FC-9242-D2ADCE750747}"/>
              </a:ext>
            </a:extLst>
          </p:cNvPr>
          <p:cNvSpPr>
            <a:spLocks noGrp="1"/>
          </p:cNvSpPr>
          <p:nvPr>
            <p:ph type="title"/>
          </p:nvPr>
        </p:nvSpPr>
        <p:spPr>
          <a:xfrm>
            <a:off x="865969" y="927098"/>
            <a:ext cx="6541509" cy="709865"/>
          </a:xfrm>
        </p:spPr>
        <p:txBody>
          <a:bodyPr/>
          <a:lstStyle/>
          <a:p>
            <a:r>
              <a:rPr lang="es-ES" sz="2800" dirty="0"/>
              <a:t>Estudio de la estructura cuaternaria: exclusión molecular</a:t>
            </a:r>
          </a:p>
        </p:txBody>
      </p:sp>
      <p:pic>
        <p:nvPicPr>
          <p:cNvPr id="4" name="Imagen 3">
            <a:extLst>
              <a:ext uri="{FF2B5EF4-FFF2-40B4-BE49-F238E27FC236}">
                <a16:creationId xmlns:a16="http://schemas.microsoft.com/office/drawing/2014/main" id="{44DD4709-9335-43A8-A1F4-2392A07AD4EB}"/>
              </a:ext>
            </a:extLst>
          </p:cNvPr>
          <p:cNvPicPr>
            <a:picLocks noChangeAspect="1"/>
          </p:cNvPicPr>
          <p:nvPr/>
        </p:nvPicPr>
        <p:blipFill>
          <a:blip r:embed="rId2"/>
          <a:stretch>
            <a:fillRect/>
          </a:stretch>
        </p:blipFill>
        <p:spPr>
          <a:xfrm>
            <a:off x="1728327" y="2178534"/>
            <a:ext cx="3657404" cy="2272620"/>
          </a:xfrm>
          <a:prstGeom prst="rect">
            <a:avLst/>
          </a:prstGeom>
        </p:spPr>
      </p:pic>
      <p:pic>
        <p:nvPicPr>
          <p:cNvPr id="5" name="Imagen 4">
            <a:extLst>
              <a:ext uri="{FF2B5EF4-FFF2-40B4-BE49-F238E27FC236}">
                <a16:creationId xmlns:a16="http://schemas.microsoft.com/office/drawing/2014/main" id="{82486056-CFCC-4717-8061-4CD0EABBFCB4}"/>
              </a:ext>
            </a:extLst>
          </p:cNvPr>
          <p:cNvPicPr>
            <a:picLocks noChangeAspect="1"/>
          </p:cNvPicPr>
          <p:nvPr/>
        </p:nvPicPr>
        <p:blipFill>
          <a:blip r:embed="rId3"/>
          <a:stretch>
            <a:fillRect/>
          </a:stretch>
        </p:blipFill>
        <p:spPr>
          <a:xfrm>
            <a:off x="1728327" y="4451154"/>
            <a:ext cx="3657405" cy="2272621"/>
          </a:xfrm>
          <a:prstGeom prst="rect">
            <a:avLst/>
          </a:prstGeom>
        </p:spPr>
      </p:pic>
    </p:spTree>
    <p:extLst>
      <p:ext uri="{BB962C8B-B14F-4D97-AF65-F5344CB8AC3E}">
        <p14:creationId xmlns:p14="http://schemas.microsoft.com/office/powerpoint/2010/main" val="3101078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2C9C79-0B98-47FC-9242-D2ADCE750747}"/>
              </a:ext>
            </a:extLst>
          </p:cNvPr>
          <p:cNvSpPr>
            <a:spLocks noGrp="1"/>
          </p:cNvSpPr>
          <p:nvPr>
            <p:ph type="title"/>
          </p:nvPr>
        </p:nvSpPr>
        <p:spPr>
          <a:xfrm>
            <a:off x="865970" y="927098"/>
            <a:ext cx="6482786" cy="709865"/>
          </a:xfrm>
        </p:spPr>
        <p:txBody>
          <a:bodyPr/>
          <a:lstStyle/>
          <a:p>
            <a:r>
              <a:rPr lang="es-ES" sz="2800" dirty="0"/>
              <a:t>Estudio de la estructura cuaternaria: </a:t>
            </a:r>
            <a:r>
              <a:rPr lang="es-ES" sz="2800" dirty="0" err="1"/>
              <a:t>ultracentrifugación</a:t>
            </a:r>
            <a:r>
              <a:rPr lang="es-ES" sz="2800" dirty="0"/>
              <a:t> analítica</a:t>
            </a:r>
          </a:p>
        </p:txBody>
      </p:sp>
      <p:pic>
        <p:nvPicPr>
          <p:cNvPr id="4" name="3 Marcador de contenido" descr="ultracentrifugación SOD-WT vs SOD-E202A.JPG">
            <a:extLst>
              <a:ext uri="{FF2B5EF4-FFF2-40B4-BE49-F238E27FC236}">
                <a16:creationId xmlns:a16="http://schemas.microsoft.com/office/drawing/2014/main" id="{984C9695-FF14-4260-9D93-81284C0CA6B8}"/>
              </a:ext>
            </a:extLst>
          </p:cNvPr>
          <p:cNvPicPr>
            <a:picLocks noGrp="1" noChangeAspect="1"/>
          </p:cNvPicPr>
          <p:nvPr>
            <p:ph idx="1"/>
          </p:nvPr>
        </p:nvPicPr>
        <p:blipFill rotWithShape="1">
          <a:blip r:embed="rId2"/>
          <a:srcRect l="4438" b="5070"/>
          <a:stretch/>
        </p:blipFill>
        <p:spPr>
          <a:xfrm>
            <a:off x="1718259" y="2546367"/>
            <a:ext cx="5128330" cy="3831318"/>
          </a:xfrm>
        </p:spPr>
      </p:pic>
      <p:sp>
        <p:nvSpPr>
          <p:cNvPr id="5" name="CuadroTexto 4">
            <a:extLst>
              <a:ext uri="{FF2B5EF4-FFF2-40B4-BE49-F238E27FC236}">
                <a16:creationId xmlns:a16="http://schemas.microsoft.com/office/drawing/2014/main" id="{1D1A2F36-6A22-4E20-A1EB-06E874C8D678}"/>
              </a:ext>
            </a:extLst>
          </p:cNvPr>
          <p:cNvSpPr txBox="1"/>
          <p:nvPr/>
        </p:nvSpPr>
        <p:spPr>
          <a:xfrm>
            <a:off x="2355818" y="6377685"/>
            <a:ext cx="4066674" cy="369332"/>
          </a:xfrm>
          <a:prstGeom prst="rect">
            <a:avLst/>
          </a:prstGeom>
          <a:noFill/>
        </p:spPr>
        <p:txBody>
          <a:bodyPr wrap="square" rtlCol="0">
            <a:spAutoFit/>
          </a:bodyPr>
          <a:lstStyle/>
          <a:p>
            <a:pPr algn="ctr"/>
            <a:r>
              <a:rPr lang="es-ES" dirty="0">
                <a:latin typeface="Gadugi" panose="020B0502040204020203" pitchFamily="34" charset="0"/>
                <a:ea typeface="Gadugi" panose="020B0502040204020203" pitchFamily="34" charset="0"/>
              </a:rPr>
              <a:t>Coeficiente de sedimentación (S)</a:t>
            </a:r>
          </a:p>
        </p:txBody>
      </p:sp>
      <p:sp>
        <p:nvSpPr>
          <p:cNvPr id="6" name="Elipse 5">
            <a:extLst>
              <a:ext uri="{FF2B5EF4-FFF2-40B4-BE49-F238E27FC236}">
                <a16:creationId xmlns:a16="http://schemas.microsoft.com/office/drawing/2014/main" id="{F0DB52CC-6B44-4137-80A9-3A7C889A2DC1}"/>
              </a:ext>
            </a:extLst>
          </p:cNvPr>
          <p:cNvSpPr/>
          <p:nvPr/>
        </p:nvSpPr>
        <p:spPr>
          <a:xfrm>
            <a:off x="5246906" y="5065276"/>
            <a:ext cx="114300" cy="105241"/>
          </a:xfrm>
          <a:prstGeom prst="ellipse">
            <a:avLst/>
          </a:prstGeom>
          <a:solidFill>
            <a:srgbClr val="0025F1"/>
          </a:solidFill>
          <a:ln>
            <a:solidFill>
              <a:srgbClr val="0025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Elipse 6">
            <a:extLst>
              <a:ext uri="{FF2B5EF4-FFF2-40B4-BE49-F238E27FC236}">
                <a16:creationId xmlns:a16="http://schemas.microsoft.com/office/drawing/2014/main" id="{AE0B9DD1-35C1-4A88-B1B1-0858C0E26A9E}"/>
              </a:ext>
            </a:extLst>
          </p:cNvPr>
          <p:cNvSpPr/>
          <p:nvPr/>
        </p:nvSpPr>
        <p:spPr>
          <a:xfrm>
            <a:off x="5246906" y="4784765"/>
            <a:ext cx="114300" cy="1052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8" name="Conector recto 7">
            <a:extLst>
              <a:ext uri="{FF2B5EF4-FFF2-40B4-BE49-F238E27FC236}">
                <a16:creationId xmlns:a16="http://schemas.microsoft.com/office/drawing/2014/main" id="{90FCD5A4-2F3D-4161-B129-25604E2A82E7}"/>
              </a:ext>
            </a:extLst>
          </p:cNvPr>
          <p:cNvCxnSpPr>
            <a:cxnSpLocks/>
          </p:cNvCxnSpPr>
          <p:nvPr/>
        </p:nvCxnSpPr>
        <p:spPr>
          <a:xfrm>
            <a:off x="5016391" y="4831035"/>
            <a:ext cx="2241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4B50C59E-64FF-41EE-93EA-C6B2EF58D768}"/>
              </a:ext>
            </a:extLst>
          </p:cNvPr>
          <p:cNvCxnSpPr/>
          <p:nvPr/>
        </p:nvCxnSpPr>
        <p:spPr>
          <a:xfrm>
            <a:off x="5363121" y="4831035"/>
            <a:ext cx="2241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7CB8D4FB-5350-4121-BD7F-23E27D9F512A}"/>
              </a:ext>
            </a:extLst>
          </p:cNvPr>
          <p:cNvCxnSpPr>
            <a:cxnSpLocks/>
          </p:cNvCxnSpPr>
          <p:nvPr/>
        </p:nvCxnSpPr>
        <p:spPr>
          <a:xfrm>
            <a:off x="5020547" y="5116439"/>
            <a:ext cx="2241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90191D86-F464-44CD-A55A-9AAFCFD25E5D}"/>
              </a:ext>
            </a:extLst>
          </p:cNvPr>
          <p:cNvCxnSpPr/>
          <p:nvPr/>
        </p:nvCxnSpPr>
        <p:spPr>
          <a:xfrm>
            <a:off x="5367277" y="5116439"/>
            <a:ext cx="2241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8CF4BB23-80E5-459B-963F-24AC4EBB486F}"/>
              </a:ext>
            </a:extLst>
          </p:cNvPr>
          <p:cNvSpPr txBox="1"/>
          <p:nvPr/>
        </p:nvSpPr>
        <p:spPr>
          <a:xfrm>
            <a:off x="5587286" y="5238404"/>
            <a:ext cx="1207798" cy="369330"/>
          </a:xfrm>
          <a:prstGeom prst="rect">
            <a:avLst/>
          </a:prstGeom>
          <a:solidFill>
            <a:srgbClr val="FFFFFF"/>
          </a:solidFill>
        </p:spPr>
        <p:txBody>
          <a:bodyPr wrap="square" rtlCol="0">
            <a:spAutoFit/>
          </a:bodyPr>
          <a:lstStyle/>
          <a:p>
            <a:endParaRPr lang="es-ES" dirty="0"/>
          </a:p>
        </p:txBody>
      </p:sp>
      <p:sp>
        <p:nvSpPr>
          <p:cNvPr id="13" name="CuadroTexto 12">
            <a:extLst>
              <a:ext uri="{FF2B5EF4-FFF2-40B4-BE49-F238E27FC236}">
                <a16:creationId xmlns:a16="http://schemas.microsoft.com/office/drawing/2014/main" id="{DBD8FB10-668E-4427-BF33-4DAA33CFD09A}"/>
              </a:ext>
            </a:extLst>
          </p:cNvPr>
          <p:cNvSpPr txBox="1"/>
          <p:nvPr/>
        </p:nvSpPr>
        <p:spPr>
          <a:xfrm>
            <a:off x="4545494" y="2506255"/>
            <a:ext cx="2353497" cy="1815181"/>
          </a:xfrm>
          <a:prstGeom prst="rect">
            <a:avLst/>
          </a:prstGeom>
          <a:solidFill>
            <a:srgbClr val="FFFFFF"/>
          </a:solidFill>
        </p:spPr>
        <p:txBody>
          <a:bodyPr wrap="square" rtlCol="0">
            <a:spAutoFit/>
          </a:bodyPr>
          <a:lstStyle/>
          <a:p>
            <a:endParaRPr lang="es-ES" dirty="0"/>
          </a:p>
        </p:txBody>
      </p:sp>
      <p:sp>
        <p:nvSpPr>
          <p:cNvPr id="14" name="CuadroTexto 13">
            <a:extLst>
              <a:ext uri="{FF2B5EF4-FFF2-40B4-BE49-F238E27FC236}">
                <a16:creationId xmlns:a16="http://schemas.microsoft.com/office/drawing/2014/main" id="{6806A091-5FC7-49C2-AAA7-3199B3DB93E2}"/>
              </a:ext>
            </a:extLst>
          </p:cNvPr>
          <p:cNvSpPr txBox="1"/>
          <p:nvPr/>
        </p:nvSpPr>
        <p:spPr>
          <a:xfrm>
            <a:off x="5549116" y="4623424"/>
            <a:ext cx="1723949" cy="369332"/>
          </a:xfrm>
          <a:prstGeom prst="rect">
            <a:avLst/>
          </a:prstGeom>
          <a:noFill/>
        </p:spPr>
        <p:txBody>
          <a:bodyPr wrap="square" rtlCol="0">
            <a:spAutoFit/>
          </a:bodyPr>
          <a:lstStyle/>
          <a:p>
            <a:r>
              <a:rPr lang="es-ES" i="1" dirty="0">
                <a:latin typeface="Gadugi" panose="020B0502040204020203" pitchFamily="34" charset="0"/>
                <a:ea typeface="Gadugi" panose="020B0502040204020203" pitchFamily="34" charset="0"/>
              </a:rPr>
              <a:t>Li </a:t>
            </a:r>
            <a:r>
              <a:rPr lang="es-ES" dirty="0">
                <a:latin typeface="Gadugi" panose="020B0502040204020203" pitchFamily="34" charset="0"/>
                <a:ea typeface="Gadugi" panose="020B0502040204020203" pitchFamily="34" charset="0"/>
              </a:rPr>
              <a:t>FeSODA-WT</a:t>
            </a:r>
          </a:p>
        </p:txBody>
      </p:sp>
      <p:sp>
        <p:nvSpPr>
          <p:cNvPr id="15" name="CuadroTexto 14">
            <a:extLst>
              <a:ext uri="{FF2B5EF4-FFF2-40B4-BE49-F238E27FC236}">
                <a16:creationId xmlns:a16="http://schemas.microsoft.com/office/drawing/2014/main" id="{52D334FC-D7A8-44B3-88B5-E8B64BF358D9}"/>
              </a:ext>
            </a:extLst>
          </p:cNvPr>
          <p:cNvSpPr txBox="1"/>
          <p:nvPr/>
        </p:nvSpPr>
        <p:spPr>
          <a:xfrm>
            <a:off x="5526097" y="4927617"/>
            <a:ext cx="2091949" cy="369332"/>
          </a:xfrm>
          <a:prstGeom prst="rect">
            <a:avLst/>
          </a:prstGeom>
          <a:noFill/>
        </p:spPr>
        <p:txBody>
          <a:bodyPr wrap="square" rtlCol="0">
            <a:spAutoFit/>
          </a:bodyPr>
          <a:lstStyle/>
          <a:p>
            <a:r>
              <a:rPr lang="es-ES" i="1" dirty="0">
                <a:latin typeface="Gadugi" panose="020B0502040204020203" pitchFamily="34" charset="0"/>
                <a:ea typeface="Gadugi" panose="020B0502040204020203" pitchFamily="34" charset="0"/>
              </a:rPr>
              <a:t>Li </a:t>
            </a:r>
            <a:r>
              <a:rPr lang="es-ES" dirty="0">
                <a:latin typeface="Gadugi" panose="020B0502040204020203" pitchFamily="34" charset="0"/>
                <a:ea typeface="Gadugi" panose="020B0502040204020203" pitchFamily="34" charset="0"/>
              </a:rPr>
              <a:t>FeSODA-E202A</a:t>
            </a:r>
          </a:p>
        </p:txBody>
      </p:sp>
      <p:sp>
        <p:nvSpPr>
          <p:cNvPr id="16" name="CuadroTexto 15">
            <a:extLst>
              <a:ext uri="{FF2B5EF4-FFF2-40B4-BE49-F238E27FC236}">
                <a16:creationId xmlns:a16="http://schemas.microsoft.com/office/drawing/2014/main" id="{121DF105-05EC-4643-A105-A351C6332E38}"/>
              </a:ext>
            </a:extLst>
          </p:cNvPr>
          <p:cNvSpPr txBox="1"/>
          <p:nvPr/>
        </p:nvSpPr>
        <p:spPr>
          <a:xfrm rot="16200000">
            <a:off x="199158" y="3956369"/>
            <a:ext cx="2564067" cy="369332"/>
          </a:xfrm>
          <a:prstGeom prst="rect">
            <a:avLst/>
          </a:prstGeom>
          <a:noFill/>
        </p:spPr>
        <p:txBody>
          <a:bodyPr wrap="square" rtlCol="0">
            <a:spAutoFit/>
          </a:bodyPr>
          <a:lstStyle/>
          <a:p>
            <a:pPr algn="ctr"/>
            <a:r>
              <a:rPr lang="es-ES" dirty="0">
                <a:latin typeface="Gadugi" panose="020B0502040204020203" pitchFamily="34" charset="0"/>
                <a:ea typeface="Gadugi" panose="020B0502040204020203" pitchFamily="34" charset="0"/>
              </a:rPr>
              <a:t>Distribución C (s)</a:t>
            </a:r>
          </a:p>
        </p:txBody>
      </p:sp>
      <p:sp>
        <p:nvSpPr>
          <p:cNvPr id="17" name="CuadroTexto 16">
            <a:extLst>
              <a:ext uri="{FF2B5EF4-FFF2-40B4-BE49-F238E27FC236}">
                <a16:creationId xmlns:a16="http://schemas.microsoft.com/office/drawing/2014/main" id="{EDDD62B5-D5EF-44C4-B68F-FBDBCA98A9E3}"/>
              </a:ext>
            </a:extLst>
          </p:cNvPr>
          <p:cNvSpPr txBox="1"/>
          <p:nvPr/>
        </p:nvSpPr>
        <p:spPr>
          <a:xfrm>
            <a:off x="4389154" y="3054710"/>
            <a:ext cx="2574427" cy="646331"/>
          </a:xfrm>
          <a:prstGeom prst="rect">
            <a:avLst/>
          </a:prstGeom>
          <a:noFill/>
        </p:spPr>
        <p:txBody>
          <a:bodyPr wrap="square" rtlCol="0">
            <a:spAutoFit/>
          </a:bodyPr>
          <a:lstStyle/>
          <a:p>
            <a:r>
              <a:rPr lang="es-ES" dirty="0">
                <a:latin typeface="Gadugi" panose="020B0502040204020203" pitchFamily="34" charset="0"/>
                <a:ea typeface="Gadugi" panose="020B0502040204020203" pitchFamily="34" charset="0"/>
              </a:rPr>
              <a:t>Pm (WT) = 48.6 kDa</a:t>
            </a:r>
          </a:p>
          <a:p>
            <a:r>
              <a:rPr lang="es-ES" dirty="0">
                <a:latin typeface="Gadugi" panose="020B0502040204020203" pitchFamily="34" charset="0"/>
                <a:ea typeface="Gadugi" panose="020B0502040204020203" pitchFamily="34" charset="0"/>
              </a:rPr>
              <a:t>Pm (E202A) = 46.9 kDa</a:t>
            </a:r>
          </a:p>
        </p:txBody>
      </p:sp>
      <p:cxnSp>
        <p:nvCxnSpPr>
          <p:cNvPr id="19" name="Conector recto de flecha 18">
            <a:extLst>
              <a:ext uri="{FF2B5EF4-FFF2-40B4-BE49-F238E27FC236}">
                <a16:creationId xmlns:a16="http://schemas.microsoft.com/office/drawing/2014/main" id="{C4852822-F8B6-4800-B137-32EB73C66477}"/>
              </a:ext>
            </a:extLst>
          </p:cNvPr>
          <p:cNvCxnSpPr>
            <a:cxnSpLocks/>
          </p:cNvCxnSpPr>
          <p:nvPr/>
        </p:nvCxnSpPr>
        <p:spPr>
          <a:xfrm flipV="1">
            <a:off x="4003425" y="2669734"/>
            <a:ext cx="736355" cy="213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E3EA000E-8B2C-43D4-9759-AF6808B4EB9A}"/>
              </a:ext>
            </a:extLst>
          </p:cNvPr>
          <p:cNvSpPr txBox="1"/>
          <p:nvPr/>
        </p:nvSpPr>
        <p:spPr>
          <a:xfrm>
            <a:off x="4739780" y="2379394"/>
            <a:ext cx="1525844" cy="523220"/>
          </a:xfrm>
          <a:prstGeom prst="rect">
            <a:avLst/>
          </a:prstGeom>
          <a:noFill/>
        </p:spPr>
        <p:txBody>
          <a:bodyPr wrap="square" rtlCol="0">
            <a:spAutoFit/>
          </a:bodyPr>
          <a:lstStyle/>
          <a:p>
            <a:r>
              <a:rPr lang="es-ES" sz="2800" dirty="0">
                <a:solidFill>
                  <a:schemeClr val="bg2">
                    <a:lumMod val="50000"/>
                  </a:schemeClr>
                </a:solidFill>
              </a:rPr>
              <a:t>Dímero</a:t>
            </a:r>
          </a:p>
        </p:txBody>
      </p:sp>
    </p:spTree>
    <p:extLst>
      <p:ext uri="{BB962C8B-B14F-4D97-AF65-F5344CB8AC3E}">
        <p14:creationId xmlns:p14="http://schemas.microsoft.com/office/powerpoint/2010/main" val="3631766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4D53AE-24B8-4F65-BE6C-DB0775C144E1}"/>
              </a:ext>
            </a:extLst>
          </p:cNvPr>
          <p:cNvSpPr>
            <a:spLocks noGrp="1"/>
          </p:cNvSpPr>
          <p:nvPr>
            <p:ph idx="1"/>
          </p:nvPr>
        </p:nvSpPr>
        <p:spPr>
          <a:xfrm>
            <a:off x="628650" y="2640989"/>
            <a:ext cx="7886700" cy="4061815"/>
          </a:xfrm>
        </p:spPr>
        <p:txBody>
          <a:bodyPr>
            <a:normAutofit/>
          </a:bodyPr>
          <a:lstStyle/>
          <a:p>
            <a:r>
              <a:rPr lang="es-ES" dirty="0"/>
              <a:t>El gel nativo muestra diferencias de estructura cuaternaria entre ambas versiones de la enzima</a:t>
            </a:r>
          </a:p>
          <a:p>
            <a:r>
              <a:rPr lang="es-ES" dirty="0"/>
              <a:t>La cromatografía de exclusión molecular y la </a:t>
            </a:r>
            <a:r>
              <a:rPr lang="es-ES" dirty="0" err="1"/>
              <a:t>ultracentrifugación</a:t>
            </a:r>
            <a:r>
              <a:rPr lang="es-ES" dirty="0"/>
              <a:t> analítica, en cambio, no muestran atisbos de aparición de monómero y el resultado es prácticamente idéntico entre la versión E202A y la WT</a:t>
            </a:r>
          </a:p>
          <a:p>
            <a:endParaRPr lang="es-ES" dirty="0"/>
          </a:p>
          <a:p>
            <a:pPr marL="0" indent="0">
              <a:buNone/>
            </a:pPr>
            <a:r>
              <a:rPr lang="es-ES" dirty="0"/>
              <a:t>Posible diferencia: </a:t>
            </a:r>
            <a:r>
              <a:rPr lang="es-ES" dirty="0" err="1"/>
              <a:t>Tª</a:t>
            </a:r>
            <a:r>
              <a:rPr lang="es-ES" dirty="0"/>
              <a:t> de los experimentos, durante la electroforesis la temperatura se eleva debido al paso de corriente eléctrica y a la resistencia ejercida por el gel.</a:t>
            </a:r>
          </a:p>
        </p:txBody>
      </p:sp>
      <p:sp>
        <p:nvSpPr>
          <p:cNvPr id="4" name="Título 1">
            <a:extLst>
              <a:ext uri="{FF2B5EF4-FFF2-40B4-BE49-F238E27FC236}">
                <a16:creationId xmlns:a16="http://schemas.microsoft.com/office/drawing/2014/main" id="{F967DD6D-5E6A-4819-97B8-EBC31C38561E}"/>
              </a:ext>
            </a:extLst>
          </p:cNvPr>
          <p:cNvSpPr txBox="1">
            <a:spLocks/>
          </p:cNvSpPr>
          <p:nvPr/>
        </p:nvSpPr>
        <p:spPr>
          <a:xfrm>
            <a:off x="781050" y="51752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solidFill>
              </a:rPr>
              <a:t>Estudio de la estructura cuaternaria:</a:t>
            </a:r>
          </a:p>
        </p:txBody>
      </p:sp>
    </p:spTree>
    <p:extLst>
      <p:ext uri="{BB962C8B-B14F-4D97-AF65-F5344CB8AC3E}">
        <p14:creationId xmlns:p14="http://schemas.microsoft.com/office/powerpoint/2010/main" val="346547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8A2D1-822E-4A6C-AC2E-E10725CC7A2D}"/>
              </a:ext>
            </a:extLst>
          </p:cNvPr>
          <p:cNvSpPr>
            <a:spLocks noGrp="1"/>
          </p:cNvSpPr>
          <p:nvPr>
            <p:ph type="title"/>
          </p:nvPr>
        </p:nvSpPr>
        <p:spPr/>
        <p:txBody>
          <a:bodyPr>
            <a:noAutofit/>
          </a:bodyPr>
          <a:lstStyle/>
          <a:p>
            <a:r>
              <a:rPr lang="es-ES" sz="2800" dirty="0"/>
              <a:t>Estabilidad térmica: incubación 60 minutos, distintas temperaturas  </a:t>
            </a:r>
          </a:p>
        </p:txBody>
      </p:sp>
      <p:graphicFrame>
        <p:nvGraphicFramePr>
          <p:cNvPr id="4" name="Gráfico 3">
            <a:extLst>
              <a:ext uri="{FF2B5EF4-FFF2-40B4-BE49-F238E27FC236}">
                <a16:creationId xmlns:a16="http://schemas.microsoft.com/office/drawing/2014/main" id="{6AEB4DA4-FF06-4B3E-99B3-DAB12AC325A7}"/>
              </a:ext>
            </a:extLst>
          </p:cNvPr>
          <p:cNvGraphicFramePr>
            <a:graphicFrameLocks/>
          </p:cNvGraphicFramePr>
          <p:nvPr>
            <p:extLst>
              <p:ext uri="{D42A27DB-BD31-4B8C-83A1-F6EECF244321}">
                <p14:modId xmlns:p14="http://schemas.microsoft.com/office/powerpoint/2010/main" val="2329406512"/>
              </p:ext>
            </p:extLst>
          </p:nvPr>
        </p:nvGraphicFramePr>
        <p:xfrm>
          <a:off x="1510319" y="2216398"/>
          <a:ext cx="5578078" cy="3865620"/>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26F8CB48-C0CF-4864-8E31-C7A8738E13F6}"/>
              </a:ext>
            </a:extLst>
          </p:cNvPr>
          <p:cNvSpPr txBox="1"/>
          <p:nvPr/>
        </p:nvSpPr>
        <p:spPr>
          <a:xfrm>
            <a:off x="0" y="6157519"/>
            <a:ext cx="9143999" cy="584775"/>
          </a:xfrm>
          <a:prstGeom prst="rect">
            <a:avLst/>
          </a:prstGeom>
          <a:noFill/>
        </p:spPr>
        <p:txBody>
          <a:bodyPr wrap="square" rtlCol="0">
            <a:spAutoFit/>
          </a:bodyPr>
          <a:lstStyle/>
          <a:p>
            <a:r>
              <a:rPr lang="es-ES" sz="1600" dirty="0"/>
              <a:t>La enzima WT no tiene una disminución significativa de la actividad a 48ºC mientras que la E202A reduce su actividad en un 30% aproximadamente</a:t>
            </a:r>
          </a:p>
        </p:txBody>
      </p:sp>
    </p:spTree>
    <p:extLst>
      <p:ext uri="{BB962C8B-B14F-4D97-AF65-F5344CB8AC3E}">
        <p14:creationId xmlns:p14="http://schemas.microsoft.com/office/powerpoint/2010/main" val="65716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5FC731-B5FA-4E38-AF34-4840225028FE}"/>
              </a:ext>
            </a:extLst>
          </p:cNvPr>
          <p:cNvSpPr>
            <a:spLocks noGrp="1"/>
          </p:cNvSpPr>
          <p:nvPr>
            <p:ph type="title"/>
          </p:nvPr>
        </p:nvSpPr>
        <p:spPr/>
        <p:txBody>
          <a:bodyPr/>
          <a:lstStyle/>
          <a:p>
            <a:r>
              <a:rPr lang="es-ES" i="1" dirty="0"/>
              <a:t>Leishmania</a:t>
            </a:r>
          </a:p>
        </p:txBody>
      </p:sp>
      <p:sp>
        <p:nvSpPr>
          <p:cNvPr id="3" name="Marcador de contenido 2">
            <a:extLst>
              <a:ext uri="{FF2B5EF4-FFF2-40B4-BE49-F238E27FC236}">
                <a16:creationId xmlns:a16="http://schemas.microsoft.com/office/drawing/2014/main" id="{BE36EE08-A7F5-47CA-9F0A-9C06A938B96D}"/>
              </a:ext>
            </a:extLst>
          </p:cNvPr>
          <p:cNvSpPr>
            <a:spLocks noGrp="1"/>
          </p:cNvSpPr>
          <p:nvPr>
            <p:ph idx="1"/>
          </p:nvPr>
        </p:nvSpPr>
        <p:spPr/>
        <p:txBody>
          <a:bodyPr/>
          <a:lstStyle/>
          <a:p>
            <a:r>
              <a:rPr lang="es-ES" dirty="0"/>
              <a:t>Protozoo causante de la enfermedad leishmaniasis</a:t>
            </a:r>
          </a:p>
          <a:p>
            <a:endParaRPr lang="es-ES" dirty="0"/>
          </a:p>
          <a:p>
            <a:r>
              <a:rPr lang="es-ES" dirty="0"/>
              <a:t>Necesaria la búsqueda de nuevos fármacos:</a:t>
            </a:r>
            <a:br>
              <a:rPr lang="es-ES" dirty="0"/>
            </a:br>
            <a:r>
              <a:rPr lang="es-ES" dirty="0"/>
              <a:t>aparición de resistencias, alta toxicidad de los medicamentos existentes</a:t>
            </a:r>
          </a:p>
          <a:p>
            <a:endParaRPr lang="es-ES" dirty="0"/>
          </a:p>
          <a:p>
            <a:r>
              <a:rPr lang="es-ES" dirty="0"/>
              <a:t>Posibles dianas terapéuticas: enzimas implicadas en el control del estrés oxidativo</a:t>
            </a:r>
          </a:p>
        </p:txBody>
      </p:sp>
    </p:spTree>
    <p:extLst>
      <p:ext uri="{BB962C8B-B14F-4D97-AF65-F5344CB8AC3E}">
        <p14:creationId xmlns:p14="http://schemas.microsoft.com/office/powerpoint/2010/main" val="2313778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88A2D1-822E-4A6C-AC2E-E10725CC7A2D}"/>
              </a:ext>
            </a:extLst>
          </p:cNvPr>
          <p:cNvSpPr>
            <a:spLocks noGrp="1"/>
          </p:cNvSpPr>
          <p:nvPr>
            <p:ph type="title"/>
          </p:nvPr>
        </p:nvSpPr>
        <p:spPr/>
        <p:txBody>
          <a:bodyPr/>
          <a:lstStyle/>
          <a:p>
            <a:r>
              <a:rPr lang="es-ES" sz="2800" dirty="0"/>
              <a:t>Estabilidad térmica: incubación a 48ºC, distintos tiempos</a:t>
            </a:r>
          </a:p>
        </p:txBody>
      </p:sp>
      <p:graphicFrame>
        <p:nvGraphicFramePr>
          <p:cNvPr id="4" name="Gráfico 3">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2956261461"/>
              </p:ext>
            </p:extLst>
          </p:nvPr>
        </p:nvGraphicFramePr>
        <p:xfrm>
          <a:off x="1688276" y="2160121"/>
          <a:ext cx="5366866" cy="3972232"/>
        </p:xfrm>
        <a:graphic>
          <a:graphicData uri="http://schemas.openxmlformats.org/drawingml/2006/chart">
            <c:chart xmlns:c="http://schemas.openxmlformats.org/drawingml/2006/chart" xmlns:r="http://schemas.openxmlformats.org/officeDocument/2006/relationships" r:id="rId2"/>
          </a:graphicData>
        </a:graphic>
      </p:graphicFrame>
      <p:sp>
        <p:nvSpPr>
          <p:cNvPr id="5" name="CuadroTexto 4">
            <a:extLst>
              <a:ext uri="{FF2B5EF4-FFF2-40B4-BE49-F238E27FC236}">
                <a16:creationId xmlns:a16="http://schemas.microsoft.com/office/drawing/2014/main" id="{DDDDE2F0-33D1-49C1-9C34-D7B0B32428C9}"/>
              </a:ext>
            </a:extLst>
          </p:cNvPr>
          <p:cNvSpPr txBox="1"/>
          <p:nvPr/>
        </p:nvSpPr>
        <p:spPr>
          <a:xfrm>
            <a:off x="0" y="6417265"/>
            <a:ext cx="9144000" cy="338554"/>
          </a:xfrm>
          <a:prstGeom prst="rect">
            <a:avLst/>
          </a:prstGeom>
          <a:noFill/>
        </p:spPr>
        <p:txBody>
          <a:bodyPr wrap="square" rtlCol="0">
            <a:spAutoFit/>
          </a:bodyPr>
          <a:lstStyle/>
          <a:p>
            <a:pPr algn="ctr"/>
            <a:r>
              <a:rPr lang="es-ES" sz="1600" dirty="0"/>
              <a:t>Claramente la enzima WT es más estable a altas temperaturas que la versión E202A</a:t>
            </a:r>
          </a:p>
        </p:txBody>
      </p:sp>
    </p:spTree>
    <p:extLst>
      <p:ext uri="{BB962C8B-B14F-4D97-AF65-F5344CB8AC3E}">
        <p14:creationId xmlns:p14="http://schemas.microsoft.com/office/powerpoint/2010/main" val="3182774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1209D2-71C7-483F-AC5B-79F05E974807}"/>
              </a:ext>
            </a:extLst>
          </p:cNvPr>
          <p:cNvSpPr>
            <a:spLocks noGrp="1"/>
          </p:cNvSpPr>
          <p:nvPr>
            <p:ph type="title"/>
          </p:nvPr>
        </p:nvSpPr>
        <p:spPr/>
        <p:txBody>
          <a:bodyPr/>
          <a:lstStyle/>
          <a:p>
            <a:r>
              <a:rPr lang="es-ES" dirty="0"/>
              <a:t>Conclusiones</a:t>
            </a:r>
          </a:p>
        </p:txBody>
      </p:sp>
      <p:sp>
        <p:nvSpPr>
          <p:cNvPr id="3" name="Marcador de contenido 2">
            <a:extLst>
              <a:ext uri="{FF2B5EF4-FFF2-40B4-BE49-F238E27FC236}">
                <a16:creationId xmlns:a16="http://schemas.microsoft.com/office/drawing/2014/main" id="{A2DB580E-43BF-4464-BF7B-5776996EA306}"/>
              </a:ext>
            </a:extLst>
          </p:cNvPr>
          <p:cNvSpPr>
            <a:spLocks noGrp="1"/>
          </p:cNvSpPr>
          <p:nvPr>
            <p:ph idx="1"/>
          </p:nvPr>
        </p:nvSpPr>
        <p:spPr>
          <a:xfrm>
            <a:off x="628650" y="2266047"/>
            <a:ext cx="7886700" cy="4734566"/>
          </a:xfrm>
        </p:spPr>
        <p:txBody>
          <a:bodyPr>
            <a:normAutofit lnSpcReduction="10000"/>
          </a:bodyPr>
          <a:lstStyle/>
          <a:p>
            <a:pPr algn="just"/>
            <a:r>
              <a:rPr lang="es-ES" dirty="0"/>
              <a:t>La FeSODA es la enzima SOD más activa del repertorio de </a:t>
            </a:r>
            <a:r>
              <a:rPr lang="es-ES" dirty="0" err="1"/>
              <a:t>SODs</a:t>
            </a:r>
            <a:r>
              <a:rPr lang="es-ES" dirty="0"/>
              <a:t> de </a:t>
            </a:r>
            <a:r>
              <a:rPr lang="es-ES" i="1" dirty="0"/>
              <a:t>Leishmania infantum</a:t>
            </a:r>
          </a:p>
          <a:p>
            <a:pPr algn="just"/>
            <a:r>
              <a:rPr lang="es-ES" dirty="0"/>
              <a:t>El residuo glutámico 202 participa en el 44% de las interacciones </a:t>
            </a:r>
            <a:r>
              <a:rPr lang="es-ES" dirty="0" err="1"/>
              <a:t>intermonoméricas</a:t>
            </a:r>
            <a:r>
              <a:rPr lang="es-ES" dirty="0"/>
              <a:t> de la FeSODA.</a:t>
            </a:r>
          </a:p>
          <a:p>
            <a:pPr algn="just"/>
            <a:r>
              <a:rPr lang="es-ES" dirty="0"/>
              <a:t>La versión FeSODA-E202A aparentemente migra como monómero en la electroforesis en un gel nativo, técnica que genera un calentamiento de la enzima.</a:t>
            </a:r>
          </a:p>
          <a:p>
            <a:pPr algn="just"/>
            <a:r>
              <a:rPr lang="es-ES" dirty="0"/>
              <a:t>La versión FeSODA-E202A migra como un dímero al pasarlo por una columna de exclusión molecular a temperatura ambiente</a:t>
            </a:r>
          </a:p>
          <a:p>
            <a:pPr algn="just"/>
            <a:r>
              <a:rPr lang="es-ES" dirty="0"/>
              <a:t>La versión FeSODA-E202A es menos termoestable, viéndose afectada su actividad cuando se incrementa la temperatura.</a:t>
            </a:r>
          </a:p>
          <a:p>
            <a:pPr algn="just"/>
            <a:r>
              <a:rPr lang="es-ES" dirty="0"/>
              <a:t>Esto apoya la hipótesis de que la enzima es un dímero obligado y que no es catalíticamente activa como monómero, lo que abriría la posibilidad de utilizar la interfaz de dimerización como diana para posibles fármacos</a:t>
            </a:r>
          </a:p>
          <a:p>
            <a:endParaRPr lang="es-ES" dirty="0"/>
          </a:p>
        </p:txBody>
      </p:sp>
    </p:spTree>
    <p:extLst>
      <p:ext uri="{BB962C8B-B14F-4D97-AF65-F5344CB8AC3E}">
        <p14:creationId xmlns:p14="http://schemas.microsoft.com/office/powerpoint/2010/main" val="241162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9C761-5D1E-4DB8-A0B6-0F1D94F60E81}"/>
              </a:ext>
            </a:extLst>
          </p:cNvPr>
          <p:cNvSpPr>
            <a:spLocks noGrp="1"/>
          </p:cNvSpPr>
          <p:nvPr>
            <p:ph type="title"/>
          </p:nvPr>
        </p:nvSpPr>
        <p:spPr/>
        <p:txBody>
          <a:bodyPr/>
          <a:lstStyle/>
          <a:p>
            <a:r>
              <a:rPr lang="es-ES" dirty="0"/>
              <a:t>Muchas gracias por su atención</a:t>
            </a:r>
          </a:p>
        </p:txBody>
      </p:sp>
      <p:pic>
        <p:nvPicPr>
          <p:cNvPr id="24" name="Imagen 23">
            <a:extLst>
              <a:ext uri="{FF2B5EF4-FFF2-40B4-BE49-F238E27FC236}">
                <a16:creationId xmlns:a16="http://schemas.microsoft.com/office/drawing/2014/main" id="{23D7313D-BD26-435C-8D55-6E981953D9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264" y="2189430"/>
            <a:ext cx="6695915" cy="3753651"/>
          </a:xfrm>
          <a:prstGeom prst="rect">
            <a:avLst/>
          </a:prstGeom>
        </p:spPr>
      </p:pic>
      <p:sp>
        <p:nvSpPr>
          <p:cNvPr id="25" name="Arco de bloque 24">
            <a:extLst>
              <a:ext uri="{FF2B5EF4-FFF2-40B4-BE49-F238E27FC236}">
                <a16:creationId xmlns:a16="http://schemas.microsoft.com/office/drawing/2014/main" id="{84E6C3E4-1DAB-4E63-A62E-1BA077D7077F}"/>
              </a:ext>
            </a:extLst>
          </p:cNvPr>
          <p:cNvSpPr/>
          <p:nvPr/>
        </p:nvSpPr>
        <p:spPr>
          <a:xfrm rot="9770720">
            <a:off x="3584632" y="3452605"/>
            <a:ext cx="2630303" cy="2800621"/>
          </a:xfrm>
          <a:prstGeom prst="blockArc">
            <a:avLst>
              <a:gd name="adj1" fmla="val 10800000"/>
              <a:gd name="adj2" fmla="val 20980897"/>
              <a:gd name="adj3" fmla="val 15591"/>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188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19B14-DBF1-4B8F-9F8C-C49E9DF4DE52}"/>
              </a:ext>
            </a:extLst>
          </p:cNvPr>
          <p:cNvSpPr>
            <a:spLocks noGrp="1"/>
          </p:cNvSpPr>
          <p:nvPr>
            <p:ph type="title"/>
          </p:nvPr>
        </p:nvSpPr>
        <p:spPr>
          <a:xfrm>
            <a:off x="528506" y="365126"/>
            <a:ext cx="7986844" cy="1325563"/>
          </a:xfrm>
        </p:spPr>
        <p:txBody>
          <a:bodyPr/>
          <a:lstStyle/>
          <a:p>
            <a:r>
              <a:rPr lang="es-ES" dirty="0"/>
              <a:t>ROS: Especias reactivas de oxígeno</a:t>
            </a:r>
          </a:p>
        </p:txBody>
      </p:sp>
      <p:sp>
        <p:nvSpPr>
          <p:cNvPr id="3" name="Marcador de contenido 2">
            <a:extLst>
              <a:ext uri="{FF2B5EF4-FFF2-40B4-BE49-F238E27FC236}">
                <a16:creationId xmlns:a16="http://schemas.microsoft.com/office/drawing/2014/main" id="{7561B5FE-47E7-452B-948D-56A623BFA5D8}"/>
              </a:ext>
            </a:extLst>
          </p:cNvPr>
          <p:cNvSpPr>
            <a:spLocks noGrp="1"/>
          </p:cNvSpPr>
          <p:nvPr>
            <p:ph idx="1"/>
          </p:nvPr>
        </p:nvSpPr>
        <p:spPr>
          <a:xfrm>
            <a:off x="881160" y="2195586"/>
            <a:ext cx="6345260" cy="3530600"/>
          </a:xfrm>
        </p:spPr>
        <p:txBody>
          <a:bodyPr/>
          <a:lstStyle/>
          <a:p>
            <a:r>
              <a:rPr lang="es-ES" sz="2000" dirty="0"/>
              <a:t>Superóxido (O</a:t>
            </a:r>
            <a:r>
              <a:rPr lang="es-ES" sz="2000" baseline="-25000" dirty="0"/>
              <a:t>2</a:t>
            </a:r>
            <a:r>
              <a:rPr lang="es-ES" sz="2000" baseline="30000" dirty="0"/>
              <a:t>•−</a:t>
            </a:r>
            <a:r>
              <a:rPr lang="es-ES" sz="2000" dirty="0"/>
              <a:t>)</a:t>
            </a:r>
          </a:p>
          <a:p>
            <a:endParaRPr lang="es-ES" sz="2000" dirty="0"/>
          </a:p>
          <a:p>
            <a:r>
              <a:rPr lang="es-ES" sz="2000" dirty="0"/>
              <a:t>Peróxido de hidrógeno (H</a:t>
            </a:r>
            <a:r>
              <a:rPr lang="es-ES" sz="2000" baseline="-25000" dirty="0"/>
              <a:t>2</a:t>
            </a:r>
            <a:r>
              <a:rPr lang="es-ES" sz="2000" dirty="0"/>
              <a:t>O</a:t>
            </a:r>
            <a:r>
              <a:rPr lang="es-ES" sz="2000" baseline="-25000" dirty="0"/>
              <a:t>2</a:t>
            </a:r>
            <a:r>
              <a:rPr lang="es-ES" sz="2000" dirty="0"/>
              <a:t>)</a:t>
            </a:r>
          </a:p>
          <a:p>
            <a:endParaRPr lang="es-ES" sz="2000" dirty="0"/>
          </a:p>
          <a:p>
            <a:r>
              <a:rPr lang="es-ES" sz="2000" dirty="0"/>
              <a:t>Radical hidroxilo (OH</a:t>
            </a:r>
            <a:r>
              <a:rPr lang="es-ES" sz="2000" baseline="30000" dirty="0"/>
              <a:t> •</a:t>
            </a:r>
            <a:r>
              <a:rPr lang="es-ES" sz="2000" dirty="0"/>
              <a:t>)</a:t>
            </a:r>
          </a:p>
          <a:p>
            <a:endParaRPr lang="es-ES" dirty="0"/>
          </a:p>
        </p:txBody>
      </p:sp>
      <p:pic>
        <p:nvPicPr>
          <p:cNvPr id="35" name="Imagen 34">
            <a:extLst>
              <a:ext uri="{FF2B5EF4-FFF2-40B4-BE49-F238E27FC236}">
                <a16:creationId xmlns:a16="http://schemas.microsoft.com/office/drawing/2014/main" id="{43AF685E-EF71-482E-B483-578C781E251F}"/>
              </a:ext>
            </a:extLst>
          </p:cNvPr>
          <p:cNvPicPr>
            <a:picLocks noChangeAspect="1"/>
          </p:cNvPicPr>
          <p:nvPr/>
        </p:nvPicPr>
        <p:blipFill>
          <a:blip r:embed="rId2"/>
          <a:stretch>
            <a:fillRect/>
          </a:stretch>
        </p:blipFill>
        <p:spPr>
          <a:xfrm>
            <a:off x="1353033" y="4619565"/>
            <a:ext cx="6437934" cy="1944793"/>
          </a:xfrm>
          <a:prstGeom prst="rect">
            <a:avLst/>
          </a:prstGeom>
          <a:ln>
            <a:solidFill>
              <a:schemeClr val="accent1"/>
            </a:solidFill>
          </a:ln>
        </p:spPr>
      </p:pic>
    </p:spTree>
    <p:extLst>
      <p:ext uri="{BB962C8B-B14F-4D97-AF65-F5344CB8AC3E}">
        <p14:creationId xmlns:p14="http://schemas.microsoft.com/office/powerpoint/2010/main" val="3522552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19B14-DBF1-4B8F-9F8C-C49E9DF4DE52}"/>
              </a:ext>
            </a:extLst>
          </p:cNvPr>
          <p:cNvSpPr>
            <a:spLocks noGrp="1"/>
          </p:cNvSpPr>
          <p:nvPr>
            <p:ph type="title"/>
          </p:nvPr>
        </p:nvSpPr>
        <p:spPr/>
        <p:txBody>
          <a:bodyPr/>
          <a:lstStyle/>
          <a:p>
            <a:r>
              <a:rPr lang="es-ES" dirty="0"/>
              <a:t>Superóxido: la primera señal</a:t>
            </a:r>
          </a:p>
        </p:txBody>
      </p:sp>
      <p:sp>
        <p:nvSpPr>
          <p:cNvPr id="3" name="Marcador de contenido 2">
            <a:extLst>
              <a:ext uri="{FF2B5EF4-FFF2-40B4-BE49-F238E27FC236}">
                <a16:creationId xmlns:a16="http://schemas.microsoft.com/office/drawing/2014/main" id="{7561B5FE-47E7-452B-948D-56A623BFA5D8}"/>
              </a:ext>
            </a:extLst>
          </p:cNvPr>
          <p:cNvSpPr>
            <a:spLocks noGrp="1"/>
          </p:cNvSpPr>
          <p:nvPr>
            <p:ph idx="1"/>
          </p:nvPr>
        </p:nvSpPr>
        <p:spPr/>
        <p:txBody>
          <a:bodyPr>
            <a:normAutofit lnSpcReduction="10000"/>
          </a:bodyPr>
          <a:lstStyle/>
          <a:p>
            <a:r>
              <a:rPr lang="es-ES" sz="2400" dirty="0"/>
              <a:t>El parásito necesita una señal para convertirse en su forma infectiva: el </a:t>
            </a:r>
            <a:r>
              <a:rPr lang="es-ES" sz="2400" dirty="0" err="1"/>
              <a:t>amastigote</a:t>
            </a:r>
            <a:r>
              <a:rPr lang="es-ES" sz="2400" dirty="0"/>
              <a:t>.</a:t>
            </a:r>
          </a:p>
          <a:p>
            <a:endParaRPr lang="es-ES" sz="2400" dirty="0"/>
          </a:p>
          <a:p>
            <a:r>
              <a:rPr lang="es-ES" sz="2400" dirty="0"/>
              <a:t>Incremento de temperatura al entrar en el hospedador de 26ºC a 37ºC:</a:t>
            </a:r>
          </a:p>
          <a:p>
            <a:pPr marL="0" indent="0">
              <a:buNone/>
            </a:pPr>
            <a:r>
              <a:rPr lang="es-ES" sz="2400" dirty="0"/>
              <a:t> </a:t>
            </a:r>
            <a:br>
              <a:rPr lang="es-ES" sz="2400" dirty="0"/>
            </a:br>
            <a:r>
              <a:rPr lang="es-ES" sz="2400" dirty="0"/>
              <a:t>	↑ generación de superóxido por la 	mitocondria</a:t>
            </a:r>
          </a:p>
        </p:txBody>
      </p:sp>
    </p:spTree>
    <p:extLst>
      <p:ext uri="{BB962C8B-B14F-4D97-AF65-F5344CB8AC3E}">
        <p14:creationId xmlns:p14="http://schemas.microsoft.com/office/powerpoint/2010/main" val="3659242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AEFAF6-9F8C-47B4-B9A7-6E52FDFA9146}"/>
              </a:ext>
            </a:extLst>
          </p:cNvPr>
          <p:cNvSpPr>
            <a:spLocks noGrp="1"/>
          </p:cNvSpPr>
          <p:nvPr>
            <p:ph type="title"/>
          </p:nvPr>
        </p:nvSpPr>
        <p:spPr>
          <a:xfrm>
            <a:off x="882748" y="868375"/>
            <a:ext cx="6343672" cy="709865"/>
          </a:xfrm>
        </p:spPr>
        <p:txBody>
          <a:bodyPr/>
          <a:lstStyle/>
          <a:p>
            <a:r>
              <a:rPr lang="es-ES" dirty="0"/>
              <a:t>Relevancia de las superóxido dismutasas (SOD) en </a:t>
            </a:r>
            <a:r>
              <a:rPr lang="es-ES" i="1" dirty="0"/>
              <a:t>Leishmania</a:t>
            </a:r>
          </a:p>
        </p:txBody>
      </p:sp>
      <p:sp>
        <p:nvSpPr>
          <p:cNvPr id="3" name="Marcador de contenido 2">
            <a:extLst>
              <a:ext uri="{FF2B5EF4-FFF2-40B4-BE49-F238E27FC236}">
                <a16:creationId xmlns:a16="http://schemas.microsoft.com/office/drawing/2014/main" id="{600D54BC-434B-431A-8CFC-F8565A2C55BF}"/>
              </a:ext>
            </a:extLst>
          </p:cNvPr>
          <p:cNvSpPr>
            <a:spLocks noGrp="1"/>
          </p:cNvSpPr>
          <p:nvPr>
            <p:ph idx="1"/>
          </p:nvPr>
        </p:nvSpPr>
        <p:spPr>
          <a:xfrm>
            <a:off x="628650" y="3310271"/>
            <a:ext cx="7886700" cy="3325216"/>
          </a:xfrm>
        </p:spPr>
        <p:txBody>
          <a:bodyPr/>
          <a:lstStyle/>
          <a:p>
            <a:r>
              <a:rPr lang="es-ES" dirty="0"/>
              <a:t>Protección frente a la acumulación del radical superóxido: efectos nocivos en proteínas, ADN y lípidos</a:t>
            </a:r>
          </a:p>
          <a:p>
            <a:endParaRPr lang="es-ES" dirty="0"/>
          </a:p>
          <a:p>
            <a:r>
              <a:rPr lang="es-ES" dirty="0"/>
              <a:t>Generación de H</a:t>
            </a:r>
            <a:r>
              <a:rPr lang="es-ES" baseline="-25000" dirty="0"/>
              <a:t>2</a:t>
            </a:r>
            <a:r>
              <a:rPr lang="es-ES" dirty="0"/>
              <a:t>O</a:t>
            </a:r>
            <a:r>
              <a:rPr lang="es-ES" baseline="-25000" dirty="0"/>
              <a:t>2</a:t>
            </a:r>
            <a:r>
              <a:rPr lang="es-ES" dirty="0"/>
              <a:t> implicado en señalización celular del parásito</a:t>
            </a:r>
          </a:p>
          <a:p>
            <a:pPr marL="0" indent="0">
              <a:buNone/>
            </a:pPr>
            <a:endParaRPr lang="es-ES" dirty="0"/>
          </a:p>
          <a:p>
            <a:pPr marL="0" indent="0">
              <a:buNone/>
            </a:pPr>
            <a:endParaRPr lang="es-ES" dirty="0"/>
          </a:p>
        </p:txBody>
      </p:sp>
      <p:sp>
        <p:nvSpPr>
          <p:cNvPr id="5" name="CuadroTexto 4">
            <a:extLst>
              <a:ext uri="{FF2B5EF4-FFF2-40B4-BE49-F238E27FC236}">
                <a16:creationId xmlns:a16="http://schemas.microsoft.com/office/drawing/2014/main" id="{FB789588-371D-40D2-90BB-35522D2346D8}"/>
              </a:ext>
            </a:extLst>
          </p:cNvPr>
          <p:cNvSpPr txBox="1"/>
          <p:nvPr/>
        </p:nvSpPr>
        <p:spPr>
          <a:xfrm>
            <a:off x="1996580" y="2340529"/>
            <a:ext cx="5394121" cy="369332"/>
          </a:xfrm>
          <a:prstGeom prst="rect">
            <a:avLst/>
          </a:prstGeom>
          <a:noFill/>
        </p:spPr>
        <p:txBody>
          <a:bodyPr wrap="square" rtlCol="0">
            <a:spAutoFit/>
          </a:bodyPr>
          <a:lstStyle/>
          <a:p>
            <a:r>
              <a:rPr lang="es-ES" dirty="0"/>
              <a:t>2 O</a:t>
            </a:r>
            <a:r>
              <a:rPr lang="es-ES" baseline="-25000" dirty="0"/>
              <a:t>2</a:t>
            </a:r>
            <a:r>
              <a:rPr lang="es-ES" baseline="30000" dirty="0"/>
              <a:t>•−</a:t>
            </a:r>
            <a:r>
              <a:rPr lang="es-ES" dirty="0"/>
              <a:t> + 2 H</a:t>
            </a:r>
            <a:r>
              <a:rPr lang="es-ES" baseline="30000" dirty="0"/>
              <a:t>+</a:t>
            </a:r>
            <a:r>
              <a:rPr lang="es-ES" dirty="0"/>
              <a:t>                                  O</a:t>
            </a:r>
            <a:r>
              <a:rPr lang="es-ES" baseline="-25000" dirty="0"/>
              <a:t>2</a:t>
            </a:r>
            <a:r>
              <a:rPr lang="es-ES" dirty="0"/>
              <a:t> + H</a:t>
            </a:r>
            <a:r>
              <a:rPr lang="es-ES" baseline="-25000" dirty="0"/>
              <a:t>2</a:t>
            </a:r>
            <a:r>
              <a:rPr lang="es-ES" dirty="0"/>
              <a:t>O</a:t>
            </a:r>
            <a:r>
              <a:rPr lang="es-ES" baseline="-25000" dirty="0"/>
              <a:t>2</a:t>
            </a:r>
          </a:p>
        </p:txBody>
      </p:sp>
      <p:cxnSp>
        <p:nvCxnSpPr>
          <p:cNvPr id="7" name="Conector recto de flecha 6">
            <a:extLst>
              <a:ext uri="{FF2B5EF4-FFF2-40B4-BE49-F238E27FC236}">
                <a16:creationId xmlns:a16="http://schemas.microsoft.com/office/drawing/2014/main" id="{4D19334C-0998-4A75-9139-D74DC80C119D}"/>
              </a:ext>
            </a:extLst>
          </p:cNvPr>
          <p:cNvCxnSpPr/>
          <p:nvPr/>
        </p:nvCxnSpPr>
        <p:spPr>
          <a:xfrm>
            <a:off x="3812796" y="2499919"/>
            <a:ext cx="14764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BF9F359B-8D07-46A7-B7FE-77400CF4475F}"/>
              </a:ext>
            </a:extLst>
          </p:cNvPr>
          <p:cNvSpPr txBox="1"/>
          <p:nvPr/>
        </p:nvSpPr>
        <p:spPr>
          <a:xfrm>
            <a:off x="3878415" y="2619763"/>
            <a:ext cx="1199626" cy="369330"/>
          </a:xfrm>
          <a:prstGeom prst="rect">
            <a:avLst/>
          </a:prstGeom>
          <a:noFill/>
        </p:spPr>
        <p:txBody>
          <a:bodyPr wrap="square" rtlCol="0">
            <a:spAutoFit/>
          </a:bodyPr>
          <a:lstStyle/>
          <a:p>
            <a:pPr algn="ctr"/>
            <a:r>
              <a:rPr lang="es-ES" dirty="0"/>
              <a:t>SOD</a:t>
            </a:r>
          </a:p>
        </p:txBody>
      </p:sp>
    </p:spTree>
    <p:extLst>
      <p:ext uri="{BB962C8B-B14F-4D97-AF65-F5344CB8AC3E}">
        <p14:creationId xmlns:p14="http://schemas.microsoft.com/office/powerpoint/2010/main" val="344240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70C99C-1B91-4EFC-B2F4-F4B89B3B9E62}"/>
              </a:ext>
            </a:extLst>
          </p:cNvPr>
          <p:cNvSpPr>
            <a:spLocks noGrp="1"/>
          </p:cNvSpPr>
          <p:nvPr>
            <p:ph type="title"/>
          </p:nvPr>
        </p:nvSpPr>
        <p:spPr/>
        <p:txBody>
          <a:bodyPr>
            <a:normAutofit fontScale="90000"/>
          </a:bodyPr>
          <a:lstStyle/>
          <a:p>
            <a:r>
              <a:rPr lang="es-ES" dirty="0"/>
              <a:t>Repertorio en </a:t>
            </a:r>
            <a:r>
              <a:rPr lang="es-ES" i="1" dirty="0"/>
              <a:t>Leishmania</a:t>
            </a:r>
            <a:r>
              <a:rPr lang="es-ES" dirty="0"/>
              <a:t>: 4 </a:t>
            </a:r>
            <a:r>
              <a:rPr lang="es-ES" dirty="0" err="1"/>
              <a:t>SODs</a:t>
            </a:r>
            <a:r>
              <a:rPr lang="es-ES" dirty="0"/>
              <a:t> con hierro como cofactor</a:t>
            </a:r>
          </a:p>
        </p:txBody>
      </p:sp>
      <p:sp>
        <p:nvSpPr>
          <p:cNvPr id="3" name="Marcador de contenido 2">
            <a:extLst>
              <a:ext uri="{FF2B5EF4-FFF2-40B4-BE49-F238E27FC236}">
                <a16:creationId xmlns:a16="http://schemas.microsoft.com/office/drawing/2014/main" id="{0C763257-00BA-4ADA-AD2C-BB5C500C4039}"/>
              </a:ext>
            </a:extLst>
          </p:cNvPr>
          <p:cNvSpPr>
            <a:spLocks noGrp="1"/>
          </p:cNvSpPr>
          <p:nvPr>
            <p:ph idx="1"/>
          </p:nvPr>
        </p:nvSpPr>
        <p:spPr>
          <a:xfrm>
            <a:off x="628650" y="2667596"/>
            <a:ext cx="7886700" cy="3783537"/>
          </a:xfrm>
        </p:spPr>
        <p:txBody>
          <a:bodyPr>
            <a:normAutofit/>
          </a:bodyPr>
          <a:lstStyle/>
          <a:p>
            <a:r>
              <a:rPr lang="es-ES" dirty="0"/>
              <a:t>FeSODA: mitocondrial</a:t>
            </a:r>
          </a:p>
          <a:p>
            <a:endParaRPr lang="es-ES" dirty="0"/>
          </a:p>
          <a:p>
            <a:r>
              <a:rPr lang="es-ES" dirty="0"/>
              <a:t>FeSODB1: </a:t>
            </a:r>
            <a:r>
              <a:rPr lang="es-ES" dirty="0" err="1"/>
              <a:t>glicosomal</a:t>
            </a:r>
            <a:r>
              <a:rPr lang="es-ES" dirty="0"/>
              <a:t> (orgánulo propio de tripanosomátidos)</a:t>
            </a:r>
          </a:p>
          <a:p>
            <a:endParaRPr lang="es-ES" dirty="0"/>
          </a:p>
          <a:p>
            <a:r>
              <a:rPr lang="es-ES" dirty="0"/>
              <a:t>FeSODB2: </a:t>
            </a:r>
            <a:r>
              <a:rPr lang="es-ES" dirty="0" err="1"/>
              <a:t>glicosomal</a:t>
            </a:r>
            <a:endParaRPr lang="es-ES" dirty="0"/>
          </a:p>
          <a:p>
            <a:endParaRPr lang="es-ES" dirty="0"/>
          </a:p>
          <a:p>
            <a:r>
              <a:rPr lang="es-ES" dirty="0" err="1"/>
              <a:t>FeSODC</a:t>
            </a:r>
            <a:r>
              <a:rPr lang="es-ES" dirty="0"/>
              <a:t>: mitocondrial (espacio intermembrana?)</a:t>
            </a:r>
          </a:p>
        </p:txBody>
      </p:sp>
    </p:spTree>
    <p:extLst>
      <p:ext uri="{BB962C8B-B14F-4D97-AF65-F5344CB8AC3E}">
        <p14:creationId xmlns:p14="http://schemas.microsoft.com/office/powerpoint/2010/main" val="244876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7CEAEB-35CD-4715-BBB7-1BC1FED8D2AF}"/>
              </a:ext>
            </a:extLst>
          </p:cNvPr>
          <p:cNvSpPr>
            <a:spLocks noGrp="1"/>
          </p:cNvSpPr>
          <p:nvPr>
            <p:ph type="title"/>
          </p:nvPr>
        </p:nvSpPr>
        <p:spPr>
          <a:xfrm>
            <a:off x="628650" y="114380"/>
            <a:ext cx="7886700" cy="1325563"/>
          </a:xfrm>
        </p:spPr>
        <p:txBody>
          <a:bodyPr/>
          <a:lstStyle/>
          <a:p>
            <a:r>
              <a:rPr lang="es-ES" dirty="0"/>
              <a:t>Purificación de todas las </a:t>
            </a:r>
            <a:r>
              <a:rPr lang="es-ES" dirty="0" err="1"/>
              <a:t>SODs</a:t>
            </a:r>
            <a:endParaRPr lang="es-ES" dirty="0"/>
          </a:p>
        </p:txBody>
      </p:sp>
      <p:sp>
        <p:nvSpPr>
          <p:cNvPr id="3" name="Marcador de contenido 2">
            <a:extLst>
              <a:ext uri="{FF2B5EF4-FFF2-40B4-BE49-F238E27FC236}">
                <a16:creationId xmlns:a16="http://schemas.microsoft.com/office/drawing/2014/main" id="{874865EA-B177-4D98-8B78-90B031B1398E}"/>
              </a:ext>
            </a:extLst>
          </p:cNvPr>
          <p:cNvSpPr>
            <a:spLocks noGrp="1"/>
          </p:cNvSpPr>
          <p:nvPr>
            <p:ph idx="1"/>
          </p:nvPr>
        </p:nvSpPr>
        <p:spPr>
          <a:xfrm>
            <a:off x="628650" y="1283517"/>
            <a:ext cx="7886700" cy="1158096"/>
          </a:xfrm>
        </p:spPr>
        <p:txBody>
          <a:bodyPr>
            <a:normAutofit/>
          </a:bodyPr>
          <a:lstStyle/>
          <a:p>
            <a:pPr marL="0" indent="0" algn="just">
              <a:buNone/>
            </a:pPr>
            <a:r>
              <a:rPr lang="es-ES" dirty="0">
                <a:solidFill>
                  <a:schemeClr val="bg1"/>
                </a:solidFill>
              </a:rPr>
              <a:t>Producción de las enzimas en </a:t>
            </a:r>
            <a:r>
              <a:rPr lang="es-ES" i="1" dirty="0">
                <a:solidFill>
                  <a:schemeClr val="bg1"/>
                </a:solidFill>
              </a:rPr>
              <a:t>E. coli</a:t>
            </a:r>
            <a:r>
              <a:rPr lang="es-ES" dirty="0">
                <a:solidFill>
                  <a:schemeClr val="bg1"/>
                </a:solidFill>
              </a:rPr>
              <a:t>,</a:t>
            </a:r>
            <a:r>
              <a:rPr lang="es-ES" i="1" dirty="0">
                <a:solidFill>
                  <a:schemeClr val="bg1"/>
                </a:solidFill>
              </a:rPr>
              <a:t> </a:t>
            </a:r>
            <a:r>
              <a:rPr lang="es-ES" dirty="0">
                <a:solidFill>
                  <a:schemeClr val="bg1"/>
                </a:solidFill>
              </a:rPr>
              <a:t>purificación por cromatografía de afinidad de ion inmovilizado y medida de la actividad.</a:t>
            </a:r>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p:txBody>
      </p:sp>
      <p:graphicFrame>
        <p:nvGraphicFramePr>
          <p:cNvPr id="4" name="Gráfico 3">
            <a:extLst>
              <a:ext uri="{FF2B5EF4-FFF2-40B4-BE49-F238E27FC236}">
                <a16:creationId xmlns:a16="http://schemas.microsoft.com/office/drawing/2014/main" id="{5414631E-62C9-4254-A158-F3D069E3BE7E}"/>
              </a:ext>
            </a:extLst>
          </p:cNvPr>
          <p:cNvGraphicFramePr>
            <a:graphicFrameLocks/>
          </p:cNvGraphicFramePr>
          <p:nvPr>
            <p:extLst>
              <p:ext uri="{D42A27DB-BD31-4B8C-83A1-F6EECF244321}">
                <p14:modId xmlns:p14="http://schemas.microsoft.com/office/powerpoint/2010/main" val="465061085"/>
              </p:ext>
            </p:extLst>
          </p:nvPr>
        </p:nvGraphicFramePr>
        <p:xfrm>
          <a:off x="1652631" y="2609080"/>
          <a:ext cx="5754848" cy="3917555"/>
        </p:xfrm>
        <a:graphic>
          <a:graphicData uri="http://schemas.openxmlformats.org/drawingml/2006/chart">
            <c:chart xmlns:c="http://schemas.openxmlformats.org/drawingml/2006/chart" xmlns:r="http://schemas.openxmlformats.org/officeDocument/2006/relationships" r:id="rId2"/>
          </a:graphicData>
        </a:graphic>
      </p:graphicFrame>
      <p:sp>
        <p:nvSpPr>
          <p:cNvPr id="5" name="Elipse 4">
            <a:extLst>
              <a:ext uri="{FF2B5EF4-FFF2-40B4-BE49-F238E27FC236}">
                <a16:creationId xmlns:a16="http://schemas.microsoft.com/office/drawing/2014/main" id="{E9E26928-FB49-4697-9CE9-927D3901F0B1}"/>
              </a:ext>
            </a:extLst>
          </p:cNvPr>
          <p:cNvSpPr/>
          <p:nvPr/>
        </p:nvSpPr>
        <p:spPr>
          <a:xfrm>
            <a:off x="2432807" y="3162650"/>
            <a:ext cx="981512" cy="35314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de flecha 6">
            <a:extLst>
              <a:ext uri="{FF2B5EF4-FFF2-40B4-BE49-F238E27FC236}">
                <a16:creationId xmlns:a16="http://schemas.microsoft.com/office/drawing/2014/main" id="{61032FB8-FEA1-4F60-BE1A-E5E17E54FDE7}"/>
              </a:ext>
            </a:extLst>
          </p:cNvPr>
          <p:cNvCxnSpPr>
            <a:cxnSpLocks/>
          </p:cNvCxnSpPr>
          <p:nvPr/>
        </p:nvCxnSpPr>
        <p:spPr>
          <a:xfrm>
            <a:off x="3305262" y="3716323"/>
            <a:ext cx="7550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74BE325C-BCA7-4A6B-8A3D-3FEB9EAD96D2}"/>
              </a:ext>
            </a:extLst>
          </p:cNvPr>
          <p:cNvSpPr txBox="1"/>
          <p:nvPr/>
        </p:nvSpPr>
        <p:spPr>
          <a:xfrm>
            <a:off x="4160939" y="3429000"/>
            <a:ext cx="4152551" cy="646331"/>
          </a:xfrm>
          <a:prstGeom prst="rect">
            <a:avLst/>
          </a:prstGeom>
          <a:noFill/>
        </p:spPr>
        <p:txBody>
          <a:bodyPr wrap="square" rtlCol="0">
            <a:spAutoFit/>
          </a:bodyPr>
          <a:lstStyle/>
          <a:p>
            <a:r>
              <a:rPr lang="es-ES" dirty="0"/>
              <a:t>FeSODA, la enzima más activa catalíticamente</a:t>
            </a:r>
          </a:p>
        </p:txBody>
      </p:sp>
    </p:spTree>
    <p:extLst>
      <p:ext uri="{BB962C8B-B14F-4D97-AF65-F5344CB8AC3E}">
        <p14:creationId xmlns:p14="http://schemas.microsoft.com/office/powerpoint/2010/main" val="3425073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07D100-6359-4601-9F12-72BE35D128E8}"/>
              </a:ext>
            </a:extLst>
          </p:cNvPr>
          <p:cNvSpPr>
            <a:spLocks noGrp="1"/>
          </p:cNvSpPr>
          <p:nvPr>
            <p:ph type="title"/>
          </p:nvPr>
        </p:nvSpPr>
        <p:spPr/>
        <p:txBody>
          <a:bodyPr/>
          <a:lstStyle/>
          <a:p>
            <a:r>
              <a:rPr lang="es-ES" dirty="0"/>
              <a:t>FeSODA: un dímero</a:t>
            </a:r>
          </a:p>
        </p:txBody>
      </p:sp>
      <p:sp>
        <p:nvSpPr>
          <p:cNvPr id="3" name="Marcador de contenido 2">
            <a:extLst>
              <a:ext uri="{FF2B5EF4-FFF2-40B4-BE49-F238E27FC236}">
                <a16:creationId xmlns:a16="http://schemas.microsoft.com/office/drawing/2014/main" id="{D3D39461-AF23-480C-BD34-D178D6B6091C}"/>
              </a:ext>
            </a:extLst>
          </p:cNvPr>
          <p:cNvSpPr>
            <a:spLocks noGrp="1"/>
          </p:cNvSpPr>
          <p:nvPr>
            <p:ph idx="1"/>
          </p:nvPr>
        </p:nvSpPr>
        <p:spPr/>
        <p:txBody>
          <a:bodyPr>
            <a:normAutofit fontScale="77500" lnSpcReduction="20000"/>
          </a:bodyPr>
          <a:lstStyle/>
          <a:p>
            <a:pPr algn="just"/>
            <a:r>
              <a:rPr lang="es-ES" dirty="0"/>
              <a:t>La FeSODA es una enzima esencial para la supervivencia del parásito y su KO completo no ha sido posible hasta la fecha</a:t>
            </a:r>
          </a:p>
          <a:p>
            <a:pPr algn="just"/>
            <a:endParaRPr lang="es-ES" dirty="0"/>
          </a:p>
          <a:p>
            <a:pPr algn="just"/>
            <a:r>
              <a:rPr lang="es-ES" dirty="0"/>
              <a:t>Numerosas mutaciones puntuales han sido realizadas en las Fe y </a:t>
            </a:r>
            <a:r>
              <a:rPr lang="es-ES" dirty="0" err="1"/>
              <a:t>MnSODs</a:t>
            </a:r>
            <a:r>
              <a:rPr lang="es-ES" dirty="0"/>
              <a:t> para comprender qué residuos participan en la catálisis y en la especificidad del metal</a:t>
            </a:r>
          </a:p>
          <a:p>
            <a:pPr algn="just"/>
            <a:endParaRPr lang="es-ES" dirty="0"/>
          </a:p>
          <a:p>
            <a:pPr algn="just"/>
            <a:r>
              <a:rPr lang="es-ES" dirty="0"/>
              <a:t>Una posible estrategia empleada en la inhibición de enzimas con estructura cuaternaria es interfiriendo en los puntos de unión entre los distintos monómeros, pero esta estrategia ha sido poco estudiada en las </a:t>
            </a:r>
            <a:r>
              <a:rPr lang="es-ES" dirty="0" err="1"/>
              <a:t>SODs</a:t>
            </a:r>
            <a:endParaRPr lang="es-ES" dirty="0"/>
          </a:p>
          <a:p>
            <a:pPr algn="just"/>
            <a:endParaRPr lang="es-ES" dirty="0"/>
          </a:p>
          <a:p>
            <a:pPr algn="just"/>
            <a:r>
              <a:rPr lang="es-ES" dirty="0"/>
              <a:t>Hasta ahora nadie ha determinado si las </a:t>
            </a:r>
            <a:r>
              <a:rPr lang="es-ES" dirty="0" err="1"/>
              <a:t>FeSODs</a:t>
            </a:r>
            <a:r>
              <a:rPr lang="es-ES" dirty="0"/>
              <a:t> y </a:t>
            </a:r>
            <a:r>
              <a:rPr lang="es-ES" dirty="0" err="1"/>
              <a:t>MnSODs</a:t>
            </a:r>
            <a:r>
              <a:rPr lang="es-ES" dirty="0"/>
              <a:t> son un dímero obligado o pueden catalizar la reacción en forma de monómero</a:t>
            </a:r>
          </a:p>
        </p:txBody>
      </p:sp>
    </p:spTree>
    <p:extLst>
      <p:ext uri="{BB962C8B-B14F-4D97-AF65-F5344CB8AC3E}">
        <p14:creationId xmlns:p14="http://schemas.microsoft.com/office/powerpoint/2010/main" val="3065023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7A2AD3-7925-4F42-A1E0-D086B13FF58E}"/>
              </a:ext>
            </a:extLst>
          </p:cNvPr>
          <p:cNvSpPr>
            <a:spLocks noGrp="1"/>
          </p:cNvSpPr>
          <p:nvPr>
            <p:ph type="title"/>
          </p:nvPr>
        </p:nvSpPr>
        <p:spPr/>
        <p:txBody>
          <a:bodyPr/>
          <a:lstStyle/>
          <a:p>
            <a:r>
              <a:rPr lang="es-ES" dirty="0"/>
              <a:t>Interfaz de dimerización de la FeSODA</a:t>
            </a:r>
          </a:p>
        </p:txBody>
      </p:sp>
      <p:sp>
        <p:nvSpPr>
          <p:cNvPr id="3" name="Marcador de contenido 2">
            <a:extLst>
              <a:ext uri="{FF2B5EF4-FFF2-40B4-BE49-F238E27FC236}">
                <a16:creationId xmlns:a16="http://schemas.microsoft.com/office/drawing/2014/main" id="{2D383CD7-C82E-43FD-8CAB-D87923846F0C}"/>
              </a:ext>
            </a:extLst>
          </p:cNvPr>
          <p:cNvSpPr>
            <a:spLocks noGrp="1"/>
          </p:cNvSpPr>
          <p:nvPr>
            <p:ph idx="1"/>
          </p:nvPr>
        </p:nvSpPr>
        <p:spPr>
          <a:xfrm>
            <a:off x="553150" y="2161185"/>
            <a:ext cx="7886700" cy="4835234"/>
          </a:xfrm>
        </p:spPr>
        <p:txBody>
          <a:bodyPr>
            <a:normAutofit/>
          </a:bodyPr>
          <a:lstStyle/>
          <a:p>
            <a:pPr marL="0" indent="0">
              <a:buNone/>
            </a:pPr>
            <a:r>
              <a:rPr lang="es-ES" dirty="0"/>
              <a:t>¿Es un dímero obligado?</a:t>
            </a:r>
          </a:p>
          <a:p>
            <a:pPr marL="0" indent="0">
              <a:buNone/>
            </a:pPr>
            <a:endParaRPr lang="es-ES" dirty="0"/>
          </a:p>
          <a:p>
            <a:pPr marL="0" indent="0" algn="just">
              <a:buNone/>
            </a:pPr>
            <a:r>
              <a:rPr lang="es-ES" dirty="0"/>
              <a:t>Cada monómero presenta:</a:t>
            </a:r>
          </a:p>
          <a:p>
            <a:pPr algn="just"/>
            <a:r>
              <a:rPr lang="es-ES" dirty="0"/>
              <a:t>Un cofactor de hierro que capta el electrón de un superóxido para luego cedérselo a otro superóxido </a:t>
            </a:r>
          </a:p>
          <a:p>
            <a:pPr algn="just"/>
            <a:r>
              <a:rPr lang="es-ES" dirty="0"/>
              <a:t>Los residuos implicados en la sujeción y orientación de moléculas de agua que son las que van a realizar la donación de H</a:t>
            </a:r>
            <a:r>
              <a:rPr lang="es-ES" baseline="30000" dirty="0"/>
              <a:t>+</a:t>
            </a:r>
            <a:r>
              <a:rPr lang="es-ES" dirty="0"/>
              <a:t> para formar el H</a:t>
            </a:r>
            <a:r>
              <a:rPr lang="es-ES" baseline="-25000" dirty="0"/>
              <a:t>2</a:t>
            </a:r>
            <a:r>
              <a:rPr lang="es-ES" dirty="0"/>
              <a:t>O</a:t>
            </a:r>
            <a:r>
              <a:rPr lang="es-ES" baseline="-25000" dirty="0"/>
              <a:t>2 </a:t>
            </a:r>
          </a:p>
          <a:p>
            <a:pPr algn="just"/>
            <a:endParaRPr lang="es-ES" baseline="-25000" dirty="0"/>
          </a:p>
          <a:p>
            <a:pPr marL="0" indent="0" algn="just">
              <a:buNone/>
            </a:pPr>
            <a:r>
              <a:rPr lang="es-ES" dirty="0"/>
              <a:t>Según esto, el monómero podría ser “autosuficiente” ya que no hay residuos del otro monómero participando directamente en la catálisis</a:t>
            </a:r>
          </a:p>
          <a:p>
            <a:pPr marL="0" indent="0">
              <a:buNone/>
            </a:pPr>
            <a:endParaRPr lang="es-ES" dirty="0"/>
          </a:p>
        </p:txBody>
      </p:sp>
    </p:spTree>
    <p:extLst>
      <p:ext uri="{BB962C8B-B14F-4D97-AF65-F5344CB8AC3E}">
        <p14:creationId xmlns:p14="http://schemas.microsoft.com/office/powerpoint/2010/main" val="24436677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 Boardroom</Template>
  <TotalTime>857</TotalTime>
  <Words>1088</Words>
  <Application>Microsoft Office PowerPoint</Application>
  <PresentationFormat>Presentación en pantalla (4:3)</PresentationFormat>
  <Paragraphs>138</Paragraphs>
  <Slides>22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Century Gothic</vt:lpstr>
      <vt:lpstr>Gadugi</vt:lpstr>
      <vt:lpstr>Wingdings 3</vt:lpstr>
      <vt:lpstr>Sala de reuniones Ion</vt:lpstr>
      <vt:lpstr>Interfaz de dimerización de la FeSODA de Leishmania infantum:  ¿una diana para el diseño de fármacos?</vt:lpstr>
      <vt:lpstr>Leishmania</vt:lpstr>
      <vt:lpstr>ROS: Especias reactivas de oxígeno</vt:lpstr>
      <vt:lpstr>Superóxido: la primera señal</vt:lpstr>
      <vt:lpstr>Relevancia de las superóxido dismutasas (SOD) en Leishmania</vt:lpstr>
      <vt:lpstr>Repertorio en Leishmania: 4 SODs con hierro como cofactor</vt:lpstr>
      <vt:lpstr>Purificación de todas las SODs</vt:lpstr>
      <vt:lpstr>FeSODA: un dímero</vt:lpstr>
      <vt:lpstr>Interfaz de dimerización de la FeSODA</vt:lpstr>
      <vt:lpstr>Interfaz de dimerización de la FeSODA</vt:lpstr>
      <vt:lpstr>Interfaz de dimerización de la FeSODA</vt:lpstr>
      <vt:lpstr>Presentación de PowerPoint</vt:lpstr>
      <vt:lpstr>Mutación puntual:  Glutámico 202 → Alanina (E202A)</vt:lpstr>
      <vt:lpstr>Estudio de la actividad</vt:lpstr>
      <vt:lpstr>Estudio de la estructura cuaternaria: gel nativo</vt:lpstr>
      <vt:lpstr>Estudio de la estructura cuaternaria: exclusión molecular</vt:lpstr>
      <vt:lpstr>Estudio de la estructura cuaternaria: ultracentrifugación analítica</vt:lpstr>
      <vt:lpstr>Presentación de PowerPoint</vt:lpstr>
      <vt:lpstr>Estabilidad térmica: incubación 60 minutos, distintas temperaturas  </vt:lpstr>
      <vt:lpstr>Estabilidad térmica: incubación a 48ºC, distintos tiempos</vt:lpstr>
      <vt:lpstr>Conclusiones</vt:lpstr>
      <vt:lpstr>Muchas 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Interfaz de dimerización de la FeSODA de Leishmania infantum:  ¿una diana para el diseño de fármacos?</dc:title>
  <dc:creator>Juan Carlos García Soriano</dc:creator>
  <cp:lastModifiedBy>Juan Carlos García Soriano</cp:lastModifiedBy>
  <cp:revision>1</cp:revision>
  <dcterms:created xsi:type="dcterms:W3CDTF">2021-04-29T10:11:40Z</dcterms:created>
  <dcterms:modified xsi:type="dcterms:W3CDTF">2021-04-30T00:29:20Z</dcterms:modified>
</cp:coreProperties>
</file>