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sldIdLst>
    <p:sldId id="302" r:id="rId2"/>
    <p:sldId id="292" r:id="rId3"/>
    <p:sldId id="308" r:id="rId4"/>
    <p:sldId id="310" r:id="rId5"/>
    <p:sldId id="296" r:id="rId6"/>
    <p:sldId id="299" r:id="rId7"/>
    <p:sldId id="309" r:id="rId8"/>
    <p:sldId id="316" r:id="rId9"/>
    <p:sldId id="311" r:id="rId10"/>
    <p:sldId id="298" r:id="rId11"/>
    <p:sldId id="312" r:id="rId12"/>
    <p:sldId id="321" r:id="rId13"/>
    <p:sldId id="313" r:id="rId14"/>
    <p:sldId id="281" r:id="rId15"/>
    <p:sldId id="274" r:id="rId16"/>
    <p:sldId id="290" r:id="rId17"/>
    <p:sldId id="320" r:id="rId18"/>
    <p:sldId id="297" r:id="rId19"/>
    <p:sldId id="319" r:id="rId20"/>
    <p:sldId id="275" r:id="rId21"/>
    <p:sldId id="318" r:id="rId22"/>
    <p:sldId id="276" r:id="rId23"/>
    <p:sldId id="268" r:id="rId24"/>
    <p:sldId id="304" r:id="rId25"/>
    <p:sldId id="306" r:id="rId26"/>
    <p:sldId id="31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FFCC"/>
    <a:srgbClr val="CCFFFF"/>
    <a:srgbClr val="003399"/>
    <a:srgbClr val="006699"/>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249" autoAdjust="0"/>
  </p:normalViewPr>
  <p:slideViewPr>
    <p:cSldViewPr snapToGrid="0">
      <p:cViewPr varScale="1">
        <p:scale>
          <a:sx n="64" d="100"/>
          <a:sy n="64"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F2F92-835D-4719-AC8D-D9B40FB1635F}" type="doc">
      <dgm:prSet loTypeId="urn:microsoft.com/office/officeart/2005/8/layout/hierarchy1" loCatId="hierarchy" qsTypeId="urn:microsoft.com/office/officeart/2005/8/quickstyle/3d4" qsCatId="3D" csTypeId="urn:microsoft.com/office/officeart/2005/8/colors/colorful4" csCatId="colorful" phldr="1"/>
      <dgm:spPr/>
      <dgm:t>
        <a:bodyPr/>
        <a:lstStyle/>
        <a:p>
          <a:endParaRPr lang="es-ES"/>
        </a:p>
      </dgm:t>
    </dgm:pt>
    <dgm:pt modelId="{0E85FD2C-EC8A-4E7D-9BB1-A5A3D62DC246}">
      <dgm:prSet phldrT="[Texto]"/>
      <dgm:spPr/>
      <dgm:t>
        <a:bodyPr/>
        <a:lstStyle/>
        <a:p>
          <a:r>
            <a:rPr lang="es-ES" dirty="0">
              <a:latin typeface="Times New Roman" panose="02020603050405020304" pitchFamily="18" charset="0"/>
              <a:cs typeface="Times New Roman" panose="02020603050405020304" pitchFamily="18" charset="0"/>
            </a:rPr>
            <a:t>Tratamientos</a:t>
          </a:r>
        </a:p>
      </dgm:t>
    </dgm:pt>
    <dgm:pt modelId="{0E011E2E-3487-43F4-893D-BEA11D1A6E71}" type="parTrans" cxnId="{34E5EBAB-68F9-4DF0-8F01-F2EBC79E6F31}">
      <dgm:prSet/>
      <dgm:spPr/>
      <dgm:t>
        <a:bodyPr/>
        <a:lstStyle/>
        <a:p>
          <a:endParaRPr lang="es-ES"/>
        </a:p>
      </dgm:t>
    </dgm:pt>
    <dgm:pt modelId="{D2E3F1C3-9CB4-4AD6-9EE2-4A7969457873}" type="sibTrans" cxnId="{34E5EBAB-68F9-4DF0-8F01-F2EBC79E6F31}">
      <dgm:prSet/>
      <dgm:spPr/>
      <dgm:t>
        <a:bodyPr/>
        <a:lstStyle/>
        <a:p>
          <a:endParaRPr lang="es-ES"/>
        </a:p>
      </dgm:t>
    </dgm:pt>
    <dgm:pt modelId="{DE6F3572-FF82-4480-BB7B-79840241A17D}">
      <dgm:prSet phldrT="[Texto]"/>
      <dgm:spPr/>
      <dgm:t>
        <a:bodyPr/>
        <a:lstStyle/>
        <a:p>
          <a:r>
            <a:rPr lang="es-ES" dirty="0">
              <a:latin typeface="Times New Roman" panose="02020603050405020304" pitchFamily="18" charset="0"/>
              <a:cs typeface="Times New Roman" panose="02020603050405020304" pitchFamily="18" charset="0"/>
            </a:rPr>
            <a:t>Conservador</a:t>
          </a:r>
        </a:p>
        <a:p>
          <a:r>
            <a:rPr lang="es-ES" dirty="0">
              <a:latin typeface="Times New Roman" panose="02020603050405020304" pitchFamily="18" charset="0"/>
              <a:cs typeface="Times New Roman" panose="02020603050405020304" pitchFamily="18" charset="0"/>
            </a:rPr>
            <a:t>(ERCA)</a:t>
          </a:r>
        </a:p>
      </dgm:t>
    </dgm:pt>
    <dgm:pt modelId="{E03B97FC-DC59-4386-9D99-94E683C9100B}" type="parTrans" cxnId="{D1AA4071-97A9-45ED-8889-D08571E1C395}">
      <dgm:prSet/>
      <dgm:spPr/>
      <dgm:t>
        <a:bodyPr/>
        <a:lstStyle/>
        <a:p>
          <a:endParaRPr lang="es-ES"/>
        </a:p>
      </dgm:t>
    </dgm:pt>
    <dgm:pt modelId="{64BD1879-158F-4F39-A381-50074D562824}" type="sibTrans" cxnId="{D1AA4071-97A9-45ED-8889-D08571E1C395}">
      <dgm:prSet/>
      <dgm:spPr/>
      <dgm:t>
        <a:bodyPr/>
        <a:lstStyle/>
        <a:p>
          <a:endParaRPr lang="es-ES"/>
        </a:p>
      </dgm:t>
    </dgm:pt>
    <dgm:pt modelId="{31C73C1F-A5A4-4337-9C6E-7A1B1F16F355}">
      <dgm:prSet phldrT="[Texto]"/>
      <dgm:spPr/>
      <dgm:t>
        <a:bodyPr/>
        <a:lstStyle/>
        <a:p>
          <a:r>
            <a:rPr lang="es-ES" dirty="0">
              <a:latin typeface="Times New Roman" panose="02020603050405020304" pitchFamily="18" charset="0"/>
              <a:cs typeface="Times New Roman" panose="02020603050405020304" pitchFamily="18" charset="0"/>
            </a:rPr>
            <a:t>Hemodiálisis (HD</a:t>
          </a:r>
          <a:r>
            <a:rPr lang="es-ES" dirty="0"/>
            <a:t>)</a:t>
          </a:r>
        </a:p>
      </dgm:t>
    </dgm:pt>
    <dgm:pt modelId="{14C413B2-3FD5-4084-B786-219753F4D42B}" type="parTrans" cxnId="{ED05FDA8-864C-4B87-8BAC-54102D5BF2FF}">
      <dgm:prSet/>
      <dgm:spPr/>
      <dgm:t>
        <a:bodyPr/>
        <a:lstStyle/>
        <a:p>
          <a:endParaRPr lang="es-ES"/>
        </a:p>
      </dgm:t>
    </dgm:pt>
    <dgm:pt modelId="{91D4A800-ADB5-4A7B-835E-49FC0A5E94C3}" type="sibTrans" cxnId="{ED05FDA8-864C-4B87-8BAC-54102D5BF2FF}">
      <dgm:prSet/>
      <dgm:spPr/>
      <dgm:t>
        <a:bodyPr/>
        <a:lstStyle/>
        <a:p>
          <a:endParaRPr lang="es-ES"/>
        </a:p>
      </dgm:t>
    </dgm:pt>
    <dgm:pt modelId="{D3E5CFA4-C5FA-460E-B974-BE7A77EC2615}">
      <dgm:prSet phldrT="[Texto]"/>
      <dgm:spPr/>
      <dgm:t>
        <a:bodyPr/>
        <a:lstStyle/>
        <a:p>
          <a:r>
            <a:rPr lang="es-ES" dirty="0">
              <a:latin typeface="Times New Roman" panose="02020603050405020304" pitchFamily="18" charset="0"/>
              <a:cs typeface="Times New Roman" panose="02020603050405020304" pitchFamily="18" charset="0"/>
            </a:rPr>
            <a:t>Diálisis peritoneal (DP)</a:t>
          </a:r>
        </a:p>
      </dgm:t>
    </dgm:pt>
    <dgm:pt modelId="{8C5253AD-1113-4DFA-AD1E-253C524D87EA}" type="parTrans" cxnId="{85C503F1-6F96-4A5C-A4B9-0E52586F3933}">
      <dgm:prSet/>
      <dgm:spPr/>
      <dgm:t>
        <a:bodyPr/>
        <a:lstStyle/>
        <a:p>
          <a:endParaRPr lang="es-ES"/>
        </a:p>
      </dgm:t>
    </dgm:pt>
    <dgm:pt modelId="{5E14B35F-42B6-4D19-8B67-3AEBCD09C6FF}" type="sibTrans" cxnId="{85C503F1-6F96-4A5C-A4B9-0E52586F3933}">
      <dgm:prSet/>
      <dgm:spPr/>
      <dgm:t>
        <a:bodyPr/>
        <a:lstStyle/>
        <a:p>
          <a:endParaRPr lang="es-ES"/>
        </a:p>
      </dgm:t>
    </dgm:pt>
    <dgm:pt modelId="{CA31783D-221E-4849-AE24-2FFB6BCE48F6}">
      <dgm:prSet phldrT="[Texto]"/>
      <dgm:spPr/>
      <dgm:t>
        <a:bodyPr/>
        <a:lstStyle/>
        <a:p>
          <a:r>
            <a:rPr lang="es-ES" dirty="0">
              <a:latin typeface="Times New Roman" panose="02020603050405020304" pitchFamily="18" charset="0"/>
              <a:cs typeface="Times New Roman" panose="02020603050405020304" pitchFamily="18" charset="0"/>
            </a:rPr>
            <a:t>Trasplante (TX)</a:t>
          </a:r>
        </a:p>
      </dgm:t>
    </dgm:pt>
    <dgm:pt modelId="{65BCAE6F-A529-4EC9-A27B-402B68E8FF6B}" type="parTrans" cxnId="{880F57E2-1851-4374-BDDA-0E4AF3DE447B}">
      <dgm:prSet/>
      <dgm:spPr/>
      <dgm:t>
        <a:bodyPr/>
        <a:lstStyle/>
        <a:p>
          <a:endParaRPr lang="es-ES"/>
        </a:p>
      </dgm:t>
    </dgm:pt>
    <dgm:pt modelId="{40857952-0B82-4E73-8EC4-AB97EDAA95A1}" type="sibTrans" cxnId="{880F57E2-1851-4374-BDDA-0E4AF3DE447B}">
      <dgm:prSet/>
      <dgm:spPr/>
      <dgm:t>
        <a:bodyPr/>
        <a:lstStyle/>
        <a:p>
          <a:endParaRPr lang="es-ES"/>
        </a:p>
      </dgm:t>
    </dgm:pt>
    <dgm:pt modelId="{4062BC39-06B8-45B7-A0AF-D36527807809}" type="pres">
      <dgm:prSet presAssocID="{DA5F2F92-835D-4719-AC8D-D9B40FB1635F}" presName="hierChild1" presStyleCnt="0">
        <dgm:presLayoutVars>
          <dgm:chPref val="1"/>
          <dgm:dir/>
          <dgm:animOne val="branch"/>
          <dgm:animLvl val="lvl"/>
          <dgm:resizeHandles/>
        </dgm:presLayoutVars>
      </dgm:prSet>
      <dgm:spPr/>
    </dgm:pt>
    <dgm:pt modelId="{1D320A7D-5F16-4479-86D6-707EF63FA509}" type="pres">
      <dgm:prSet presAssocID="{0E85FD2C-EC8A-4E7D-9BB1-A5A3D62DC246}" presName="hierRoot1" presStyleCnt="0"/>
      <dgm:spPr/>
    </dgm:pt>
    <dgm:pt modelId="{2E0B4774-CDEB-4073-9AD6-E994D2EC7B7C}" type="pres">
      <dgm:prSet presAssocID="{0E85FD2C-EC8A-4E7D-9BB1-A5A3D62DC246}" presName="composite" presStyleCnt="0"/>
      <dgm:spPr/>
    </dgm:pt>
    <dgm:pt modelId="{9F830740-3C61-4D97-9DFD-EC88E8451CBB}" type="pres">
      <dgm:prSet presAssocID="{0E85FD2C-EC8A-4E7D-9BB1-A5A3D62DC246}" presName="background" presStyleLbl="node0" presStyleIdx="0" presStyleCnt="1"/>
      <dgm:spPr/>
    </dgm:pt>
    <dgm:pt modelId="{CDB9E2B3-7E0D-4382-AA5D-A3C217CE7C9F}" type="pres">
      <dgm:prSet presAssocID="{0E85FD2C-EC8A-4E7D-9BB1-A5A3D62DC246}" presName="text" presStyleLbl="fgAcc0" presStyleIdx="0" presStyleCnt="1">
        <dgm:presLayoutVars>
          <dgm:chPref val="3"/>
        </dgm:presLayoutVars>
      </dgm:prSet>
      <dgm:spPr/>
    </dgm:pt>
    <dgm:pt modelId="{9E1041DD-08FA-49AA-8177-BA458499CA25}" type="pres">
      <dgm:prSet presAssocID="{0E85FD2C-EC8A-4E7D-9BB1-A5A3D62DC246}" presName="hierChild2" presStyleCnt="0"/>
      <dgm:spPr/>
    </dgm:pt>
    <dgm:pt modelId="{400EBA46-717F-48A5-8347-1722B5FB0B4B}" type="pres">
      <dgm:prSet presAssocID="{E03B97FC-DC59-4386-9D99-94E683C9100B}" presName="Name10" presStyleLbl="parChTrans1D2" presStyleIdx="0" presStyleCnt="4"/>
      <dgm:spPr/>
    </dgm:pt>
    <dgm:pt modelId="{08FFAD70-5088-4BF0-8F20-E29E469FC513}" type="pres">
      <dgm:prSet presAssocID="{DE6F3572-FF82-4480-BB7B-79840241A17D}" presName="hierRoot2" presStyleCnt="0"/>
      <dgm:spPr/>
    </dgm:pt>
    <dgm:pt modelId="{85D5D0F6-B3A5-41B4-B547-FA1A36E5DA56}" type="pres">
      <dgm:prSet presAssocID="{DE6F3572-FF82-4480-BB7B-79840241A17D}" presName="composite2" presStyleCnt="0"/>
      <dgm:spPr/>
    </dgm:pt>
    <dgm:pt modelId="{281ED356-2426-46BF-9821-C380209D6615}" type="pres">
      <dgm:prSet presAssocID="{DE6F3572-FF82-4480-BB7B-79840241A17D}" presName="background2" presStyleLbl="node2" presStyleIdx="0" presStyleCnt="4"/>
      <dgm:spPr/>
    </dgm:pt>
    <dgm:pt modelId="{3B8869A0-F82D-463F-AEA2-D6FB3DAF4D22}" type="pres">
      <dgm:prSet presAssocID="{DE6F3572-FF82-4480-BB7B-79840241A17D}" presName="text2" presStyleLbl="fgAcc2" presStyleIdx="0" presStyleCnt="4">
        <dgm:presLayoutVars>
          <dgm:chPref val="3"/>
        </dgm:presLayoutVars>
      </dgm:prSet>
      <dgm:spPr/>
    </dgm:pt>
    <dgm:pt modelId="{AF6062AE-162B-4B3F-9236-8C1956D5DE9C}" type="pres">
      <dgm:prSet presAssocID="{DE6F3572-FF82-4480-BB7B-79840241A17D}" presName="hierChild3" presStyleCnt="0"/>
      <dgm:spPr/>
    </dgm:pt>
    <dgm:pt modelId="{F8BF63C6-A0F2-4FD3-882F-D3CBA1104923}" type="pres">
      <dgm:prSet presAssocID="{14C413B2-3FD5-4084-B786-219753F4D42B}" presName="Name10" presStyleLbl="parChTrans1D2" presStyleIdx="1" presStyleCnt="4"/>
      <dgm:spPr/>
    </dgm:pt>
    <dgm:pt modelId="{ECF5AA30-A070-4DD8-9211-00FC39F16C6A}" type="pres">
      <dgm:prSet presAssocID="{31C73C1F-A5A4-4337-9C6E-7A1B1F16F355}" presName="hierRoot2" presStyleCnt="0"/>
      <dgm:spPr/>
    </dgm:pt>
    <dgm:pt modelId="{1EE6B363-A106-42A2-9B4A-870AE712BDEF}" type="pres">
      <dgm:prSet presAssocID="{31C73C1F-A5A4-4337-9C6E-7A1B1F16F355}" presName="composite2" presStyleCnt="0"/>
      <dgm:spPr/>
    </dgm:pt>
    <dgm:pt modelId="{5B3CE7A0-E7EB-4E77-A6B2-F546D880C180}" type="pres">
      <dgm:prSet presAssocID="{31C73C1F-A5A4-4337-9C6E-7A1B1F16F355}" presName="background2" presStyleLbl="node2" presStyleIdx="1" presStyleCnt="4"/>
      <dgm:spPr/>
    </dgm:pt>
    <dgm:pt modelId="{ACF30D70-B6A2-4407-9DD7-0C4A1AD7106C}" type="pres">
      <dgm:prSet presAssocID="{31C73C1F-A5A4-4337-9C6E-7A1B1F16F355}" presName="text2" presStyleLbl="fgAcc2" presStyleIdx="1" presStyleCnt="4">
        <dgm:presLayoutVars>
          <dgm:chPref val="3"/>
        </dgm:presLayoutVars>
      </dgm:prSet>
      <dgm:spPr/>
    </dgm:pt>
    <dgm:pt modelId="{EBC72E00-5D3A-45E3-B81D-12218778013C}" type="pres">
      <dgm:prSet presAssocID="{31C73C1F-A5A4-4337-9C6E-7A1B1F16F355}" presName="hierChild3" presStyleCnt="0"/>
      <dgm:spPr/>
    </dgm:pt>
    <dgm:pt modelId="{DB7BB250-20AD-48E2-ABA3-2FBFF861526E}" type="pres">
      <dgm:prSet presAssocID="{8C5253AD-1113-4DFA-AD1E-253C524D87EA}" presName="Name10" presStyleLbl="parChTrans1D2" presStyleIdx="2" presStyleCnt="4"/>
      <dgm:spPr/>
    </dgm:pt>
    <dgm:pt modelId="{F5A0479D-E75C-4DCD-9111-5830A2F1B110}" type="pres">
      <dgm:prSet presAssocID="{D3E5CFA4-C5FA-460E-B974-BE7A77EC2615}" presName="hierRoot2" presStyleCnt="0"/>
      <dgm:spPr/>
    </dgm:pt>
    <dgm:pt modelId="{78803865-90F0-439E-A416-F369B3930156}" type="pres">
      <dgm:prSet presAssocID="{D3E5CFA4-C5FA-460E-B974-BE7A77EC2615}" presName="composite2" presStyleCnt="0"/>
      <dgm:spPr/>
    </dgm:pt>
    <dgm:pt modelId="{470D546C-0908-4145-832E-064DD2B25913}" type="pres">
      <dgm:prSet presAssocID="{D3E5CFA4-C5FA-460E-B974-BE7A77EC2615}" presName="background2" presStyleLbl="node2" presStyleIdx="2" presStyleCnt="4"/>
      <dgm:spPr/>
    </dgm:pt>
    <dgm:pt modelId="{999834E6-9A87-49A8-AE42-AFCC7C7A9484}" type="pres">
      <dgm:prSet presAssocID="{D3E5CFA4-C5FA-460E-B974-BE7A77EC2615}" presName="text2" presStyleLbl="fgAcc2" presStyleIdx="2" presStyleCnt="4">
        <dgm:presLayoutVars>
          <dgm:chPref val="3"/>
        </dgm:presLayoutVars>
      </dgm:prSet>
      <dgm:spPr/>
    </dgm:pt>
    <dgm:pt modelId="{02FC3920-D3D0-4F85-958D-24CC2B0C1789}" type="pres">
      <dgm:prSet presAssocID="{D3E5CFA4-C5FA-460E-B974-BE7A77EC2615}" presName="hierChild3" presStyleCnt="0"/>
      <dgm:spPr/>
    </dgm:pt>
    <dgm:pt modelId="{898DF832-D7E9-4C1A-97A7-BB23B6570202}" type="pres">
      <dgm:prSet presAssocID="{65BCAE6F-A529-4EC9-A27B-402B68E8FF6B}" presName="Name10" presStyleLbl="parChTrans1D2" presStyleIdx="3" presStyleCnt="4"/>
      <dgm:spPr/>
    </dgm:pt>
    <dgm:pt modelId="{E126D64E-718A-4A1E-B188-B13419C7DAB6}" type="pres">
      <dgm:prSet presAssocID="{CA31783D-221E-4849-AE24-2FFB6BCE48F6}" presName="hierRoot2" presStyleCnt="0"/>
      <dgm:spPr/>
    </dgm:pt>
    <dgm:pt modelId="{393CF678-76FC-44AF-9532-3C7039C113E3}" type="pres">
      <dgm:prSet presAssocID="{CA31783D-221E-4849-AE24-2FFB6BCE48F6}" presName="composite2" presStyleCnt="0"/>
      <dgm:spPr/>
    </dgm:pt>
    <dgm:pt modelId="{3DD01193-F703-481A-A10B-4F94CBA12EBE}" type="pres">
      <dgm:prSet presAssocID="{CA31783D-221E-4849-AE24-2FFB6BCE48F6}" presName="background2" presStyleLbl="node2" presStyleIdx="3" presStyleCnt="4"/>
      <dgm:spPr/>
    </dgm:pt>
    <dgm:pt modelId="{9E19476A-FA60-4343-96CD-5ECE92695344}" type="pres">
      <dgm:prSet presAssocID="{CA31783D-221E-4849-AE24-2FFB6BCE48F6}" presName="text2" presStyleLbl="fgAcc2" presStyleIdx="3" presStyleCnt="4">
        <dgm:presLayoutVars>
          <dgm:chPref val="3"/>
        </dgm:presLayoutVars>
      </dgm:prSet>
      <dgm:spPr/>
    </dgm:pt>
    <dgm:pt modelId="{A7DD261B-FDFD-4ACB-9F2F-EE14B0C21766}" type="pres">
      <dgm:prSet presAssocID="{CA31783D-221E-4849-AE24-2FFB6BCE48F6}" presName="hierChild3" presStyleCnt="0"/>
      <dgm:spPr/>
    </dgm:pt>
  </dgm:ptLst>
  <dgm:cxnLst>
    <dgm:cxn modelId="{84594B18-5994-40A3-A59E-8F610DF74023}" type="presOf" srcId="{14C413B2-3FD5-4084-B786-219753F4D42B}" destId="{F8BF63C6-A0F2-4FD3-882F-D3CBA1104923}" srcOrd="0" destOrd="0" presId="urn:microsoft.com/office/officeart/2005/8/layout/hierarchy1"/>
    <dgm:cxn modelId="{9E491320-A772-4B65-BF02-AEEF23ABD98B}" type="presOf" srcId="{8C5253AD-1113-4DFA-AD1E-253C524D87EA}" destId="{DB7BB250-20AD-48E2-ABA3-2FBFF861526E}" srcOrd="0" destOrd="0" presId="urn:microsoft.com/office/officeart/2005/8/layout/hierarchy1"/>
    <dgm:cxn modelId="{D1AA4071-97A9-45ED-8889-D08571E1C395}" srcId="{0E85FD2C-EC8A-4E7D-9BB1-A5A3D62DC246}" destId="{DE6F3572-FF82-4480-BB7B-79840241A17D}" srcOrd="0" destOrd="0" parTransId="{E03B97FC-DC59-4386-9D99-94E683C9100B}" sibTransId="{64BD1879-158F-4F39-A381-50074D562824}"/>
    <dgm:cxn modelId="{8BE2A78F-468B-4E02-B476-A16F523CC6D0}" type="presOf" srcId="{31C73C1F-A5A4-4337-9C6E-7A1B1F16F355}" destId="{ACF30D70-B6A2-4407-9DD7-0C4A1AD7106C}" srcOrd="0" destOrd="0" presId="urn:microsoft.com/office/officeart/2005/8/layout/hierarchy1"/>
    <dgm:cxn modelId="{ED05FDA8-864C-4B87-8BAC-54102D5BF2FF}" srcId="{0E85FD2C-EC8A-4E7D-9BB1-A5A3D62DC246}" destId="{31C73C1F-A5A4-4337-9C6E-7A1B1F16F355}" srcOrd="1" destOrd="0" parTransId="{14C413B2-3FD5-4084-B786-219753F4D42B}" sibTransId="{91D4A800-ADB5-4A7B-835E-49FC0A5E94C3}"/>
    <dgm:cxn modelId="{34E5EBAB-68F9-4DF0-8F01-F2EBC79E6F31}" srcId="{DA5F2F92-835D-4719-AC8D-D9B40FB1635F}" destId="{0E85FD2C-EC8A-4E7D-9BB1-A5A3D62DC246}" srcOrd="0" destOrd="0" parTransId="{0E011E2E-3487-43F4-893D-BEA11D1A6E71}" sibTransId="{D2E3F1C3-9CB4-4AD6-9EE2-4A7969457873}"/>
    <dgm:cxn modelId="{22204CAC-733A-45A2-8BC1-E364896CD850}" type="presOf" srcId="{D3E5CFA4-C5FA-460E-B974-BE7A77EC2615}" destId="{999834E6-9A87-49A8-AE42-AFCC7C7A9484}" srcOrd="0" destOrd="0" presId="urn:microsoft.com/office/officeart/2005/8/layout/hierarchy1"/>
    <dgm:cxn modelId="{F36FFFC7-F8FD-4504-A505-0B3426C8D0A0}" type="presOf" srcId="{CA31783D-221E-4849-AE24-2FFB6BCE48F6}" destId="{9E19476A-FA60-4343-96CD-5ECE92695344}" srcOrd="0" destOrd="0" presId="urn:microsoft.com/office/officeart/2005/8/layout/hierarchy1"/>
    <dgm:cxn modelId="{D9A2B9CD-1339-4B15-AACB-5567103F2D8B}" type="presOf" srcId="{DE6F3572-FF82-4480-BB7B-79840241A17D}" destId="{3B8869A0-F82D-463F-AEA2-D6FB3DAF4D22}" srcOrd="0" destOrd="0" presId="urn:microsoft.com/office/officeart/2005/8/layout/hierarchy1"/>
    <dgm:cxn modelId="{4B0A59D2-5018-453C-89DA-3BFF5A659DBA}" type="presOf" srcId="{65BCAE6F-A529-4EC9-A27B-402B68E8FF6B}" destId="{898DF832-D7E9-4C1A-97A7-BB23B6570202}" srcOrd="0" destOrd="0" presId="urn:microsoft.com/office/officeart/2005/8/layout/hierarchy1"/>
    <dgm:cxn modelId="{880F57E2-1851-4374-BDDA-0E4AF3DE447B}" srcId="{0E85FD2C-EC8A-4E7D-9BB1-A5A3D62DC246}" destId="{CA31783D-221E-4849-AE24-2FFB6BCE48F6}" srcOrd="3" destOrd="0" parTransId="{65BCAE6F-A529-4EC9-A27B-402B68E8FF6B}" sibTransId="{40857952-0B82-4E73-8EC4-AB97EDAA95A1}"/>
    <dgm:cxn modelId="{E4A9C0E8-58A1-42EC-9142-918EF76B5620}" type="presOf" srcId="{0E85FD2C-EC8A-4E7D-9BB1-A5A3D62DC246}" destId="{CDB9E2B3-7E0D-4382-AA5D-A3C217CE7C9F}" srcOrd="0" destOrd="0" presId="urn:microsoft.com/office/officeart/2005/8/layout/hierarchy1"/>
    <dgm:cxn modelId="{AC6255EA-423A-44C1-9552-8EA3377CB35B}" type="presOf" srcId="{E03B97FC-DC59-4386-9D99-94E683C9100B}" destId="{400EBA46-717F-48A5-8347-1722B5FB0B4B}" srcOrd="0" destOrd="0" presId="urn:microsoft.com/office/officeart/2005/8/layout/hierarchy1"/>
    <dgm:cxn modelId="{85C503F1-6F96-4A5C-A4B9-0E52586F3933}" srcId="{0E85FD2C-EC8A-4E7D-9BB1-A5A3D62DC246}" destId="{D3E5CFA4-C5FA-460E-B974-BE7A77EC2615}" srcOrd="2" destOrd="0" parTransId="{8C5253AD-1113-4DFA-AD1E-253C524D87EA}" sibTransId="{5E14B35F-42B6-4D19-8B67-3AEBCD09C6FF}"/>
    <dgm:cxn modelId="{E7B2E2F6-FBDC-40FE-B584-62DB3AFF5EF7}" type="presOf" srcId="{DA5F2F92-835D-4719-AC8D-D9B40FB1635F}" destId="{4062BC39-06B8-45B7-A0AF-D36527807809}" srcOrd="0" destOrd="0" presId="urn:microsoft.com/office/officeart/2005/8/layout/hierarchy1"/>
    <dgm:cxn modelId="{EADBDB5F-F2C0-4B0D-8AA0-A1D4B22B3DCB}" type="presParOf" srcId="{4062BC39-06B8-45B7-A0AF-D36527807809}" destId="{1D320A7D-5F16-4479-86D6-707EF63FA509}" srcOrd="0" destOrd="0" presId="urn:microsoft.com/office/officeart/2005/8/layout/hierarchy1"/>
    <dgm:cxn modelId="{8B7E4559-8F18-4CB4-91D0-43512ED2D8C9}" type="presParOf" srcId="{1D320A7D-5F16-4479-86D6-707EF63FA509}" destId="{2E0B4774-CDEB-4073-9AD6-E994D2EC7B7C}" srcOrd="0" destOrd="0" presId="urn:microsoft.com/office/officeart/2005/8/layout/hierarchy1"/>
    <dgm:cxn modelId="{80AD669C-25DC-46D6-B707-4EF6283FE5DB}" type="presParOf" srcId="{2E0B4774-CDEB-4073-9AD6-E994D2EC7B7C}" destId="{9F830740-3C61-4D97-9DFD-EC88E8451CBB}" srcOrd="0" destOrd="0" presId="urn:microsoft.com/office/officeart/2005/8/layout/hierarchy1"/>
    <dgm:cxn modelId="{C33ECBD1-AEC6-4B79-8AAD-C9E205A9397B}" type="presParOf" srcId="{2E0B4774-CDEB-4073-9AD6-E994D2EC7B7C}" destId="{CDB9E2B3-7E0D-4382-AA5D-A3C217CE7C9F}" srcOrd="1" destOrd="0" presId="urn:microsoft.com/office/officeart/2005/8/layout/hierarchy1"/>
    <dgm:cxn modelId="{8B441780-7AB0-4E14-B946-A4630E54F241}" type="presParOf" srcId="{1D320A7D-5F16-4479-86D6-707EF63FA509}" destId="{9E1041DD-08FA-49AA-8177-BA458499CA25}" srcOrd="1" destOrd="0" presId="urn:microsoft.com/office/officeart/2005/8/layout/hierarchy1"/>
    <dgm:cxn modelId="{D9F88CED-527C-4F95-B6E1-43C79B04DCAB}" type="presParOf" srcId="{9E1041DD-08FA-49AA-8177-BA458499CA25}" destId="{400EBA46-717F-48A5-8347-1722B5FB0B4B}" srcOrd="0" destOrd="0" presId="urn:microsoft.com/office/officeart/2005/8/layout/hierarchy1"/>
    <dgm:cxn modelId="{F7608E81-CDC0-4485-AB39-B8AA2A9B7D88}" type="presParOf" srcId="{9E1041DD-08FA-49AA-8177-BA458499CA25}" destId="{08FFAD70-5088-4BF0-8F20-E29E469FC513}" srcOrd="1" destOrd="0" presId="urn:microsoft.com/office/officeart/2005/8/layout/hierarchy1"/>
    <dgm:cxn modelId="{62A53596-1E03-4192-8364-EA0B88028223}" type="presParOf" srcId="{08FFAD70-5088-4BF0-8F20-E29E469FC513}" destId="{85D5D0F6-B3A5-41B4-B547-FA1A36E5DA56}" srcOrd="0" destOrd="0" presId="urn:microsoft.com/office/officeart/2005/8/layout/hierarchy1"/>
    <dgm:cxn modelId="{39E4E6F3-A383-413B-8414-64CAE5A4A414}" type="presParOf" srcId="{85D5D0F6-B3A5-41B4-B547-FA1A36E5DA56}" destId="{281ED356-2426-46BF-9821-C380209D6615}" srcOrd="0" destOrd="0" presId="urn:microsoft.com/office/officeart/2005/8/layout/hierarchy1"/>
    <dgm:cxn modelId="{F7E2B45F-C5AB-4074-865F-311728C5C8ED}" type="presParOf" srcId="{85D5D0F6-B3A5-41B4-B547-FA1A36E5DA56}" destId="{3B8869A0-F82D-463F-AEA2-D6FB3DAF4D22}" srcOrd="1" destOrd="0" presId="urn:microsoft.com/office/officeart/2005/8/layout/hierarchy1"/>
    <dgm:cxn modelId="{E30461B0-A65A-4E6F-A2C8-7C5B10E07D68}" type="presParOf" srcId="{08FFAD70-5088-4BF0-8F20-E29E469FC513}" destId="{AF6062AE-162B-4B3F-9236-8C1956D5DE9C}" srcOrd="1" destOrd="0" presId="urn:microsoft.com/office/officeart/2005/8/layout/hierarchy1"/>
    <dgm:cxn modelId="{105B67B4-A771-4F48-8D13-05E38D65EC0B}" type="presParOf" srcId="{9E1041DD-08FA-49AA-8177-BA458499CA25}" destId="{F8BF63C6-A0F2-4FD3-882F-D3CBA1104923}" srcOrd="2" destOrd="0" presId="urn:microsoft.com/office/officeart/2005/8/layout/hierarchy1"/>
    <dgm:cxn modelId="{7DF64C53-D455-4E9D-B47B-D30F6A444824}" type="presParOf" srcId="{9E1041DD-08FA-49AA-8177-BA458499CA25}" destId="{ECF5AA30-A070-4DD8-9211-00FC39F16C6A}" srcOrd="3" destOrd="0" presId="urn:microsoft.com/office/officeart/2005/8/layout/hierarchy1"/>
    <dgm:cxn modelId="{55DD897A-4D9E-438F-BFE5-19210081A616}" type="presParOf" srcId="{ECF5AA30-A070-4DD8-9211-00FC39F16C6A}" destId="{1EE6B363-A106-42A2-9B4A-870AE712BDEF}" srcOrd="0" destOrd="0" presId="urn:microsoft.com/office/officeart/2005/8/layout/hierarchy1"/>
    <dgm:cxn modelId="{1326B11F-68E2-4A04-9273-F1BD0BAD6D7F}" type="presParOf" srcId="{1EE6B363-A106-42A2-9B4A-870AE712BDEF}" destId="{5B3CE7A0-E7EB-4E77-A6B2-F546D880C180}" srcOrd="0" destOrd="0" presId="urn:microsoft.com/office/officeart/2005/8/layout/hierarchy1"/>
    <dgm:cxn modelId="{2796E039-BEBB-42FF-B10B-B3DDEE6EC1A3}" type="presParOf" srcId="{1EE6B363-A106-42A2-9B4A-870AE712BDEF}" destId="{ACF30D70-B6A2-4407-9DD7-0C4A1AD7106C}" srcOrd="1" destOrd="0" presId="urn:microsoft.com/office/officeart/2005/8/layout/hierarchy1"/>
    <dgm:cxn modelId="{01BB80D6-8B1F-4D00-8A0F-13E24342FE64}" type="presParOf" srcId="{ECF5AA30-A070-4DD8-9211-00FC39F16C6A}" destId="{EBC72E00-5D3A-45E3-B81D-12218778013C}" srcOrd="1" destOrd="0" presId="urn:microsoft.com/office/officeart/2005/8/layout/hierarchy1"/>
    <dgm:cxn modelId="{274CB32E-2933-47C4-A776-DEA381983BDF}" type="presParOf" srcId="{9E1041DD-08FA-49AA-8177-BA458499CA25}" destId="{DB7BB250-20AD-48E2-ABA3-2FBFF861526E}" srcOrd="4" destOrd="0" presId="urn:microsoft.com/office/officeart/2005/8/layout/hierarchy1"/>
    <dgm:cxn modelId="{DA0DE4B3-CC66-4978-A492-947DABD8B8EB}" type="presParOf" srcId="{9E1041DD-08FA-49AA-8177-BA458499CA25}" destId="{F5A0479D-E75C-4DCD-9111-5830A2F1B110}" srcOrd="5" destOrd="0" presId="urn:microsoft.com/office/officeart/2005/8/layout/hierarchy1"/>
    <dgm:cxn modelId="{02DC5E69-3BE2-477F-9207-BFDF6C3A6128}" type="presParOf" srcId="{F5A0479D-E75C-4DCD-9111-5830A2F1B110}" destId="{78803865-90F0-439E-A416-F369B3930156}" srcOrd="0" destOrd="0" presId="urn:microsoft.com/office/officeart/2005/8/layout/hierarchy1"/>
    <dgm:cxn modelId="{A1F93C46-F7A1-4458-A055-47B916019363}" type="presParOf" srcId="{78803865-90F0-439E-A416-F369B3930156}" destId="{470D546C-0908-4145-832E-064DD2B25913}" srcOrd="0" destOrd="0" presId="urn:microsoft.com/office/officeart/2005/8/layout/hierarchy1"/>
    <dgm:cxn modelId="{C2EE8AE6-0E88-4061-856C-A7658BC55955}" type="presParOf" srcId="{78803865-90F0-439E-A416-F369B3930156}" destId="{999834E6-9A87-49A8-AE42-AFCC7C7A9484}" srcOrd="1" destOrd="0" presId="urn:microsoft.com/office/officeart/2005/8/layout/hierarchy1"/>
    <dgm:cxn modelId="{80E2BDCF-A285-4F45-8488-689E438942D4}" type="presParOf" srcId="{F5A0479D-E75C-4DCD-9111-5830A2F1B110}" destId="{02FC3920-D3D0-4F85-958D-24CC2B0C1789}" srcOrd="1" destOrd="0" presId="urn:microsoft.com/office/officeart/2005/8/layout/hierarchy1"/>
    <dgm:cxn modelId="{82770DB2-C833-4731-A07F-C32F4CAC0AC8}" type="presParOf" srcId="{9E1041DD-08FA-49AA-8177-BA458499CA25}" destId="{898DF832-D7E9-4C1A-97A7-BB23B6570202}" srcOrd="6" destOrd="0" presId="urn:microsoft.com/office/officeart/2005/8/layout/hierarchy1"/>
    <dgm:cxn modelId="{A5B17E46-C2AE-4003-B344-8528292CA3CE}" type="presParOf" srcId="{9E1041DD-08FA-49AA-8177-BA458499CA25}" destId="{E126D64E-718A-4A1E-B188-B13419C7DAB6}" srcOrd="7" destOrd="0" presId="urn:microsoft.com/office/officeart/2005/8/layout/hierarchy1"/>
    <dgm:cxn modelId="{00361805-D891-4F10-8091-3422E96D0207}" type="presParOf" srcId="{E126D64E-718A-4A1E-B188-B13419C7DAB6}" destId="{393CF678-76FC-44AF-9532-3C7039C113E3}" srcOrd="0" destOrd="0" presId="urn:microsoft.com/office/officeart/2005/8/layout/hierarchy1"/>
    <dgm:cxn modelId="{E5822732-E73C-449C-8C4E-349B776FA6DE}" type="presParOf" srcId="{393CF678-76FC-44AF-9532-3C7039C113E3}" destId="{3DD01193-F703-481A-A10B-4F94CBA12EBE}" srcOrd="0" destOrd="0" presId="urn:microsoft.com/office/officeart/2005/8/layout/hierarchy1"/>
    <dgm:cxn modelId="{EDB57C2B-FF32-49CA-BF07-643FA6ED11B4}" type="presParOf" srcId="{393CF678-76FC-44AF-9532-3C7039C113E3}" destId="{9E19476A-FA60-4343-96CD-5ECE92695344}" srcOrd="1" destOrd="0" presId="urn:microsoft.com/office/officeart/2005/8/layout/hierarchy1"/>
    <dgm:cxn modelId="{6E43F1E7-E7A0-4124-A6B0-EF75944555E9}" type="presParOf" srcId="{E126D64E-718A-4A1E-B188-B13419C7DAB6}" destId="{A7DD261B-FDFD-4ACB-9F2F-EE14B0C217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F2F92-835D-4719-AC8D-D9B40FB1635F}" type="doc">
      <dgm:prSet loTypeId="urn:microsoft.com/office/officeart/2005/8/layout/hierarchy4" loCatId="hierarchy" qsTypeId="urn:microsoft.com/office/officeart/2005/8/quickstyle/3d4" qsCatId="3D" csTypeId="urn:microsoft.com/office/officeart/2005/8/colors/colorful2" csCatId="colorful" phldr="1"/>
      <dgm:spPr/>
      <dgm:t>
        <a:bodyPr/>
        <a:lstStyle/>
        <a:p>
          <a:endParaRPr lang="es-ES"/>
        </a:p>
      </dgm:t>
    </dgm:pt>
    <dgm:pt modelId="{0E85FD2C-EC8A-4E7D-9BB1-A5A3D62DC246}">
      <dgm:prSet phldrT="[Texto]"/>
      <dgm:spPr/>
      <dgm:t>
        <a:bodyPr/>
        <a:lstStyle/>
        <a:p>
          <a:r>
            <a:rPr lang="es-ES" b="1" dirty="0"/>
            <a:t>Muestra de sangre periférica</a:t>
          </a:r>
        </a:p>
        <a:p>
          <a:r>
            <a:rPr lang="es-ES" dirty="0"/>
            <a:t>20 min a 2500 g (</a:t>
          </a:r>
          <a:r>
            <a:rPr lang="es-ES" b="1" dirty="0"/>
            <a:t>PPP</a:t>
          </a:r>
          <a:r>
            <a:rPr lang="es-ES" dirty="0"/>
            <a:t>)</a:t>
          </a:r>
          <a:endParaRPr lang="es-ES" dirty="0">
            <a:latin typeface="Times New Roman" panose="02020603050405020304" pitchFamily="18" charset="0"/>
            <a:cs typeface="Times New Roman" panose="02020603050405020304" pitchFamily="18" charset="0"/>
          </a:endParaRPr>
        </a:p>
      </dgm:t>
    </dgm:pt>
    <dgm:pt modelId="{0E011E2E-3487-43F4-893D-BEA11D1A6E71}" type="parTrans" cxnId="{34E5EBAB-68F9-4DF0-8F01-F2EBC79E6F31}">
      <dgm:prSet/>
      <dgm:spPr/>
      <dgm:t>
        <a:bodyPr/>
        <a:lstStyle/>
        <a:p>
          <a:endParaRPr lang="es-ES"/>
        </a:p>
      </dgm:t>
    </dgm:pt>
    <dgm:pt modelId="{D2E3F1C3-9CB4-4AD6-9EE2-4A7969457873}" type="sibTrans" cxnId="{34E5EBAB-68F9-4DF0-8F01-F2EBC79E6F31}">
      <dgm:prSet/>
      <dgm:spPr/>
      <dgm:t>
        <a:bodyPr/>
        <a:lstStyle/>
        <a:p>
          <a:endParaRPr lang="es-ES"/>
        </a:p>
      </dgm:t>
    </dgm:pt>
    <dgm:pt modelId="{DE6F3572-FF82-4480-BB7B-79840241A17D}">
      <dgm:prSet phldrT="[Texto]" custT="1"/>
      <dgm:spPr/>
      <dgm:t>
        <a:bodyPr/>
        <a:lstStyle/>
        <a:p>
          <a:r>
            <a:rPr lang="es-ES" sz="2400" b="0" cap="none" spc="0" dirty="0">
              <a:ln w="0"/>
              <a:solidFill>
                <a:schemeClr val="accent1"/>
              </a:solidFill>
              <a:effectLst>
                <a:outerShdw blurRad="38100" dist="25400" dir="5400000" algn="ctr" rotWithShape="0">
                  <a:srgbClr val="6E747A">
                    <a:alpha val="43000"/>
                  </a:srgbClr>
                </a:outerShdw>
              </a:effectLst>
            </a:rPr>
            <a:t>Alícuotas de 1 ml de PPP a -80ºC</a:t>
          </a:r>
          <a:endParaRPr lang="es-E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E03B97FC-DC59-4386-9D99-94E683C9100B}" type="parTrans" cxnId="{D1AA4071-97A9-45ED-8889-D08571E1C395}">
      <dgm:prSet/>
      <dgm:spPr/>
      <dgm:t>
        <a:bodyPr/>
        <a:lstStyle/>
        <a:p>
          <a:endParaRPr lang="es-ES"/>
        </a:p>
      </dgm:t>
    </dgm:pt>
    <dgm:pt modelId="{64BD1879-158F-4F39-A381-50074D562824}" type="sibTrans" cxnId="{D1AA4071-97A9-45ED-8889-D08571E1C395}">
      <dgm:prSet/>
      <dgm:spPr/>
      <dgm:t>
        <a:bodyPr/>
        <a:lstStyle/>
        <a:p>
          <a:endParaRPr lang="es-ES"/>
        </a:p>
      </dgm:t>
    </dgm:pt>
    <dgm:pt modelId="{31C73C1F-A5A4-4337-9C6E-7A1B1F16F355}">
      <dgm:prSet phldrT="[Texto]" custT="1"/>
      <dgm:spPr/>
      <dgm:t>
        <a:bodyPr/>
        <a:lstStyle/>
        <a:p>
          <a:r>
            <a:rPr lang="es-ES" sz="2400" b="0" cap="none" spc="0" dirty="0">
              <a:ln w="0"/>
              <a:solidFill>
                <a:schemeClr val="accent1"/>
              </a:solidFill>
              <a:effectLst>
                <a:outerShdw blurRad="38100" dist="25400" dir="5400000" algn="ctr" rotWithShape="0">
                  <a:srgbClr val="6E747A">
                    <a:alpha val="43000"/>
                  </a:srgbClr>
                </a:outerShdw>
              </a:effectLst>
            </a:rPr>
            <a:t>Pellet + 600μl Tampón de Anexina V </a:t>
          </a:r>
        </a:p>
      </dgm:t>
    </dgm:pt>
    <dgm:pt modelId="{14C413B2-3FD5-4084-B786-219753F4D42B}" type="parTrans" cxnId="{ED05FDA8-864C-4B87-8BAC-54102D5BF2FF}">
      <dgm:prSet/>
      <dgm:spPr/>
      <dgm:t>
        <a:bodyPr/>
        <a:lstStyle/>
        <a:p>
          <a:endParaRPr lang="es-ES"/>
        </a:p>
      </dgm:t>
    </dgm:pt>
    <dgm:pt modelId="{91D4A800-ADB5-4A7B-835E-49FC0A5E94C3}" type="sibTrans" cxnId="{ED05FDA8-864C-4B87-8BAC-54102D5BF2FF}">
      <dgm:prSet/>
      <dgm:spPr/>
      <dgm:t>
        <a:bodyPr/>
        <a:lstStyle/>
        <a:p>
          <a:endParaRPr lang="es-ES"/>
        </a:p>
      </dgm:t>
    </dgm:pt>
    <dgm:pt modelId="{D3E5CFA4-C5FA-460E-B974-BE7A77EC2615}">
      <dgm:prSet phldrT="[Texto]" custT="1"/>
      <dgm:spPr/>
      <dgm:t>
        <a:bodyPr/>
        <a:lstStyle/>
        <a:p>
          <a:r>
            <a:rPr lang="es-ES" sz="2400" b="0" cap="none" spc="0" dirty="0">
              <a:ln w="0"/>
              <a:solidFill>
                <a:schemeClr val="accent1"/>
              </a:solidFill>
              <a:effectLst>
                <a:outerShdw blurRad="38100" dist="25400" dir="5400000" algn="ctr" rotWithShape="0">
                  <a:srgbClr val="6E747A">
                    <a:alpha val="43000"/>
                  </a:srgbClr>
                </a:outerShdw>
              </a:effectLst>
            </a:rPr>
            <a:t>45 min a RT (Oscuridad)</a:t>
          </a:r>
          <a:endParaRPr lang="es-E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8C5253AD-1113-4DFA-AD1E-253C524D87EA}" type="parTrans" cxnId="{85C503F1-6F96-4A5C-A4B9-0E52586F3933}">
      <dgm:prSet/>
      <dgm:spPr/>
      <dgm:t>
        <a:bodyPr/>
        <a:lstStyle/>
        <a:p>
          <a:endParaRPr lang="es-ES"/>
        </a:p>
      </dgm:t>
    </dgm:pt>
    <dgm:pt modelId="{5E14B35F-42B6-4D19-8B67-3AEBCD09C6FF}" type="sibTrans" cxnId="{85C503F1-6F96-4A5C-A4B9-0E52586F3933}">
      <dgm:prSet/>
      <dgm:spPr/>
      <dgm:t>
        <a:bodyPr/>
        <a:lstStyle/>
        <a:p>
          <a:endParaRPr lang="es-ES"/>
        </a:p>
      </dgm:t>
    </dgm:pt>
    <dgm:pt modelId="{E9A00621-18BE-4BF3-9D72-F5EE2CA4076E}" type="pres">
      <dgm:prSet presAssocID="{DA5F2F92-835D-4719-AC8D-D9B40FB1635F}" presName="Name0" presStyleCnt="0">
        <dgm:presLayoutVars>
          <dgm:chPref val="1"/>
          <dgm:dir/>
          <dgm:animOne val="branch"/>
          <dgm:animLvl val="lvl"/>
          <dgm:resizeHandles/>
        </dgm:presLayoutVars>
      </dgm:prSet>
      <dgm:spPr/>
    </dgm:pt>
    <dgm:pt modelId="{FB6539F3-860A-43F5-A351-E54183D7DB7F}" type="pres">
      <dgm:prSet presAssocID="{0E85FD2C-EC8A-4E7D-9BB1-A5A3D62DC246}" presName="vertOne" presStyleCnt="0"/>
      <dgm:spPr/>
    </dgm:pt>
    <dgm:pt modelId="{D913652E-B228-41FE-92EC-09F1B39E16D9}" type="pres">
      <dgm:prSet presAssocID="{0E85FD2C-EC8A-4E7D-9BB1-A5A3D62DC246}" presName="txOne" presStyleLbl="node0" presStyleIdx="0" presStyleCnt="1">
        <dgm:presLayoutVars>
          <dgm:chPref val="3"/>
        </dgm:presLayoutVars>
      </dgm:prSet>
      <dgm:spPr/>
    </dgm:pt>
    <dgm:pt modelId="{540C60AC-882E-413B-9625-FB3998DA3F32}" type="pres">
      <dgm:prSet presAssocID="{0E85FD2C-EC8A-4E7D-9BB1-A5A3D62DC246}" presName="parTransOne" presStyleCnt="0"/>
      <dgm:spPr/>
    </dgm:pt>
    <dgm:pt modelId="{A6EC6E49-DC26-40F6-B3DA-53E09928F9F9}" type="pres">
      <dgm:prSet presAssocID="{0E85FD2C-EC8A-4E7D-9BB1-A5A3D62DC246}" presName="horzOne" presStyleCnt="0"/>
      <dgm:spPr/>
    </dgm:pt>
    <dgm:pt modelId="{C6B4E9AD-C4C5-4898-8CC7-099D275E7F24}" type="pres">
      <dgm:prSet presAssocID="{DE6F3572-FF82-4480-BB7B-79840241A17D}" presName="vertTwo" presStyleCnt="0"/>
      <dgm:spPr/>
    </dgm:pt>
    <dgm:pt modelId="{46D64507-696D-4CC6-9CA8-F03B6B683D13}" type="pres">
      <dgm:prSet presAssocID="{DE6F3572-FF82-4480-BB7B-79840241A17D}" presName="txTwo" presStyleLbl="node2" presStyleIdx="0" presStyleCnt="3" custScaleX="104724" custScaleY="112051" custLinFactNeighborX="210" custLinFactNeighborY="1465">
        <dgm:presLayoutVars>
          <dgm:chPref val="3"/>
        </dgm:presLayoutVars>
      </dgm:prSet>
      <dgm:spPr/>
    </dgm:pt>
    <dgm:pt modelId="{A365AEF7-CFC2-494C-A49C-186311258B19}" type="pres">
      <dgm:prSet presAssocID="{DE6F3572-FF82-4480-BB7B-79840241A17D}" presName="horzTwo" presStyleCnt="0"/>
      <dgm:spPr/>
    </dgm:pt>
    <dgm:pt modelId="{38BE9712-2136-44F0-B3F8-41F49E35EB36}" type="pres">
      <dgm:prSet presAssocID="{64BD1879-158F-4F39-A381-50074D562824}" presName="sibSpaceTwo" presStyleCnt="0"/>
      <dgm:spPr/>
    </dgm:pt>
    <dgm:pt modelId="{F946659B-A8B4-459B-893D-01676068EC32}" type="pres">
      <dgm:prSet presAssocID="{31C73C1F-A5A4-4337-9C6E-7A1B1F16F355}" presName="vertTwo" presStyleCnt="0"/>
      <dgm:spPr/>
    </dgm:pt>
    <dgm:pt modelId="{8630282F-BB6F-480F-9C9F-6C9F3400D779}" type="pres">
      <dgm:prSet presAssocID="{31C73C1F-A5A4-4337-9C6E-7A1B1F16F355}" presName="txTwo" presStyleLbl="node2" presStyleIdx="1" presStyleCnt="3" custScaleX="116790" custScaleY="113233">
        <dgm:presLayoutVars>
          <dgm:chPref val="3"/>
        </dgm:presLayoutVars>
      </dgm:prSet>
      <dgm:spPr/>
    </dgm:pt>
    <dgm:pt modelId="{5D392413-4587-4C7A-A8FB-5FEF69F5042B}" type="pres">
      <dgm:prSet presAssocID="{31C73C1F-A5A4-4337-9C6E-7A1B1F16F355}" presName="horzTwo" presStyleCnt="0"/>
      <dgm:spPr/>
    </dgm:pt>
    <dgm:pt modelId="{7284F79C-447B-494D-8E5A-D1BBED084A33}" type="pres">
      <dgm:prSet presAssocID="{91D4A800-ADB5-4A7B-835E-49FC0A5E94C3}" presName="sibSpaceTwo" presStyleCnt="0"/>
      <dgm:spPr/>
    </dgm:pt>
    <dgm:pt modelId="{0D2DDA23-0A06-4688-8E31-71B4357F49E6}" type="pres">
      <dgm:prSet presAssocID="{D3E5CFA4-C5FA-460E-B974-BE7A77EC2615}" presName="vertTwo" presStyleCnt="0"/>
      <dgm:spPr/>
    </dgm:pt>
    <dgm:pt modelId="{7AB1C5D5-838A-49C6-968A-E8B9839612E0}" type="pres">
      <dgm:prSet presAssocID="{D3E5CFA4-C5FA-460E-B974-BE7A77EC2615}" presName="txTwo" presStyleLbl="node2" presStyleIdx="2" presStyleCnt="3" custScaleY="113393" custLinFactNeighborX="-2295" custLinFactNeighborY="856">
        <dgm:presLayoutVars>
          <dgm:chPref val="3"/>
        </dgm:presLayoutVars>
      </dgm:prSet>
      <dgm:spPr/>
    </dgm:pt>
    <dgm:pt modelId="{1D52509D-5691-442C-87C5-BE30D366E18C}" type="pres">
      <dgm:prSet presAssocID="{D3E5CFA4-C5FA-460E-B974-BE7A77EC2615}" presName="horzTwo" presStyleCnt="0"/>
      <dgm:spPr/>
    </dgm:pt>
  </dgm:ptLst>
  <dgm:cxnLst>
    <dgm:cxn modelId="{879AC919-3A4A-43BB-AC8B-F12A7C558C10}" type="presOf" srcId="{DA5F2F92-835D-4719-AC8D-D9B40FB1635F}" destId="{E9A00621-18BE-4BF3-9D72-F5EE2CA4076E}" srcOrd="0" destOrd="0" presId="urn:microsoft.com/office/officeart/2005/8/layout/hierarchy4"/>
    <dgm:cxn modelId="{07F6E31E-FB92-4C54-8949-4F41CDA43143}" type="presOf" srcId="{D3E5CFA4-C5FA-460E-B974-BE7A77EC2615}" destId="{7AB1C5D5-838A-49C6-968A-E8B9839612E0}" srcOrd="0" destOrd="0" presId="urn:microsoft.com/office/officeart/2005/8/layout/hierarchy4"/>
    <dgm:cxn modelId="{0ED7F05F-F398-48E7-A9CE-883C020337F2}" type="presOf" srcId="{31C73C1F-A5A4-4337-9C6E-7A1B1F16F355}" destId="{8630282F-BB6F-480F-9C9F-6C9F3400D779}" srcOrd="0" destOrd="0" presId="urn:microsoft.com/office/officeart/2005/8/layout/hierarchy4"/>
    <dgm:cxn modelId="{D1AA4071-97A9-45ED-8889-D08571E1C395}" srcId="{0E85FD2C-EC8A-4E7D-9BB1-A5A3D62DC246}" destId="{DE6F3572-FF82-4480-BB7B-79840241A17D}" srcOrd="0" destOrd="0" parTransId="{E03B97FC-DC59-4386-9D99-94E683C9100B}" sibTransId="{64BD1879-158F-4F39-A381-50074D562824}"/>
    <dgm:cxn modelId="{ED05FDA8-864C-4B87-8BAC-54102D5BF2FF}" srcId="{0E85FD2C-EC8A-4E7D-9BB1-A5A3D62DC246}" destId="{31C73C1F-A5A4-4337-9C6E-7A1B1F16F355}" srcOrd="1" destOrd="0" parTransId="{14C413B2-3FD5-4084-B786-219753F4D42B}" sibTransId="{91D4A800-ADB5-4A7B-835E-49FC0A5E94C3}"/>
    <dgm:cxn modelId="{34E5EBAB-68F9-4DF0-8F01-F2EBC79E6F31}" srcId="{DA5F2F92-835D-4719-AC8D-D9B40FB1635F}" destId="{0E85FD2C-EC8A-4E7D-9BB1-A5A3D62DC246}" srcOrd="0" destOrd="0" parTransId="{0E011E2E-3487-43F4-893D-BEA11D1A6E71}" sibTransId="{D2E3F1C3-9CB4-4AD6-9EE2-4A7969457873}"/>
    <dgm:cxn modelId="{12EADEBC-4FA3-4637-AD3C-963B26C8439A}" type="presOf" srcId="{0E85FD2C-EC8A-4E7D-9BB1-A5A3D62DC246}" destId="{D913652E-B228-41FE-92EC-09F1B39E16D9}" srcOrd="0" destOrd="0" presId="urn:microsoft.com/office/officeart/2005/8/layout/hierarchy4"/>
    <dgm:cxn modelId="{212EB8CD-431B-4B2D-8232-CE06317F6559}" type="presOf" srcId="{DE6F3572-FF82-4480-BB7B-79840241A17D}" destId="{46D64507-696D-4CC6-9CA8-F03B6B683D13}" srcOrd="0" destOrd="0" presId="urn:microsoft.com/office/officeart/2005/8/layout/hierarchy4"/>
    <dgm:cxn modelId="{85C503F1-6F96-4A5C-A4B9-0E52586F3933}" srcId="{0E85FD2C-EC8A-4E7D-9BB1-A5A3D62DC246}" destId="{D3E5CFA4-C5FA-460E-B974-BE7A77EC2615}" srcOrd="2" destOrd="0" parTransId="{8C5253AD-1113-4DFA-AD1E-253C524D87EA}" sibTransId="{5E14B35F-42B6-4D19-8B67-3AEBCD09C6FF}"/>
    <dgm:cxn modelId="{B13F5D13-D980-45E6-9959-9790F2945C60}" type="presParOf" srcId="{E9A00621-18BE-4BF3-9D72-F5EE2CA4076E}" destId="{FB6539F3-860A-43F5-A351-E54183D7DB7F}" srcOrd="0" destOrd="0" presId="urn:microsoft.com/office/officeart/2005/8/layout/hierarchy4"/>
    <dgm:cxn modelId="{0F0898C2-9D6D-4353-BB2E-11149C8B429F}" type="presParOf" srcId="{FB6539F3-860A-43F5-A351-E54183D7DB7F}" destId="{D913652E-B228-41FE-92EC-09F1B39E16D9}" srcOrd="0" destOrd="0" presId="urn:microsoft.com/office/officeart/2005/8/layout/hierarchy4"/>
    <dgm:cxn modelId="{E3CC291E-5DA6-4BD4-AB5C-A08AD78BEF7F}" type="presParOf" srcId="{FB6539F3-860A-43F5-A351-E54183D7DB7F}" destId="{540C60AC-882E-413B-9625-FB3998DA3F32}" srcOrd="1" destOrd="0" presId="urn:microsoft.com/office/officeart/2005/8/layout/hierarchy4"/>
    <dgm:cxn modelId="{1EAD8158-B5F2-455C-B667-D385E615D409}" type="presParOf" srcId="{FB6539F3-860A-43F5-A351-E54183D7DB7F}" destId="{A6EC6E49-DC26-40F6-B3DA-53E09928F9F9}" srcOrd="2" destOrd="0" presId="urn:microsoft.com/office/officeart/2005/8/layout/hierarchy4"/>
    <dgm:cxn modelId="{E2A4F74C-F3B0-41C6-8CB4-10DC64921D43}" type="presParOf" srcId="{A6EC6E49-DC26-40F6-B3DA-53E09928F9F9}" destId="{C6B4E9AD-C4C5-4898-8CC7-099D275E7F24}" srcOrd="0" destOrd="0" presId="urn:microsoft.com/office/officeart/2005/8/layout/hierarchy4"/>
    <dgm:cxn modelId="{FB718A53-DCBF-4321-867C-118B0CC26FF5}" type="presParOf" srcId="{C6B4E9AD-C4C5-4898-8CC7-099D275E7F24}" destId="{46D64507-696D-4CC6-9CA8-F03B6B683D13}" srcOrd="0" destOrd="0" presId="urn:microsoft.com/office/officeart/2005/8/layout/hierarchy4"/>
    <dgm:cxn modelId="{AA2BE441-18E1-4B52-A764-357BF0BAB2E4}" type="presParOf" srcId="{C6B4E9AD-C4C5-4898-8CC7-099D275E7F24}" destId="{A365AEF7-CFC2-494C-A49C-186311258B19}" srcOrd="1" destOrd="0" presId="urn:microsoft.com/office/officeart/2005/8/layout/hierarchy4"/>
    <dgm:cxn modelId="{614BC1BE-08CA-40F5-B60F-DB9FB4A0B7EC}" type="presParOf" srcId="{A6EC6E49-DC26-40F6-B3DA-53E09928F9F9}" destId="{38BE9712-2136-44F0-B3F8-41F49E35EB36}" srcOrd="1" destOrd="0" presId="urn:microsoft.com/office/officeart/2005/8/layout/hierarchy4"/>
    <dgm:cxn modelId="{726E32A7-BB22-418A-AA9C-EEAF0DE0D577}" type="presParOf" srcId="{A6EC6E49-DC26-40F6-B3DA-53E09928F9F9}" destId="{F946659B-A8B4-459B-893D-01676068EC32}" srcOrd="2" destOrd="0" presId="urn:microsoft.com/office/officeart/2005/8/layout/hierarchy4"/>
    <dgm:cxn modelId="{2DAF2E9D-DC9F-4AF1-86B0-15560B8CB316}" type="presParOf" srcId="{F946659B-A8B4-459B-893D-01676068EC32}" destId="{8630282F-BB6F-480F-9C9F-6C9F3400D779}" srcOrd="0" destOrd="0" presId="urn:microsoft.com/office/officeart/2005/8/layout/hierarchy4"/>
    <dgm:cxn modelId="{9F63E3D8-C43B-47BA-8156-198552361BCF}" type="presParOf" srcId="{F946659B-A8B4-459B-893D-01676068EC32}" destId="{5D392413-4587-4C7A-A8FB-5FEF69F5042B}" srcOrd="1" destOrd="0" presId="urn:microsoft.com/office/officeart/2005/8/layout/hierarchy4"/>
    <dgm:cxn modelId="{09212FF3-6B6C-4AAA-8D9A-3CF7CCA84A3A}" type="presParOf" srcId="{A6EC6E49-DC26-40F6-B3DA-53E09928F9F9}" destId="{7284F79C-447B-494D-8E5A-D1BBED084A33}" srcOrd="3" destOrd="0" presId="urn:microsoft.com/office/officeart/2005/8/layout/hierarchy4"/>
    <dgm:cxn modelId="{C146D8C6-0FCD-4BF1-AAEA-F19921557C3A}" type="presParOf" srcId="{A6EC6E49-DC26-40F6-B3DA-53E09928F9F9}" destId="{0D2DDA23-0A06-4688-8E31-71B4357F49E6}" srcOrd="4" destOrd="0" presId="urn:microsoft.com/office/officeart/2005/8/layout/hierarchy4"/>
    <dgm:cxn modelId="{CCADA73E-4A0C-489D-942D-0E05779405D1}" type="presParOf" srcId="{0D2DDA23-0A06-4688-8E31-71B4357F49E6}" destId="{7AB1C5D5-838A-49C6-968A-E8B9839612E0}" srcOrd="0" destOrd="0" presId="urn:microsoft.com/office/officeart/2005/8/layout/hierarchy4"/>
    <dgm:cxn modelId="{6E513D71-C40C-42A7-B00B-5DDA7E5B8C0C}" type="presParOf" srcId="{0D2DDA23-0A06-4688-8E31-71B4357F49E6}" destId="{1D52509D-5691-442C-87C5-BE30D366E18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DF832-D7E9-4C1A-97A7-BB23B6570202}">
      <dsp:nvSpPr>
        <dsp:cNvPr id="0" name=""/>
        <dsp:cNvSpPr/>
      </dsp:nvSpPr>
      <dsp:spPr>
        <a:xfrm>
          <a:off x="5331402" y="1913443"/>
          <a:ext cx="4186446" cy="664122"/>
        </a:xfrm>
        <a:custGeom>
          <a:avLst/>
          <a:gdLst/>
          <a:ahLst/>
          <a:cxnLst/>
          <a:rect l="0" t="0" r="0" b="0"/>
          <a:pathLst>
            <a:path>
              <a:moveTo>
                <a:pt x="0" y="0"/>
              </a:moveTo>
              <a:lnTo>
                <a:pt x="0" y="452580"/>
              </a:lnTo>
              <a:lnTo>
                <a:pt x="4186446" y="452580"/>
              </a:lnTo>
              <a:lnTo>
                <a:pt x="4186446" y="664122"/>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B7BB250-20AD-48E2-ABA3-2FBFF861526E}">
      <dsp:nvSpPr>
        <dsp:cNvPr id="0" name=""/>
        <dsp:cNvSpPr/>
      </dsp:nvSpPr>
      <dsp:spPr>
        <a:xfrm>
          <a:off x="5331402" y="1913443"/>
          <a:ext cx="1395482" cy="664122"/>
        </a:xfrm>
        <a:custGeom>
          <a:avLst/>
          <a:gdLst/>
          <a:ahLst/>
          <a:cxnLst/>
          <a:rect l="0" t="0" r="0" b="0"/>
          <a:pathLst>
            <a:path>
              <a:moveTo>
                <a:pt x="0" y="0"/>
              </a:moveTo>
              <a:lnTo>
                <a:pt x="0" y="452580"/>
              </a:lnTo>
              <a:lnTo>
                <a:pt x="1395482" y="452580"/>
              </a:lnTo>
              <a:lnTo>
                <a:pt x="1395482" y="664122"/>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8BF63C6-A0F2-4FD3-882F-D3CBA1104923}">
      <dsp:nvSpPr>
        <dsp:cNvPr id="0" name=""/>
        <dsp:cNvSpPr/>
      </dsp:nvSpPr>
      <dsp:spPr>
        <a:xfrm>
          <a:off x="3935920" y="1913443"/>
          <a:ext cx="1395482" cy="664122"/>
        </a:xfrm>
        <a:custGeom>
          <a:avLst/>
          <a:gdLst/>
          <a:ahLst/>
          <a:cxnLst/>
          <a:rect l="0" t="0" r="0" b="0"/>
          <a:pathLst>
            <a:path>
              <a:moveTo>
                <a:pt x="1395482" y="0"/>
              </a:moveTo>
              <a:lnTo>
                <a:pt x="1395482" y="452580"/>
              </a:lnTo>
              <a:lnTo>
                <a:pt x="0" y="452580"/>
              </a:lnTo>
              <a:lnTo>
                <a:pt x="0" y="664122"/>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00EBA46-717F-48A5-8347-1722B5FB0B4B}">
      <dsp:nvSpPr>
        <dsp:cNvPr id="0" name=""/>
        <dsp:cNvSpPr/>
      </dsp:nvSpPr>
      <dsp:spPr>
        <a:xfrm>
          <a:off x="1144956" y="1913443"/>
          <a:ext cx="4186446" cy="664122"/>
        </a:xfrm>
        <a:custGeom>
          <a:avLst/>
          <a:gdLst/>
          <a:ahLst/>
          <a:cxnLst/>
          <a:rect l="0" t="0" r="0" b="0"/>
          <a:pathLst>
            <a:path>
              <a:moveTo>
                <a:pt x="4186446" y="0"/>
              </a:moveTo>
              <a:lnTo>
                <a:pt x="4186446" y="452580"/>
              </a:lnTo>
              <a:lnTo>
                <a:pt x="0" y="452580"/>
              </a:lnTo>
              <a:lnTo>
                <a:pt x="0" y="664122"/>
              </a:lnTo>
            </a:path>
          </a:pathLst>
        </a:custGeom>
        <a:noFill/>
        <a:ln w="127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F830740-3C61-4D97-9DFD-EC88E8451CBB}">
      <dsp:nvSpPr>
        <dsp:cNvPr id="0" name=""/>
        <dsp:cNvSpPr/>
      </dsp:nvSpPr>
      <dsp:spPr>
        <a:xfrm>
          <a:off x="4189644" y="463411"/>
          <a:ext cx="2283516" cy="1450032"/>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DB9E2B3-7E0D-4382-AA5D-A3C217CE7C9F}">
      <dsp:nvSpPr>
        <dsp:cNvPr id="0" name=""/>
        <dsp:cNvSpPr/>
      </dsp:nvSpPr>
      <dsp:spPr>
        <a:xfrm>
          <a:off x="4443368" y="704448"/>
          <a:ext cx="2283516" cy="145003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Times New Roman" panose="02020603050405020304" pitchFamily="18" charset="0"/>
              <a:cs typeface="Times New Roman" panose="02020603050405020304" pitchFamily="18" charset="0"/>
            </a:rPr>
            <a:t>Tratamientos</a:t>
          </a:r>
        </a:p>
      </dsp:txBody>
      <dsp:txXfrm>
        <a:off x="4485838" y="746918"/>
        <a:ext cx="2198576" cy="1365092"/>
      </dsp:txXfrm>
    </dsp:sp>
    <dsp:sp modelId="{281ED356-2426-46BF-9821-C380209D6615}">
      <dsp:nvSpPr>
        <dsp:cNvPr id="0" name=""/>
        <dsp:cNvSpPr/>
      </dsp:nvSpPr>
      <dsp:spPr>
        <a:xfrm>
          <a:off x="3198" y="2577566"/>
          <a:ext cx="2283516" cy="145003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B8869A0-F82D-463F-AEA2-D6FB3DAF4D22}">
      <dsp:nvSpPr>
        <dsp:cNvPr id="0" name=""/>
        <dsp:cNvSpPr/>
      </dsp:nvSpPr>
      <dsp:spPr>
        <a:xfrm>
          <a:off x="256922" y="2818604"/>
          <a:ext cx="2283516" cy="145003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Times New Roman" panose="02020603050405020304" pitchFamily="18" charset="0"/>
              <a:cs typeface="Times New Roman" panose="02020603050405020304" pitchFamily="18" charset="0"/>
            </a:rPr>
            <a:t>Conservador</a:t>
          </a:r>
        </a:p>
        <a:p>
          <a:pPr marL="0" lvl="0" indent="0" algn="ctr" defTabSz="1289050">
            <a:lnSpc>
              <a:spcPct val="90000"/>
            </a:lnSpc>
            <a:spcBef>
              <a:spcPct val="0"/>
            </a:spcBef>
            <a:spcAft>
              <a:spcPct val="35000"/>
            </a:spcAft>
            <a:buNone/>
          </a:pPr>
          <a:r>
            <a:rPr lang="es-ES" sz="2900" kern="1200" dirty="0">
              <a:latin typeface="Times New Roman" panose="02020603050405020304" pitchFamily="18" charset="0"/>
              <a:cs typeface="Times New Roman" panose="02020603050405020304" pitchFamily="18" charset="0"/>
            </a:rPr>
            <a:t>(ERCA)</a:t>
          </a:r>
        </a:p>
      </dsp:txBody>
      <dsp:txXfrm>
        <a:off x="299392" y="2861074"/>
        <a:ext cx="2198576" cy="1365092"/>
      </dsp:txXfrm>
    </dsp:sp>
    <dsp:sp modelId="{5B3CE7A0-E7EB-4E77-A6B2-F546D880C180}">
      <dsp:nvSpPr>
        <dsp:cNvPr id="0" name=""/>
        <dsp:cNvSpPr/>
      </dsp:nvSpPr>
      <dsp:spPr>
        <a:xfrm>
          <a:off x="2794162" y="2577566"/>
          <a:ext cx="2283516" cy="145003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CF30D70-B6A2-4407-9DD7-0C4A1AD7106C}">
      <dsp:nvSpPr>
        <dsp:cNvPr id="0" name=""/>
        <dsp:cNvSpPr/>
      </dsp:nvSpPr>
      <dsp:spPr>
        <a:xfrm>
          <a:off x="3047886" y="2818604"/>
          <a:ext cx="2283516" cy="145003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Times New Roman" panose="02020603050405020304" pitchFamily="18" charset="0"/>
              <a:cs typeface="Times New Roman" panose="02020603050405020304" pitchFamily="18" charset="0"/>
            </a:rPr>
            <a:t>Hemodiálisis (HD</a:t>
          </a:r>
          <a:r>
            <a:rPr lang="es-ES" sz="2900" kern="1200" dirty="0"/>
            <a:t>)</a:t>
          </a:r>
        </a:p>
      </dsp:txBody>
      <dsp:txXfrm>
        <a:off x="3090356" y="2861074"/>
        <a:ext cx="2198576" cy="1365092"/>
      </dsp:txXfrm>
    </dsp:sp>
    <dsp:sp modelId="{470D546C-0908-4145-832E-064DD2B25913}">
      <dsp:nvSpPr>
        <dsp:cNvPr id="0" name=""/>
        <dsp:cNvSpPr/>
      </dsp:nvSpPr>
      <dsp:spPr>
        <a:xfrm>
          <a:off x="5585126" y="2577566"/>
          <a:ext cx="2283516" cy="145003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99834E6-9A87-49A8-AE42-AFCC7C7A9484}">
      <dsp:nvSpPr>
        <dsp:cNvPr id="0" name=""/>
        <dsp:cNvSpPr/>
      </dsp:nvSpPr>
      <dsp:spPr>
        <a:xfrm>
          <a:off x="5838850" y="2818604"/>
          <a:ext cx="2283516" cy="145003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Times New Roman" panose="02020603050405020304" pitchFamily="18" charset="0"/>
              <a:cs typeface="Times New Roman" panose="02020603050405020304" pitchFamily="18" charset="0"/>
            </a:rPr>
            <a:t>Diálisis peritoneal (DP)</a:t>
          </a:r>
        </a:p>
      </dsp:txBody>
      <dsp:txXfrm>
        <a:off x="5881320" y="2861074"/>
        <a:ext cx="2198576" cy="1365092"/>
      </dsp:txXfrm>
    </dsp:sp>
    <dsp:sp modelId="{3DD01193-F703-481A-A10B-4F94CBA12EBE}">
      <dsp:nvSpPr>
        <dsp:cNvPr id="0" name=""/>
        <dsp:cNvSpPr/>
      </dsp:nvSpPr>
      <dsp:spPr>
        <a:xfrm>
          <a:off x="8376090" y="2577566"/>
          <a:ext cx="2283516" cy="145003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E19476A-FA60-4343-96CD-5ECE92695344}">
      <dsp:nvSpPr>
        <dsp:cNvPr id="0" name=""/>
        <dsp:cNvSpPr/>
      </dsp:nvSpPr>
      <dsp:spPr>
        <a:xfrm>
          <a:off x="8629814" y="2818604"/>
          <a:ext cx="2283516" cy="145003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Times New Roman" panose="02020603050405020304" pitchFamily="18" charset="0"/>
              <a:cs typeface="Times New Roman" panose="02020603050405020304" pitchFamily="18" charset="0"/>
            </a:rPr>
            <a:t>Trasplante (TX)</a:t>
          </a:r>
        </a:p>
      </dsp:txBody>
      <dsp:txXfrm>
        <a:off x="8672284" y="2861074"/>
        <a:ext cx="2198576" cy="1365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3652E-B228-41FE-92EC-09F1B39E16D9}">
      <dsp:nvSpPr>
        <dsp:cNvPr id="0" name=""/>
        <dsp:cNvSpPr/>
      </dsp:nvSpPr>
      <dsp:spPr>
        <a:xfrm>
          <a:off x="3043" y="2014"/>
          <a:ext cx="10380038" cy="164388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b="1" kern="1200" dirty="0"/>
            <a:t>Muestra de sangre periférica</a:t>
          </a:r>
        </a:p>
        <a:p>
          <a:pPr marL="0" lvl="0" indent="0" algn="ctr" defTabSz="1689100">
            <a:lnSpc>
              <a:spcPct val="90000"/>
            </a:lnSpc>
            <a:spcBef>
              <a:spcPct val="0"/>
            </a:spcBef>
            <a:spcAft>
              <a:spcPct val="35000"/>
            </a:spcAft>
            <a:buNone/>
          </a:pPr>
          <a:r>
            <a:rPr lang="es-ES" sz="3800" kern="1200" dirty="0"/>
            <a:t>20 min a 2500 g (</a:t>
          </a:r>
          <a:r>
            <a:rPr lang="es-ES" sz="3800" b="1" kern="1200" dirty="0"/>
            <a:t>PPP</a:t>
          </a:r>
          <a:r>
            <a:rPr lang="es-ES" sz="3800" kern="1200" dirty="0"/>
            <a:t>)</a:t>
          </a:r>
          <a:endParaRPr lang="es-ES" sz="3800" kern="1200" dirty="0">
            <a:latin typeface="Times New Roman" panose="02020603050405020304" pitchFamily="18" charset="0"/>
            <a:cs typeface="Times New Roman" panose="02020603050405020304" pitchFamily="18" charset="0"/>
          </a:endParaRPr>
        </a:p>
      </dsp:txBody>
      <dsp:txXfrm>
        <a:off x="51191" y="50162"/>
        <a:ext cx="10283742" cy="1547586"/>
      </dsp:txXfrm>
    </dsp:sp>
    <dsp:sp modelId="{46D64507-696D-4CC6-9CA8-F03B6B683D13}">
      <dsp:nvSpPr>
        <dsp:cNvPr id="0" name=""/>
        <dsp:cNvSpPr/>
      </dsp:nvSpPr>
      <dsp:spPr>
        <a:xfrm>
          <a:off x="19605" y="1923865"/>
          <a:ext cx="3206834" cy="184198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kern="1200" cap="none" spc="0" dirty="0">
              <a:ln w="0"/>
              <a:solidFill>
                <a:schemeClr val="accent1"/>
              </a:solidFill>
              <a:effectLst>
                <a:outerShdw blurRad="38100" dist="25400" dir="5400000" algn="ctr" rotWithShape="0">
                  <a:srgbClr val="6E747A">
                    <a:alpha val="43000"/>
                  </a:srgbClr>
                </a:outerShdw>
              </a:effectLst>
            </a:rPr>
            <a:t>Alícuotas de 1 ml de PPP a -80ºC</a:t>
          </a:r>
          <a:endParaRPr lang="es-ES" sz="2400" b="0" kern="120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sp:txBody>
      <dsp:txXfrm>
        <a:off x="73555" y="1977815"/>
        <a:ext cx="3098934" cy="1734086"/>
      </dsp:txXfrm>
    </dsp:sp>
    <dsp:sp modelId="{8630282F-BB6F-480F-9C9F-6C9F3400D779}">
      <dsp:nvSpPr>
        <dsp:cNvPr id="0" name=""/>
        <dsp:cNvSpPr/>
      </dsp:nvSpPr>
      <dsp:spPr>
        <a:xfrm>
          <a:off x="3477233" y="1899789"/>
          <a:ext cx="3576317" cy="186141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kern="1200" cap="none" spc="0" dirty="0">
              <a:ln w="0"/>
              <a:solidFill>
                <a:schemeClr val="accent1"/>
              </a:solidFill>
              <a:effectLst>
                <a:outerShdw blurRad="38100" dist="25400" dir="5400000" algn="ctr" rotWithShape="0">
                  <a:srgbClr val="6E747A">
                    <a:alpha val="43000"/>
                  </a:srgbClr>
                </a:outerShdw>
              </a:effectLst>
            </a:rPr>
            <a:t>Pellet + 600μl Tampón de Anexina V </a:t>
          </a:r>
        </a:p>
      </dsp:txBody>
      <dsp:txXfrm>
        <a:off x="3531752" y="1954308"/>
        <a:ext cx="3467279" cy="1752379"/>
      </dsp:txXfrm>
    </dsp:sp>
    <dsp:sp modelId="{7AB1C5D5-838A-49C6-968A-E8B9839612E0}">
      <dsp:nvSpPr>
        <dsp:cNvPr id="0" name=""/>
        <dsp:cNvSpPr/>
      </dsp:nvSpPr>
      <dsp:spPr>
        <a:xfrm>
          <a:off x="7240496" y="1901804"/>
          <a:ext cx="3062177" cy="186404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kern="1200" cap="none" spc="0" dirty="0">
              <a:ln w="0"/>
              <a:solidFill>
                <a:schemeClr val="accent1"/>
              </a:solidFill>
              <a:effectLst>
                <a:outerShdw blurRad="38100" dist="25400" dir="5400000" algn="ctr" rotWithShape="0">
                  <a:srgbClr val="6E747A">
                    <a:alpha val="43000"/>
                  </a:srgbClr>
                </a:outerShdw>
              </a:effectLst>
            </a:rPr>
            <a:t>45 min a RT (Oscuridad)</a:t>
          </a:r>
          <a:endParaRPr lang="es-ES" sz="2400" b="0" kern="120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sp:txBody>
      <dsp:txXfrm>
        <a:off x="7295092" y="1956400"/>
        <a:ext cx="2952985" cy="17548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A4498-261B-45B0-B57C-D9F8EA589877}" type="datetimeFigureOut">
              <a:rPr lang="es-ES" smtClean="0"/>
              <a:t>26/03/2021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F53BB-6E1B-472C-8AF1-AC91DB7999C7}" type="slidenum">
              <a:rPr lang="es-ES" smtClean="0"/>
              <a:t>‹Nº›</a:t>
            </a:fld>
            <a:endParaRPr lang="es-ES"/>
          </a:p>
        </p:txBody>
      </p:sp>
    </p:spTree>
    <p:extLst>
      <p:ext uri="{BB962C8B-B14F-4D97-AF65-F5344CB8AC3E}">
        <p14:creationId xmlns:p14="http://schemas.microsoft.com/office/powerpoint/2010/main" val="321220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ERC: enfermedad renal crónica</a:t>
            </a:r>
          </a:p>
        </p:txBody>
      </p:sp>
      <p:sp>
        <p:nvSpPr>
          <p:cNvPr id="4" name="Marcador de número de diapositiva 3"/>
          <p:cNvSpPr>
            <a:spLocks noGrp="1"/>
          </p:cNvSpPr>
          <p:nvPr>
            <p:ph type="sldNum" sz="quarter" idx="5"/>
          </p:nvPr>
        </p:nvSpPr>
        <p:spPr/>
        <p:txBody>
          <a:bodyPr/>
          <a:lstStyle/>
          <a:p>
            <a:fld id="{D7AF53BB-6E1B-472C-8AF1-AC91DB7999C7}" type="slidenum">
              <a:rPr lang="es-ES" smtClean="0"/>
              <a:t>4</a:t>
            </a:fld>
            <a:endParaRPr lang="es-ES"/>
          </a:p>
        </p:txBody>
      </p:sp>
    </p:spTree>
    <p:extLst>
      <p:ext uri="{BB962C8B-B14F-4D97-AF65-F5344CB8AC3E}">
        <p14:creationId xmlns:p14="http://schemas.microsoft.com/office/powerpoint/2010/main" val="88958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ECV: enfermedad cardiovascular</a:t>
            </a:r>
          </a:p>
          <a:p>
            <a:r>
              <a:rPr lang="es-ES" dirty="0"/>
              <a:t>MV: Microvesículas</a:t>
            </a:r>
          </a:p>
        </p:txBody>
      </p:sp>
      <p:sp>
        <p:nvSpPr>
          <p:cNvPr id="4" name="Marcador de número de diapositiva 3"/>
          <p:cNvSpPr>
            <a:spLocks noGrp="1"/>
          </p:cNvSpPr>
          <p:nvPr>
            <p:ph type="sldNum" sz="quarter" idx="5"/>
          </p:nvPr>
        </p:nvSpPr>
        <p:spPr/>
        <p:txBody>
          <a:bodyPr/>
          <a:lstStyle/>
          <a:p>
            <a:fld id="{D7AF53BB-6E1B-472C-8AF1-AC91DB7999C7}" type="slidenum">
              <a:rPr lang="es-ES" smtClean="0"/>
              <a:t>5</a:t>
            </a:fld>
            <a:endParaRPr lang="es-ES"/>
          </a:p>
        </p:txBody>
      </p:sp>
    </p:spTree>
    <p:extLst>
      <p:ext uri="{BB962C8B-B14F-4D97-AF65-F5344CB8AC3E}">
        <p14:creationId xmlns:p14="http://schemas.microsoft.com/office/powerpoint/2010/main" val="5148165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241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325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9373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161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3/26/2021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5716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9116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04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0195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246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3/26/2021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000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3/26/2021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6006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3/26/2021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881037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0EFB3C9D-6AFC-492A-9B89-35066CA362F6}"/>
              </a:ext>
            </a:extLst>
          </p:cNvPr>
          <p:cNvPicPr>
            <a:picLocks noChangeAspect="1"/>
          </p:cNvPicPr>
          <p:nvPr/>
        </p:nvPicPr>
        <p:blipFill rotWithShape="1">
          <a:blip r:embed="rId2">
            <a:alphaModFix amt="34000"/>
          </a:blip>
          <a:srcRect t="9771" r="5186" b="10330"/>
          <a:stretch/>
        </p:blipFill>
        <p:spPr>
          <a:xfrm>
            <a:off x="-5" y="0"/>
            <a:ext cx="12191980" cy="6857990"/>
          </a:xfrm>
          <a:prstGeom prst="rect">
            <a:avLst/>
          </a:prstGeom>
          <a:ln>
            <a:noFill/>
          </a:ln>
          <a:effectLst>
            <a:softEdge rad="112500"/>
          </a:effectLst>
        </p:spPr>
      </p:pic>
      <p:sp>
        <p:nvSpPr>
          <p:cNvPr id="12" name="Rectángulo 11">
            <a:extLst>
              <a:ext uri="{FF2B5EF4-FFF2-40B4-BE49-F238E27FC236}">
                <a16:creationId xmlns:a16="http://schemas.microsoft.com/office/drawing/2014/main" id="{164D1351-ACA3-47F4-AB33-77A84187371E}"/>
              </a:ext>
            </a:extLst>
          </p:cNvPr>
          <p:cNvSpPr/>
          <p:nvPr/>
        </p:nvSpPr>
        <p:spPr>
          <a:xfrm rot="10800000" flipV="1">
            <a:off x="0" y="1470690"/>
            <a:ext cx="12191980" cy="2308324"/>
          </a:xfrm>
          <a:prstGeom prst="rect">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 sz="3500" dirty="0">
                <a:ln w="0"/>
                <a:solidFill>
                  <a:schemeClr val="tx1"/>
                </a:solidFill>
                <a:effectLst>
                  <a:outerShdw blurRad="38100" dist="19050" dir="2700000" algn="tl" rotWithShape="0">
                    <a:schemeClr val="dk1">
                      <a:alpha val="40000"/>
                    </a:schemeClr>
                  </a:outerShdw>
                </a:effectLst>
                <a:latin typeface="MingLiU_HKSCS-ExtB" panose="02020500000000000000" pitchFamily="18" charset="-120"/>
                <a:ea typeface="MingLiU_HKSCS-ExtB" panose="02020500000000000000" pitchFamily="18" charset="-120"/>
                <a:cs typeface="Arial" panose="020B0604020202020204" pitchFamily="34" charset="0"/>
              </a:rPr>
              <a:t>CARACTERIZACIÓN DE MICROVESÍCULAS PROCEDENTES DE SANGRE PERIFÉRICA EN PACIENTES CON ENFERMEDAD RENAL CRÓNICA Y SU RELACIÓN CON PATOLOGÍAS CARDIOVASCULARES SEGÚN ESTADIO Y TÉCNICA </a:t>
            </a:r>
            <a:endParaRPr lang="es-ES" sz="3500" dirty="0">
              <a:ln w="0"/>
              <a:solidFill>
                <a:schemeClr val="tx1"/>
              </a:solidFill>
              <a:effectLst>
                <a:outerShdw blurRad="38100" dist="19050" dir="2700000" algn="tl" rotWithShape="0">
                  <a:schemeClr val="dk1">
                    <a:alpha val="40000"/>
                  </a:schemeClr>
                </a:outerShdw>
              </a:effectLst>
              <a:latin typeface="MingLiU_HKSCS-ExtB" panose="02020500000000000000" pitchFamily="18" charset="-120"/>
              <a:ea typeface="MingLiU_HKSCS-ExtB" panose="02020500000000000000" pitchFamily="18" charset="-120"/>
            </a:endParaRPr>
          </a:p>
        </p:txBody>
      </p:sp>
      <p:sp>
        <p:nvSpPr>
          <p:cNvPr id="13" name="CuadroTexto 12">
            <a:extLst>
              <a:ext uri="{FF2B5EF4-FFF2-40B4-BE49-F238E27FC236}">
                <a16:creationId xmlns:a16="http://schemas.microsoft.com/office/drawing/2014/main" id="{1B124DD0-CAAB-442E-BD61-EB7CEBDE50B6}"/>
              </a:ext>
            </a:extLst>
          </p:cNvPr>
          <p:cNvSpPr txBox="1"/>
          <p:nvPr/>
        </p:nvSpPr>
        <p:spPr>
          <a:xfrm>
            <a:off x="643241" y="4270617"/>
            <a:ext cx="4626230" cy="19389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s-ES" sz="4000" dirty="0">
                <a:ln w="0"/>
                <a:solidFill>
                  <a:schemeClr val="tx1"/>
                </a:solidFill>
                <a:effectLst>
                  <a:outerShdw blurRad="38100" dist="19050" dir="2700000" algn="tl" rotWithShape="0">
                    <a:schemeClr val="dk1">
                      <a:alpha val="40000"/>
                    </a:schemeClr>
                  </a:outerShdw>
                </a:effectLst>
                <a:latin typeface="+mj-lt"/>
                <a:ea typeface="MS PGothic" panose="020B0600070205080204" pitchFamily="34" charset="-128"/>
                <a:cs typeface="Arial" panose="020B0604020202020204" pitchFamily="34" charset="0"/>
              </a:rPr>
              <a:t>Nadia Serroukh Mansouri</a:t>
            </a:r>
          </a:p>
          <a:p>
            <a:pPr algn="ctr"/>
            <a:r>
              <a:rPr lang="es-ES" sz="4000" dirty="0">
                <a:ln w="0"/>
                <a:solidFill>
                  <a:schemeClr val="tx1"/>
                </a:solidFill>
                <a:effectLst>
                  <a:outerShdw blurRad="38100" dist="19050" dir="2700000" algn="tl" rotWithShape="0">
                    <a:schemeClr val="dk1">
                      <a:alpha val="40000"/>
                    </a:schemeClr>
                  </a:outerShdw>
                </a:effectLst>
                <a:latin typeface="+mj-lt"/>
                <a:ea typeface="MS PGothic" panose="020B0600070205080204" pitchFamily="34" charset="-128"/>
                <a:cs typeface="Arial" panose="020B0604020202020204" pitchFamily="34" charset="0"/>
              </a:rPr>
              <a:t>Enrique Morales Ruiz </a:t>
            </a:r>
          </a:p>
          <a:p>
            <a:pPr algn="ctr"/>
            <a:r>
              <a:rPr lang="es-ES" sz="4000" dirty="0">
                <a:ln w="0"/>
                <a:solidFill>
                  <a:schemeClr val="tx1"/>
                </a:solidFill>
                <a:effectLst>
                  <a:outerShdw blurRad="38100" dist="19050" dir="2700000" algn="tl" rotWithShape="0">
                    <a:schemeClr val="dk1">
                      <a:alpha val="40000"/>
                    </a:schemeClr>
                  </a:outerShdw>
                </a:effectLst>
                <a:latin typeface="+mj-lt"/>
                <a:ea typeface="MS PGothic" panose="020B0600070205080204" pitchFamily="34" charset="-128"/>
                <a:cs typeface="Arial" panose="020B0604020202020204" pitchFamily="34" charset="0"/>
              </a:rPr>
              <a:t>Julia Carracedo Añón</a:t>
            </a:r>
            <a:endParaRPr lang="es-E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ADC58E3-39FE-40C5-9336-ED20054B2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461" y="167294"/>
            <a:ext cx="3717383" cy="770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UAH">
            <a:extLst>
              <a:ext uri="{FF2B5EF4-FFF2-40B4-BE49-F238E27FC236}">
                <a16:creationId xmlns:a16="http://schemas.microsoft.com/office/drawing/2014/main" id="{08568CCF-A6DA-453C-970E-C7E82B854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84" y="168869"/>
            <a:ext cx="2650907" cy="8063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s12">
            <a:extLst>
              <a:ext uri="{FF2B5EF4-FFF2-40B4-BE49-F238E27FC236}">
                <a16:creationId xmlns:a16="http://schemas.microsoft.com/office/drawing/2014/main" id="{23900826-C9C3-45F3-A7C4-0F272550CE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219" b="15706"/>
          <a:stretch/>
        </p:blipFill>
        <p:spPr bwMode="auto">
          <a:xfrm>
            <a:off x="349719" y="167294"/>
            <a:ext cx="4129742" cy="7706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s UCM | Biblioteca Complutense">
            <a:extLst>
              <a:ext uri="{FF2B5EF4-FFF2-40B4-BE49-F238E27FC236}">
                <a16:creationId xmlns:a16="http://schemas.microsoft.com/office/drawing/2014/main" id="{2499764C-8D73-45E8-9441-F46A466A2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0748" y="3946421"/>
            <a:ext cx="2813779" cy="258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775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alimentos&#10;&#10;Descripción generada automáticamente">
            <a:extLst>
              <a:ext uri="{FF2B5EF4-FFF2-40B4-BE49-F238E27FC236}">
                <a16:creationId xmlns:a16="http://schemas.microsoft.com/office/drawing/2014/main" id="{5C623D66-2B88-41B9-9F57-EF2F5E2DFC0F}"/>
              </a:ext>
            </a:extLst>
          </p:cNvPr>
          <p:cNvPicPr>
            <a:picLocks noChangeAspect="1"/>
          </p:cNvPicPr>
          <p:nvPr/>
        </p:nvPicPr>
        <p:blipFill rotWithShape="1">
          <a:blip r:embed="rId2">
            <a:alphaModFix amt="35000"/>
          </a:blip>
          <a:srcRect t="233" b="1549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EC837055-53C2-40BD-B51C-645B85CBF252}"/>
              </a:ext>
            </a:extLst>
          </p:cNvPr>
          <p:cNvSpPr>
            <a:spLocks noGrp="1"/>
          </p:cNvSpPr>
          <p:nvPr>
            <p:ph type="title"/>
          </p:nvPr>
        </p:nvSpPr>
        <p:spPr>
          <a:xfrm>
            <a:off x="3962399" y="1964267"/>
            <a:ext cx="7197726" cy="2421464"/>
          </a:xfrm>
        </p:spPr>
        <p:txBody>
          <a:bodyPr vert="horz" lIns="91440" tIns="45720" rIns="91440" bIns="45720" rtlCol="0" anchor="b">
            <a:normAutofit/>
          </a:bodyPr>
          <a:lstStyle/>
          <a:p>
            <a:pPr algn="r"/>
            <a:r>
              <a:rPr lang="en-US" sz="4800" dirty="0"/>
              <a:t>MATERIAL Y MÉTODOS</a:t>
            </a:r>
          </a:p>
        </p:txBody>
      </p:sp>
      <p:sp>
        <p:nvSpPr>
          <p:cNvPr id="4" name="Rectangle 4">
            <a:extLst>
              <a:ext uri="{FF2B5EF4-FFF2-40B4-BE49-F238E27FC236}">
                <a16:creationId xmlns:a16="http://schemas.microsoft.com/office/drawing/2014/main" id="{337CD09B-4BB7-4A8A-B74B-6BAC6C030667}"/>
              </a:ext>
            </a:extLst>
          </p:cNvPr>
          <p:cNvSpPr>
            <a:spLocks noChangeArrowheads="1"/>
          </p:cNvSpPr>
          <p:nvPr/>
        </p:nvSpPr>
        <p:spPr bwMode="auto">
          <a:xfrm>
            <a:off x="2133600" y="23456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77537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B0C7869A-F0BA-4C22-9E6B-B3706C210C05}"/>
              </a:ext>
            </a:extLst>
          </p:cNvPr>
          <p:cNvSpPr/>
          <p:nvPr/>
        </p:nvSpPr>
        <p:spPr>
          <a:xfrm>
            <a:off x="243028" y="3229127"/>
            <a:ext cx="1158421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600"/>
              </a:spcAft>
            </a:pPr>
            <a:r>
              <a:rPr lang="es-ES"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Tabla 2. Matriz de datos del tamaño de muestras y edad de los sujetos en los distintos grupos de estudio. CTRL: sujetos sanos, ERCA: enfermedad renal crónica avanzada, DP: diálisis peritoneal, HD: hemodiálisis, TX: trasplante renal. Los datos se expresan como la media ± SD. </a:t>
            </a:r>
          </a:p>
        </p:txBody>
      </p:sp>
      <p:graphicFrame>
        <p:nvGraphicFramePr>
          <p:cNvPr id="11" name="Marcador de contenido 5">
            <a:extLst>
              <a:ext uri="{FF2B5EF4-FFF2-40B4-BE49-F238E27FC236}">
                <a16:creationId xmlns:a16="http://schemas.microsoft.com/office/drawing/2014/main" id="{2CA9EAB8-A43E-40E9-A9D4-BAF0ED7AABFE}"/>
              </a:ext>
            </a:extLst>
          </p:cNvPr>
          <p:cNvGraphicFramePr>
            <a:graphicFrameLocks noGrp="1"/>
          </p:cNvGraphicFramePr>
          <p:nvPr>
            <p:ph idx="1"/>
            <p:extLst>
              <p:ext uri="{D42A27DB-BD31-4B8C-83A1-F6EECF244321}">
                <p14:modId xmlns:p14="http://schemas.microsoft.com/office/powerpoint/2010/main" val="338223999"/>
              </p:ext>
            </p:extLst>
          </p:nvPr>
        </p:nvGraphicFramePr>
        <p:xfrm>
          <a:off x="243028" y="391863"/>
          <a:ext cx="11705943" cy="2497655"/>
        </p:xfrm>
        <a:graphic>
          <a:graphicData uri="http://schemas.openxmlformats.org/drawingml/2006/table">
            <a:tbl>
              <a:tblPr firstRow="1" firstCol="1" bandRow="1">
                <a:tableStyleId>{7DF18680-E054-41AD-8BC1-D1AEF772440D}</a:tableStyleId>
              </a:tblPr>
              <a:tblGrid>
                <a:gridCol w="2743353">
                  <a:extLst>
                    <a:ext uri="{9D8B030D-6E8A-4147-A177-3AD203B41FA5}">
                      <a16:colId xmlns:a16="http://schemas.microsoft.com/office/drawing/2014/main" val="1925355845"/>
                    </a:ext>
                  </a:extLst>
                </a:gridCol>
                <a:gridCol w="1860001">
                  <a:extLst>
                    <a:ext uri="{9D8B030D-6E8A-4147-A177-3AD203B41FA5}">
                      <a16:colId xmlns:a16="http://schemas.microsoft.com/office/drawing/2014/main" val="938923727"/>
                    </a:ext>
                  </a:extLst>
                </a:gridCol>
                <a:gridCol w="1703852">
                  <a:extLst>
                    <a:ext uri="{9D8B030D-6E8A-4147-A177-3AD203B41FA5}">
                      <a16:colId xmlns:a16="http://schemas.microsoft.com/office/drawing/2014/main" val="388105257"/>
                    </a:ext>
                  </a:extLst>
                </a:gridCol>
                <a:gridCol w="1860001">
                  <a:extLst>
                    <a:ext uri="{9D8B030D-6E8A-4147-A177-3AD203B41FA5}">
                      <a16:colId xmlns:a16="http://schemas.microsoft.com/office/drawing/2014/main" val="3779404994"/>
                    </a:ext>
                  </a:extLst>
                </a:gridCol>
                <a:gridCol w="1775681">
                  <a:extLst>
                    <a:ext uri="{9D8B030D-6E8A-4147-A177-3AD203B41FA5}">
                      <a16:colId xmlns:a16="http://schemas.microsoft.com/office/drawing/2014/main" val="3570814566"/>
                    </a:ext>
                  </a:extLst>
                </a:gridCol>
                <a:gridCol w="1763055">
                  <a:extLst>
                    <a:ext uri="{9D8B030D-6E8A-4147-A177-3AD203B41FA5}">
                      <a16:colId xmlns:a16="http://schemas.microsoft.com/office/drawing/2014/main" val="1162760717"/>
                    </a:ext>
                  </a:extLst>
                </a:gridCol>
              </a:tblGrid>
              <a:tr h="669748">
                <a:tc>
                  <a:txBody>
                    <a:bodyPr/>
                    <a:lstStyle/>
                    <a:p>
                      <a:pPr algn="just">
                        <a:spcAft>
                          <a:spcPts val="0"/>
                        </a:spcAft>
                      </a:pPr>
                      <a:endParaRPr lang="es-ES" sz="2000" dirty="0">
                        <a:solidFill>
                          <a:schemeClr val="tx1"/>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ysClr val="windowText" lastClr="000000"/>
                          </a:solidFill>
                          <a:effectLst/>
                          <a:latin typeface="+mj-lt"/>
                        </a:rPr>
                        <a:t>CTRL</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ysClr val="windowText" lastClr="000000"/>
                          </a:solidFill>
                          <a:effectLst/>
                          <a:latin typeface="+mj-lt"/>
                        </a:rPr>
                        <a:t>ERCA</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ysClr val="windowText" lastClr="000000"/>
                          </a:solidFill>
                          <a:effectLst/>
                          <a:latin typeface="+mj-lt"/>
                        </a:rPr>
                        <a:t>DP</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ysClr val="windowText" lastClr="000000"/>
                          </a:solidFill>
                          <a:effectLst/>
                          <a:latin typeface="+mj-lt"/>
                        </a:rPr>
                        <a:t>HD</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ysClr val="windowText" lastClr="000000"/>
                          </a:solidFill>
                          <a:effectLst/>
                          <a:latin typeface="+mj-lt"/>
                        </a:rPr>
                        <a:t>TX</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extLst>
                  <a:ext uri="{0D108BD9-81ED-4DB2-BD59-A6C34878D82A}">
                    <a16:rowId xmlns:a16="http://schemas.microsoft.com/office/drawing/2014/main" val="3978651360"/>
                  </a:ext>
                </a:extLst>
              </a:tr>
              <a:tr h="960767">
                <a:tc>
                  <a:txBody>
                    <a:bodyPr/>
                    <a:lstStyle/>
                    <a:p>
                      <a:pPr algn="just">
                        <a:spcAft>
                          <a:spcPts val="0"/>
                        </a:spcAft>
                      </a:pPr>
                      <a:r>
                        <a:rPr lang="es-ES" sz="2000" dirty="0">
                          <a:solidFill>
                            <a:sysClr val="windowText" lastClr="000000"/>
                          </a:solidFill>
                          <a:effectLst/>
                          <a:latin typeface="+mj-lt"/>
                        </a:rPr>
                        <a:t>Tamaño muestral (N)</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chemeClr val="tx1"/>
                          </a:solidFill>
                          <a:effectLst/>
                          <a:latin typeface="+mn-lt"/>
                        </a:rPr>
                        <a:t>18</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spcAft>
                          <a:spcPts val="0"/>
                        </a:spcAft>
                      </a:pPr>
                      <a:r>
                        <a:rPr lang="es-ES" sz="2000" dirty="0">
                          <a:solidFill>
                            <a:schemeClr val="tx1"/>
                          </a:solidFill>
                          <a:effectLst/>
                          <a:latin typeface="+mn-lt"/>
                        </a:rPr>
                        <a:t>40</a:t>
                      </a:r>
                    </a:p>
                    <a:p>
                      <a:pPr algn="ctr">
                        <a:spcAft>
                          <a:spcPts val="0"/>
                        </a:spcAft>
                      </a:pPr>
                      <a:r>
                        <a:rPr lang="es-ES" sz="2000" dirty="0">
                          <a:solidFill>
                            <a:schemeClr val="tx1"/>
                          </a:solidFill>
                          <a:effectLst/>
                          <a:latin typeface="+mn-lt"/>
                        </a:rPr>
                        <a:t> </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lnSpc>
                          <a:spcPct val="150000"/>
                        </a:lnSpc>
                        <a:spcAft>
                          <a:spcPts val="0"/>
                        </a:spcAft>
                      </a:pPr>
                      <a:r>
                        <a:rPr lang="es-ES" sz="2000" dirty="0">
                          <a:solidFill>
                            <a:schemeClr val="tx1"/>
                          </a:solidFill>
                          <a:effectLst/>
                          <a:latin typeface="+mn-lt"/>
                        </a:rPr>
                        <a:t>23</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lnSpc>
                          <a:spcPct val="150000"/>
                        </a:lnSpc>
                        <a:spcAft>
                          <a:spcPts val="0"/>
                        </a:spcAft>
                      </a:pPr>
                      <a:r>
                        <a:rPr lang="es-ES" sz="2000" dirty="0">
                          <a:solidFill>
                            <a:schemeClr val="tx1"/>
                          </a:solidFill>
                          <a:effectLst/>
                          <a:latin typeface="+mn-lt"/>
                        </a:rPr>
                        <a:t>40</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lnSpc>
                          <a:spcPct val="150000"/>
                        </a:lnSpc>
                        <a:spcAft>
                          <a:spcPts val="0"/>
                        </a:spcAft>
                      </a:pPr>
                      <a:r>
                        <a:rPr lang="es-ES" sz="2000" dirty="0">
                          <a:solidFill>
                            <a:schemeClr val="tx1"/>
                          </a:solidFill>
                          <a:effectLst/>
                          <a:latin typeface="+mn-lt"/>
                        </a:rPr>
                        <a:t>33</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extLst>
                  <a:ext uri="{0D108BD9-81ED-4DB2-BD59-A6C34878D82A}">
                    <a16:rowId xmlns:a16="http://schemas.microsoft.com/office/drawing/2014/main" val="2432428203"/>
                  </a:ext>
                </a:extLst>
              </a:tr>
              <a:tr h="867140">
                <a:tc>
                  <a:txBody>
                    <a:bodyPr/>
                    <a:lstStyle/>
                    <a:p>
                      <a:pPr algn="just">
                        <a:spcAft>
                          <a:spcPts val="0"/>
                        </a:spcAft>
                      </a:pPr>
                      <a:r>
                        <a:rPr lang="es-ES" sz="2000" dirty="0">
                          <a:solidFill>
                            <a:sysClr val="windowText" lastClr="000000"/>
                          </a:solidFill>
                          <a:effectLst/>
                          <a:latin typeface="+mj-lt"/>
                        </a:rPr>
                        <a:t>Edad (años)</a:t>
                      </a:r>
                      <a:endParaRPr lang="es-ES" sz="2000" dirty="0">
                        <a:solidFill>
                          <a:sysClr val="windowText" lastClr="000000"/>
                        </a:solidFill>
                        <a:effectLst/>
                        <a:latin typeface="+mj-lt"/>
                        <a:ea typeface="Times New Roman" panose="02020603050405020304" pitchFamily="18" charset="0"/>
                      </a:endParaRPr>
                    </a:p>
                  </a:txBody>
                  <a:tcPr marL="169998" marR="169998" marT="0" marB="0">
                    <a:solidFill>
                      <a:srgbClr val="CCCCFF"/>
                    </a:solidFill>
                  </a:tcPr>
                </a:tc>
                <a:tc>
                  <a:txBody>
                    <a:bodyPr/>
                    <a:lstStyle/>
                    <a:p>
                      <a:pPr algn="ctr">
                        <a:spcAft>
                          <a:spcPts val="0"/>
                        </a:spcAft>
                      </a:pPr>
                      <a:r>
                        <a:rPr lang="es-ES" sz="2000" dirty="0">
                          <a:solidFill>
                            <a:schemeClr val="tx1"/>
                          </a:solidFill>
                          <a:effectLst/>
                          <a:latin typeface="+mn-lt"/>
                        </a:rPr>
                        <a:t>54,6±14,37</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spcAft>
                          <a:spcPts val="0"/>
                        </a:spcAft>
                      </a:pPr>
                      <a:r>
                        <a:rPr lang="es-ES" sz="2000" dirty="0">
                          <a:solidFill>
                            <a:schemeClr val="tx1"/>
                          </a:solidFill>
                          <a:effectLst/>
                          <a:latin typeface="+mn-lt"/>
                        </a:rPr>
                        <a:t>60,1±17,3</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spcAft>
                          <a:spcPts val="0"/>
                        </a:spcAft>
                      </a:pPr>
                      <a:r>
                        <a:rPr lang="es-ES" sz="2000" dirty="0">
                          <a:solidFill>
                            <a:schemeClr val="tx1"/>
                          </a:solidFill>
                          <a:effectLst/>
                          <a:latin typeface="+mn-lt"/>
                        </a:rPr>
                        <a:t>55,82±15,6</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spcAft>
                          <a:spcPts val="0"/>
                        </a:spcAft>
                      </a:pPr>
                      <a:r>
                        <a:rPr lang="es-ES" sz="2000" dirty="0">
                          <a:solidFill>
                            <a:schemeClr val="tx1"/>
                          </a:solidFill>
                          <a:effectLst/>
                          <a:latin typeface="+mn-lt"/>
                        </a:rPr>
                        <a:t>57,7± 14,9</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tc>
                  <a:txBody>
                    <a:bodyPr/>
                    <a:lstStyle/>
                    <a:p>
                      <a:pPr algn="ctr">
                        <a:spcAft>
                          <a:spcPts val="0"/>
                        </a:spcAft>
                      </a:pPr>
                      <a:r>
                        <a:rPr lang="es-ES" sz="2000" dirty="0">
                          <a:solidFill>
                            <a:schemeClr val="tx1"/>
                          </a:solidFill>
                          <a:effectLst/>
                          <a:latin typeface="+mn-lt"/>
                        </a:rPr>
                        <a:t>54,5 ± 12,2</a:t>
                      </a:r>
                      <a:endParaRPr lang="es-ES" sz="2000" dirty="0">
                        <a:solidFill>
                          <a:schemeClr val="tx1"/>
                        </a:solidFill>
                        <a:effectLst/>
                        <a:latin typeface="+mn-lt"/>
                        <a:ea typeface="Times New Roman" panose="02020603050405020304" pitchFamily="18" charset="0"/>
                      </a:endParaRPr>
                    </a:p>
                  </a:txBody>
                  <a:tcPr marL="169998" marR="169998" marT="0" marB="0">
                    <a:solidFill>
                      <a:schemeClr val="bg1"/>
                    </a:solidFill>
                  </a:tcPr>
                </a:tc>
                <a:extLst>
                  <a:ext uri="{0D108BD9-81ED-4DB2-BD59-A6C34878D82A}">
                    <a16:rowId xmlns:a16="http://schemas.microsoft.com/office/drawing/2014/main" val="563400845"/>
                  </a:ext>
                </a:extLst>
              </a:tr>
            </a:tbl>
          </a:graphicData>
        </a:graphic>
      </p:graphicFrame>
      <p:pic>
        <p:nvPicPr>
          <p:cNvPr id="12" name="Marcador de contenido 18">
            <a:extLst>
              <a:ext uri="{FF2B5EF4-FFF2-40B4-BE49-F238E27FC236}">
                <a16:creationId xmlns:a16="http://schemas.microsoft.com/office/drawing/2014/main" id="{D9D1F983-17B7-449C-9087-317C07F626FA}"/>
              </a:ext>
            </a:extLst>
          </p:cNvPr>
          <p:cNvPicPr>
            <a:picLocks noChangeAspect="1"/>
          </p:cNvPicPr>
          <p:nvPr/>
        </p:nvPicPr>
        <p:blipFill rotWithShape="1">
          <a:blip r:embed="rId4"/>
          <a:srcRect l="1" t="34612" r="63279"/>
          <a:stretch/>
        </p:blipFill>
        <p:spPr>
          <a:xfrm>
            <a:off x="344659" y="4471556"/>
            <a:ext cx="2431364" cy="2526703"/>
          </a:xfrm>
          <a:prstGeom prst="rect">
            <a:avLst/>
          </a:prstGeom>
        </p:spPr>
      </p:pic>
      <p:sp>
        <p:nvSpPr>
          <p:cNvPr id="8" name="Rectángulo 7">
            <a:extLst>
              <a:ext uri="{FF2B5EF4-FFF2-40B4-BE49-F238E27FC236}">
                <a16:creationId xmlns:a16="http://schemas.microsoft.com/office/drawing/2014/main" id="{E21FEE6A-531A-4951-B0BE-D1FB1CFA5092}"/>
              </a:ext>
            </a:extLst>
          </p:cNvPr>
          <p:cNvSpPr/>
          <p:nvPr/>
        </p:nvSpPr>
        <p:spPr>
          <a:xfrm>
            <a:off x="3211173" y="4896477"/>
            <a:ext cx="7044176" cy="156966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Wingdings" panose="05000000000000000000" pitchFamily="2" charset="2"/>
              <a:buChar char="§"/>
            </a:pPr>
            <a:r>
              <a:rPr lang="es-ES" sz="3200" dirty="0">
                <a:ln w="0"/>
                <a:solidFill>
                  <a:schemeClr val="tx1"/>
                </a:solidFill>
                <a:effectLst>
                  <a:outerShdw blurRad="38100" dist="19050" dir="2700000" algn="tl" rotWithShape="0">
                    <a:schemeClr val="dk1">
                      <a:alpha val="40000"/>
                    </a:schemeClr>
                  </a:outerShdw>
                </a:effectLst>
                <a:latin typeface="+mj-lt"/>
              </a:rPr>
              <a:t>Estudio observacional transversal </a:t>
            </a:r>
          </a:p>
          <a:p>
            <a:pPr marL="285750" indent="-285750" algn="just">
              <a:buFont typeface="Wingdings" panose="05000000000000000000" pitchFamily="2" charset="2"/>
              <a:buChar char="§"/>
            </a:pPr>
            <a:r>
              <a:rPr lang="es-ES" sz="3200" dirty="0">
                <a:ln w="0"/>
                <a:solidFill>
                  <a:schemeClr val="tx1"/>
                </a:solidFill>
                <a:effectLst>
                  <a:outerShdw blurRad="38100" dist="19050" dir="2700000" algn="tl" rotWithShape="0">
                    <a:schemeClr val="dk1">
                      <a:alpha val="40000"/>
                    </a:schemeClr>
                  </a:outerShdw>
                </a:effectLst>
                <a:latin typeface="+mj-lt"/>
              </a:rPr>
              <a:t>Servicio de Nefrología (Hospital 12 de Octubre)</a:t>
            </a:r>
          </a:p>
          <a:p>
            <a:pPr marL="285750" indent="-285750" algn="just">
              <a:buFont typeface="Wingdings" panose="05000000000000000000" pitchFamily="2" charset="2"/>
              <a:buChar char="§"/>
            </a:pPr>
            <a:r>
              <a:rPr lang="es-ES" sz="3200" dirty="0">
                <a:ln w="0"/>
                <a:solidFill>
                  <a:schemeClr val="tx1"/>
                </a:solidFill>
                <a:effectLst>
                  <a:outerShdw blurRad="38100" dist="19050" dir="2700000" algn="tl" rotWithShape="0">
                    <a:schemeClr val="dk1">
                      <a:alpha val="40000"/>
                    </a:schemeClr>
                  </a:outerShdw>
                </a:effectLst>
                <a:latin typeface="+mj-lt"/>
              </a:rPr>
              <a:t>N TOTAL=154</a:t>
            </a:r>
          </a:p>
        </p:txBody>
      </p:sp>
    </p:spTree>
    <p:extLst>
      <p:ext uri="{BB962C8B-B14F-4D97-AF65-F5344CB8AC3E}">
        <p14:creationId xmlns:p14="http://schemas.microsoft.com/office/powerpoint/2010/main" val="4771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a:extLst>
              <a:ext uri="{FF2B5EF4-FFF2-40B4-BE49-F238E27FC236}">
                <a16:creationId xmlns:a16="http://schemas.microsoft.com/office/drawing/2014/main" id="{6DDC0B9C-760F-4965-9438-81053615E791}"/>
              </a:ext>
            </a:extLst>
          </p:cNvPr>
          <p:cNvSpPr/>
          <p:nvPr/>
        </p:nvSpPr>
        <p:spPr>
          <a:xfrm>
            <a:off x="1943686" y="116564"/>
            <a:ext cx="8304627" cy="923330"/>
          </a:xfrm>
          <a:prstGeom prst="rect">
            <a:avLst/>
          </a:prstGeom>
          <a:solidFill>
            <a:schemeClr val="accent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ES" sz="54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AISLAMIENTO DE MICROVESÍCULAS</a:t>
            </a:r>
          </a:p>
        </p:txBody>
      </p:sp>
      <p:graphicFrame>
        <p:nvGraphicFramePr>
          <p:cNvPr id="28" name="Marcador de contenido 13">
            <a:extLst>
              <a:ext uri="{FF2B5EF4-FFF2-40B4-BE49-F238E27FC236}">
                <a16:creationId xmlns:a16="http://schemas.microsoft.com/office/drawing/2014/main" id="{69CCD2F0-3843-4ADD-83F7-F014963D8FE2}"/>
              </a:ext>
            </a:extLst>
          </p:cNvPr>
          <p:cNvGraphicFramePr>
            <a:graphicFrameLocks noGrp="1"/>
          </p:cNvGraphicFramePr>
          <p:nvPr>
            <p:ph idx="1"/>
            <p:extLst>
              <p:ext uri="{D42A27DB-BD31-4B8C-83A1-F6EECF244321}">
                <p14:modId xmlns:p14="http://schemas.microsoft.com/office/powerpoint/2010/main" val="3343728515"/>
              </p:ext>
            </p:extLst>
          </p:nvPr>
        </p:nvGraphicFramePr>
        <p:xfrm>
          <a:off x="740460" y="1275838"/>
          <a:ext cx="10386126" cy="3765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9" name="Grupo 28">
            <a:extLst>
              <a:ext uri="{FF2B5EF4-FFF2-40B4-BE49-F238E27FC236}">
                <a16:creationId xmlns:a16="http://schemas.microsoft.com/office/drawing/2014/main" id="{FEBABA4B-1031-4259-A7BE-C47E8DEA7662}"/>
              </a:ext>
            </a:extLst>
          </p:cNvPr>
          <p:cNvGrpSpPr/>
          <p:nvPr/>
        </p:nvGrpSpPr>
        <p:grpSpPr>
          <a:xfrm>
            <a:off x="776216" y="5381045"/>
            <a:ext cx="3115341" cy="1233490"/>
            <a:chOff x="0" y="2158187"/>
            <a:chExt cx="2364804" cy="1893112"/>
          </a:xfrm>
          <a:scene3d>
            <a:camera prst="orthographicFront"/>
            <a:lightRig rig="chilly" dir="t"/>
          </a:scene3d>
        </p:grpSpPr>
        <p:sp>
          <p:nvSpPr>
            <p:cNvPr id="30" name="Rectángulo: esquinas redondeadas 29">
              <a:extLst>
                <a:ext uri="{FF2B5EF4-FFF2-40B4-BE49-F238E27FC236}">
                  <a16:creationId xmlns:a16="http://schemas.microsoft.com/office/drawing/2014/main" id="{9423161E-ABC5-4164-902F-798BC5F82A69}"/>
                </a:ext>
              </a:extLst>
            </p:cNvPr>
            <p:cNvSpPr/>
            <p:nvPr/>
          </p:nvSpPr>
          <p:spPr>
            <a:xfrm>
              <a:off x="0" y="2158187"/>
              <a:ext cx="2364804" cy="1893112"/>
            </a:xfrm>
            <a:prstGeom prst="roundRect">
              <a:avLst>
                <a:gd name="adj" fmla="val 10000"/>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Rectángulo: esquinas redondeadas 4">
              <a:extLst>
                <a:ext uri="{FF2B5EF4-FFF2-40B4-BE49-F238E27FC236}">
                  <a16:creationId xmlns:a16="http://schemas.microsoft.com/office/drawing/2014/main" id="{2CF9A847-EEDD-455D-BB3B-1A0053AC2287}"/>
                </a:ext>
              </a:extLst>
            </p:cNvPr>
            <p:cNvSpPr txBox="1"/>
            <p:nvPr/>
          </p:nvSpPr>
          <p:spPr>
            <a:xfrm>
              <a:off x="55446" y="2213633"/>
              <a:ext cx="2309357" cy="18376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es-ES" sz="2000" dirty="0" err="1">
                  <a:ln w="0"/>
                  <a:solidFill>
                    <a:schemeClr val="tx1"/>
                  </a:solidFill>
                  <a:effectLst>
                    <a:outerShdw blurRad="38100" dist="19050" dir="2700000" algn="tl" rotWithShape="0">
                      <a:schemeClr val="dk1">
                        <a:alpha val="40000"/>
                      </a:schemeClr>
                    </a:outerShdw>
                  </a:effectLst>
                </a:rPr>
                <a:t>Ultracentrifugación</a:t>
              </a:r>
              <a:r>
                <a:rPr lang="es-ES" sz="2000" dirty="0">
                  <a:ln w="0"/>
                  <a:solidFill>
                    <a:schemeClr val="tx1"/>
                  </a:solidFill>
                  <a:effectLst>
                    <a:outerShdw blurRad="38100" dist="19050" dir="2700000" algn="tl" rotWithShape="0">
                      <a:schemeClr val="dk1">
                        <a:alpha val="40000"/>
                      </a:schemeClr>
                    </a:outerShdw>
                  </a:effectLst>
                </a:rPr>
                <a:t> 2 min a 11.000g</a:t>
              </a:r>
            </a:p>
          </p:txBody>
        </p:sp>
      </p:grpSp>
      <p:grpSp>
        <p:nvGrpSpPr>
          <p:cNvPr id="33" name="Grupo 32">
            <a:extLst>
              <a:ext uri="{FF2B5EF4-FFF2-40B4-BE49-F238E27FC236}">
                <a16:creationId xmlns:a16="http://schemas.microsoft.com/office/drawing/2014/main" id="{CE479D7B-7442-4073-A32D-743738DBE87F}"/>
              </a:ext>
            </a:extLst>
          </p:cNvPr>
          <p:cNvGrpSpPr/>
          <p:nvPr/>
        </p:nvGrpSpPr>
        <p:grpSpPr>
          <a:xfrm>
            <a:off x="4200285" y="5388269"/>
            <a:ext cx="3559516" cy="1266299"/>
            <a:chOff x="-1" y="2351808"/>
            <a:chExt cx="2388883" cy="1555030"/>
          </a:xfrm>
          <a:scene3d>
            <a:camera prst="orthographicFront"/>
            <a:lightRig rig="chilly" dir="t"/>
          </a:scene3d>
        </p:grpSpPr>
        <p:sp>
          <p:nvSpPr>
            <p:cNvPr id="34" name="Rectángulo: esquinas redondeadas 33">
              <a:extLst>
                <a:ext uri="{FF2B5EF4-FFF2-40B4-BE49-F238E27FC236}">
                  <a16:creationId xmlns:a16="http://schemas.microsoft.com/office/drawing/2014/main" id="{07AC917B-80E6-4986-B945-279B44B57EE5}"/>
                </a:ext>
              </a:extLst>
            </p:cNvPr>
            <p:cNvSpPr/>
            <p:nvPr/>
          </p:nvSpPr>
          <p:spPr>
            <a:xfrm>
              <a:off x="24078" y="2351808"/>
              <a:ext cx="2364804" cy="1555030"/>
            </a:xfrm>
            <a:prstGeom prst="roundRect">
              <a:avLst>
                <a:gd name="adj" fmla="val 10000"/>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ES" dirty="0"/>
            </a:p>
          </p:txBody>
        </p:sp>
        <p:sp>
          <p:nvSpPr>
            <p:cNvPr id="35" name="Rectángulo: esquinas redondeadas 4">
              <a:extLst>
                <a:ext uri="{FF2B5EF4-FFF2-40B4-BE49-F238E27FC236}">
                  <a16:creationId xmlns:a16="http://schemas.microsoft.com/office/drawing/2014/main" id="{2D686AEF-7F88-4C3A-A417-AB30797CD401}"/>
                </a:ext>
              </a:extLst>
            </p:cNvPr>
            <p:cNvSpPr txBox="1"/>
            <p:nvPr/>
          </p:nvSpPr>
          <p:spPr>
            <a:xfrm>
              <a:off x="-1" y="2666623"/>
              <a:ext cx="2309357" cy="1005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es-ES" dirty="0">
                  <a:ln w="0"/>
                  <a:solidFill>
                    <a:schemeClr val="tx1"/>
                  </a:solidFill>
                  <a:effectLst>
                    <a:outerShdw blurRad="38100" dist="19050" dir="2700000" algn="tl" rotWithShape="0">
                      <a:schemeClr val="dk1">
                        <a:alpha val="40000"/>
                      </a:schemeClr>
                    </a:outerShdw>
                  </a:effectLst>
                </a:rPr>
                <a:t>100µl PPP + </a:t>
              </a:r>
              <a:r>
                <a:rPr lang="es-ES" dirty="0" err="1">
                  <a:ln w="0"/>
                  <a:solidFill>
                    <a:schemeClr val="tx1"/>
                  </a:solidFill>
                  <a:effectLst>
                    <a:outerShdw blurRad="38100" dist="19050" dir="2700000" algn="tl" rotWithShape="0">
                      <a:schemeClr val="dk1">
                        <a:alpha val="40000"/>
                      </a:schemeClr>
                    </a:outerShdw>
                  </a:effectLst>
                </a:rPr>
                <a:t>AcMo</a:t>
              </a:r>
              <a:r>
                <a:rPr lang="es-ES" dirty="0">
                  <a:ln w="0"/>
                  <a:solidFill>
                    <a:schemeClr val="tx1"/>
                  </a:solidFill>
                  <a:effectLst>
                    <a:outerShdw blurRad="38100" dist="19050" dir="2700000" algn="tl" rotWithShape="0">
                      <a:schemeClr val="dk1">
                        <a:alpha val="40000"/>
                      </a:schemeClr>
                    </a:outerShdw>
                  </a:effectLst>
                </a:rPr>
                <a:t>: </a:t>
              </a:r>
              <a:r>
                <a:rPr lang="pt-BR" dirty="0">
                  <a:ln w="0"/>
                  <a:solidFill>
                    <a:schemeClr val="tx1"/>
                  </a:solidFill>
                  <a:effectLst>
                    <a:outerShdw blurRad="38100" dist="19050" dir="2700000" algn="tl" rotWithShape="0">
                      <a:schemeClr val="dk1">
                        <a:alpha val="40000"/>
                      </a:schemeClr>
                    </a:outerShdw>
                  </a:effectLst>
                </a:rPr>
                <a:t>Anexin V (FITC),CD31 (PECAM), CD41 (PerCP), CD142 (APC</a:t>
              </a:r>
              <a:r>
                <a:rPr lang="pt-BR" sz="2000" dirty="0">
                  <a:ln w="0"/>
                  <a:solidFill>
                    <a:schemeClr val="tx1"/>
                  </a:solidFill>
                  <a:effectLst>
                    <a:outerShdw blurRad="38100" dist="19050" dir="2700000" algn="tl" rotWithShape="0">
                      <a:schemeClr val="dk1">
                        <a:alpha val="40000"/>
                      </a:schemeClr>
                    </a:outerShdw>
                  </a:effectLst>
                </a:rPr>
                <a:t>)</a:t>
              </a:r>
            </a:p>
          </p:txBody>
        </p:sp>
      </p:grpSp>
      <p:grpSp>
        <p:nvGrpSpPr>
          <p:cNvPr id="37" name="Grupo 36">
            <a:extLst>
              <a:ext uri="{FF2B5EF4-FFF2-40B4-BE49-F238E27FC236}">
                <a16:creationId xmlns:a16="http://schemas.microsoft.com/office/drawing/2014/main" id="{36276D7B-C99F-412C-9F0F-0F9E6F3AEAA1}"/>
              </a:ext>
            </a:extLst>
          </p:cNvPr>
          <p:cNvGrpSpPr/>
          <p:nvPr/>
        </p:nvGrpSpPr>
        <p:grpSpPr>
          <a:xfrm>
            <a:off x="8032652" y="5388269"/>
            <a:ext cx="2979419" cy="1319619"/>
            <a:chOff x="0" y="2158187"/>
            <a:chExt cx="2364804" cy="2037230"/>
          </a:xfrm>
          <a:scene3d>
            <a:camera prst="orthographicFront"/>
            <a:lightRig rig="chilly" dir="t"/>
          </a:scene3d>
        </p:grpSpPr>
        <p:sp>
          <p:nvSpPr>
            <p:cNvPr id="38" name="Rectángulo: esquinas redondeadas 37">
              <a:extLst>
                <a:ext uri="{FF2B5EF4-FFF2-40B4-BE49-F238E27FC236}">
                  <a16:creationId xmlns:a16="http://schemas.microsoft.com/office/drawing/2014/main" id="{36A88528-A529-44D1-9063-A4413C719DD6}"/>
                </a:ext>
              </a:extLst>
            </p:cNvPr>
            <p:cNvSpPr/>
            <p:nvPr/>
          </p:nvSpPr>
          <p:spPr>
            <a:xfrm>
              <a:off x="0" y="2158187"/>
              <a:ext cx="2364804" cy="1893112"/>
            </a:xfrm>
            <a:prstGeom prst="roundRect">
              <a:avLst>
                <a:gd name="adj" fmla="val 10000"/>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s-ES" dirty="0"/>
            </a:p>
          </p:txBody>
        </p:sp>
        <p:sp>
          <p:nvSpPr>
            <p:cNvPr id="39" name="Rectángulo: esquinas redondeadas 4">
              <a:extLst>
                <a:ext uri="{FF2B5EF4-FFF2-40B4-BE49-F238E27FC236}">
                  <a16:creationId xmlns:a16="http://schemas.microsoft.com/office/drawing/2014/main" id="{40DEAE4F-7C62-43D2-B137-80C69D4E2B55}"/>
                </a:ext>
              </a:extLst>
            </p:cNvPr>
            <p:cNvSpPr txBox="1"/>
            <p:nvPr/>
          </p:nvSpPr>
          <p:spPr>
            <a:xfrm>
              <a:off x="195907" y="2240504"/>
              <a:ext cx="1923856" cy="1954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es-ES" sz="2000" dirty="0">
                  <a:solidFill>
                    <a:schemeClr val="bg1"/>
                  </a:solidFill>
                </a:rPr>
                <a:t> </a:t>
              </a:r>
              <a:r>
                <a:rPr lang="es-ES" sz="2000" dirty="0">
                  <a:ln w="0"/>
                  <a:solidFill>
                    <a:schemeClr val="tx1"/>
                  </a:solidFill>
                  <a:effectLst>
                    <a:outerShdw blurRad="38100" dist="19050" dir="2700000" algn="tl" rotWithShape="0">
                      <a:schemeClr val="dk1">
                        <a:alpha val="40000"/>
                      </a:schemeClr>
                    </a:outerShdw>
                  </a:effectLst>
                </a:rPr>
                <a:t>Fijación celular (CELL FIX</a:t>
              </a:r>
              <a:r>
                <a:rPr lang="es-ES" sz="1600" dirty="0">
                  <a:ln w="0"/>
                  <a:solidFill>
                    <a:schemeClr val="tx1"/>
                  </a:solidFill>
                  <a:effectLst>
                    <a:outerShdw blurRad="38100" dist="19050" dir="2700000" algn="tl" rotWithShape="0">
                      <a:schemeClr val="dk1">
                        <a:alpha val="40000"/>
                      </a:schemeClr>
                    </a:outerShdw>
                  </a:effectLst>
                </a:rPr>
                <a:t>)</a:t>
              </a:r>
            </a:p>
            <a:p>
              <a:pPr algn="ctr"/>
              <a:endParaRPr lang="es-ES" sz="1600" dirty="0">
                <a:solidFill>
                  <a:schemeClr val="bg1"/>
                </a:solidFill>
              </a:endParaRPr>
            </a:p>
          </p:txBody>
        </p:sp>
      </p:grpSp>
      <p:sp>
        <p:nvSpPr>
          <p:cNvPr id="3" name="Elipse 2">
            <a:extLst>
              <a:ext uri="{FF2B5EF4-FFF2-40B4-BE49-F238E27FC236}">
                <a16:creationId xmlns:a16="http://schemas.microsoft.com/office/drawing/2014/main" id="{C94C590F-B203-416F-9189-68D2217B1918}"/>
              </a:ext>
            </a:extLst>
          </p:cNvPr>
          <p:cNvSpPr/>
          <p:nvPr/>
        </p:nvSpPr>
        <p:spPr>
          <a:xfrm>
            <a:off x="707536" y="3052260"/>
            <a:ext cx="520505" cy="47168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latin typeface="+mj-lt"/>
              </a:rPr>
              <a:t>1</a:t>
            </a:r>
          </a:p>
        </p:txBody>
      </p:sp>
      <p:sp>
        <p:nvSpPr>
          <p:cNvPr id="21" name="Elipse 20">
            <a:extLst>
              <a:ext uri="{FF2B5EF4-FFF2-40B4-BE49-F238E27FC236}">
                <a16:creationId xmlns:a16="http://schemas.microsoft.com/office/drawing/2014/main" id="{C103AA69-ABA0-4099-B4AE-ED5F981B2944}"/>
              </a:ext>
            </a:extLst>
          </p:cNvPr>
          <p:cNvSpPr/>
          <p:nvPr/>
        </p:nvSpPr>
        <p:spPr>
          <a:xfrm>
            <a:off x="675670" y="5201771"/>
            <a:ext cx="520505" cy="47168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latin typeface="+mj-lt"/>
              </a:rPr>
              <a:t>2</a:t>
            </a:r>
          </a:p>
        </p:txBody>
      </p:sp>
      <p:sp>
        <p:nvSpPr>
          <p:cNvPr id="22" name="Elipse 21">
            <a:extLst>
              <a:ext uri="{FF2B5EF4-FFF2-40B4-BE49-F238E27FC236}">
                <a16:creationId xmlns:a16="http://schemas.microsoft.com/office/drawing/2014/main" id="{B901C2E8-62CC-40F3-A3CB-ED04972288C9}"/>
              </a:ext>
            </a:extLst>
          </p:cNvPr>
          <p:cNvSpPr/>
          <p:nvPr/>
        </p:nvSpPr>
        <p:spPr>
          <a:xfrm>
            <a:off x="4092832" y="3015817"/>
            <a:ext cx="520505" cy="47168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latin typeface="+mj-lt"/>
              </a:rPr>
              <a:t>3</a:t>
            </a:r>
          </a:p>
        </p:txBody>
      </p:sp>
      <p:sp>
        <p:nvSpPr>
          <p:cNvPr id="23" name="Elipse 22">
            <a:extLst>
              <a:ext uri="{FF2B5EF4-FFF2-40B4-BE49-F238E27FC236}">
                <a16:creationId xmlns:a16="http://schemas.microsoft.com/office/drawing/2014/main" id="{C1B5FD17-95FE-44BE-B2C1-F3E38D0245B5}"/>
              </a:ext>
            </a:extLst>
          </p:cNvPr>
          <p:cNvSpPr/>
          <p:nvPr/>
        </p:nvSpPr>
        <p:spPr>
          <a:xfrm>
            <a:off x="4078667" y="5198569"/>
            <a:ext cx="520505" cy="47168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latin typeface="+mj-lt"/>
              </a:rPr>
              <a:t>4</a:t>
            </a:r>
          </a:p>
        </p:txBody>
      </p:sp>
      <p:sp>
        <p:nvSpPr>
          <p:cNvPr id="24" name="Elipse 23">
            <a:extLst>
              <a:ext uri="{FF2B5EF4-FFF2-40B4-BE49-F238E27FC236}">
                <a16:creationId xmlns:a16="http://schemas.microsoft.com/office/drawing/2014/main" id="{8343989D-4F07-44DA-A2EA-1060025D26E3}"/>
              </a:ext>
            </a:extLst>
          </p:cNvPr>
          <p:cNvSpPr/>
          <p:nvPr/>
        </p:nvSpPr>
        <p:spPr>
          <a:xfrm>
            <a:off x="7828671" y="3013147"/>
            <a:ext cx="520505" cy="47168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latin typeface="+mj-lt"/>
              </a:rPr>
              <a:t>5</a:t>
            </a:r>
          </a:p>
        </p:txBody>
      </p:sp>
      <p:sp>
        <p:nvSpPr>
          <p:cNvPr id="25" name="Elipse 24">
            <a:extLst>
              <a:ext uri="{FF2B5EF4-FFF2-40B4-BE49-F238E27FC236}">
                <a16:creationId xmlns:a16="http://schemas.microsoft.com/office/drawing/2014/main" id="{43464984-9B02-4FF0-924F-74209FBA6045}"/>
              </a:ext>
            </a:extLst>
          </p:cNvPr>
          <p:cNvSpPr/>
          <p:nvPr/>
        </p:nvSpPr>
        <p:spPr>
          <a:xfrm>
            <a:off x="7821678" y="5198569"/>
            <a:ext cx="520505" cy="471681"/>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latin typeface="+mj-lt"/>
              </a:rPr>
              <a:t>6</a:t>
            </a:r>
          </a:p>
        </p:txBody>
      </p:sp>
      <p:grpSp>
        <p:nvGrpSpPr>
          <p:cNvPr id="11" name="Grupo 10">
            <a:extLst>
              <a:ext uri="{FF2B5EF4-FFF2-40B4-BE49-F238E27FC236}">
                <a16:creationId xmlns:a16="http://schemas.microsoft.com/office/drawing/2014/main" id="{6F510112-E01F-49F4-81FF-298AE8503DB2}"/>
              </a:ext>
            </a:extLst>
          </p:cNvPr>
          <p:cNvGrpSpPr/>
          <p:nvPr/>
        </p:nvGrpSpPr>
        <p:grpSpPr>
          <a:xfrm>
            <a:off x="9440297" y="1138211"/>
            <a:ext cx="2526092" cy="1874936"/>
            <a:chOff x="9470184" y="1337707"/>
            <a:chExt cx="2301277" cy="1774052"/>
          </a:xfrm>
          <a:noFill/>
        </p:grpSpPr>
        <p:sp>
          <p:nvSpPr>
            <p:cNvPr id="10" name="CuadroTexto 9">
              <a:extLst>
                <a:ext uri="{FF2B5EF4-FFF2-40B4-BE49-F238E27FC236}">
                  <a16:creationId xmlns:a16="http://schemas.microsoft.com/office/drawing/2014/main" id="{AF1D2990-236E-45A9-BC87-7B5627A3CAF8}"/>
                </a:ext>
              </a:extLst>
            </p:cNvPr>
            <p:cNvSpPr txBox="1"/>
            <p:nvPr/>
          </p:nvSpPr>
          <p:spPr>
            <a:xfrm>
              <a:off x="10331672" y="1427268"/>
              <a:ext cx="1439789" cy="524113"/>
            </a:xfrm>
            <a:prstGeom prst="rect">
              <a:avLst/>
            </a:prstGeom>
            <a:solidFill>
              <a:schemeClr val="bg1"/>
            </a:solidFill>
            <a:ln w="28575">
              <a:solidFill>
                <a:srgbClr val="FF0000"/>
              </a:solidFill>
            </a:ln>
          </p:spPr>
          <p:txBody>
            <a:bodyPr wrap="square" rtlCol="0">
              <a:spAutoFit/>
            </a:bodyPr>
            <a:lstStyle/>
            <a:p>
              <a:endParaRPr lang="es-ES" dirty="0"/>
            </a:p>
          </p:txBody>
        </p:sp>
        <p:pic>
          <p:nvPicPr>
            <p:cNvPr id="1028" name="Picture 4" descr="P.R.P | Plasma Rico en Plaquetas para el cabello - | Plasma rico en  plaquetas, Plasma, Mesoterapia">
              <a:extLst>
                <a:ext uri="{FF2B5EF4-FFF2-40B4-BE49-F238E27FC236}">
                  <a16:creationId xmlns:a16="http://schemas.microsoft.com/office/drawing/2014/main" id="{031E5A76-1424-415B-9154-C8BF0084B8F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994" r="14033" b="41207"/>
            <a:stretch/>
          </p:blipFill>
          <p:spPr bwMode="auto">
            <a:xfrm>
              <a:off x="9470184" y="1337707"/>
              <a:ext cx="2301277" cy="1774052"/>
            </a:xfrm>
            <a:prstGeom prst="rect">
              <a:avLst/>
            </a:prstGeom>
            <a:grpFill/>
          </p:spPr>
        </p:pic>
      </p:grpSp>
    </p:spTree>
    <p:extLst>
      <p:ext uri="{BB962C8B-B14F-4D97-AF65-F5344CB8AC3E}">
        <p14:creationId xmlns:p14="http://schemas.microsoft.com/office/powerpoint/2010/main" val="255110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EE52027E-AF3D-420E-9138-56F429B9024E}"/>
              </a:ext>
            </a:extLst>
          </p:cNvPr>
          <p:cNvSpPr/>
          <p:nvPr/>
        </p:nvSpPr>
        <p:spPr>
          <a:xfrm>
            <a:off x="79608" y="832129"/>
            <a:ext cx="5438684" cy="2967479"/>
          </a:xfrm>
          <a:prstGeom prst="rect">
            <a:avLst/>
          </a:prstGeom>
          <a:noFill/>
          <a:ln w="9525" cap="rnd" cmpd="sng" algn="ctr">
            <a:solidFill>
              <a:sysClr val="window" lastClr="FFFFFF"/>
            </a:solidFill>
            <a:prstDash val="solid"/>
          </a:ln>
          <a:effectLst/>
        </p:spPr>
        <p:txBody>
          <a:bodyPr wrap="square">
            <a:spAutoFit/>
          </a:bodyPr>
          <a:lstStyle/>
          <a:p>
            <a:pPr marR="0" lvl="0" defTabSz="914400" eaLnBrk="1" fontAlgn="auto" latinLnBrk="0" hangingPunct="1">
              <a:lnSpc>
                <a:spcPct val="150000"/>
              </a:lnSpc>
              <a:spcBef>
                <a:spcPts val="0"/>
              </a:spcBef>
              <a:spcAft>
                <a:spcPts val="0"/>
              </a:spcAft>
              <a:buClrTx/>
              <a:buSzTx/>
              <a:tabLst/>
              <a:defRPr/>
            </a:pPr>
            <a:r>
              <a:rPr kumimoji="0" lang="es-ES" sz="1900" b="1" i="0" strike="noStrike" kern="0" normalizeH="0" baseline="0" noProof="0" dirty="0">
                <a:ln w="0"/>
                <a:effectLst>
                  <a:outerShdw blurRad="38100" dist="19050" dir="2700000" algn="tl" rotWithShape="0">
                    <a:schemeClr val="dk1">
                      <a:alpha val="40000"/>
                    </a:schemeClr>
                  </a:outerShdw>
                </a:effectLst>
                <a:uLnTx/>
                <a:uFillTx/>
                <a:cs typeface="Arial" panose="020B0604020202020204" pitchFamily="34" charset="0"/>
              </a:rPr>
              <a:t>MV totales (Anexina V +):</a:t>
            </a:r>
          </a:p>
          <a:p>
            <a:pPr marL="742950" marR="0" lvl="1" indent="-28575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s-ES" sz="1900" i="0" u="none" strike="noStrike" kern="0" normalizeH="0" baseline="0" noProof="0" dirty="0">
                <a:ln w="0"/>
                <a:effectLst>
                  <a:outerShdw blurRad="38100" dist="19050" dir="2700000" algn="tl" rotWithShape="0">
                    <a:schemeClr val="dk1">
                      <a:alpha val="40000"/>
                    </a:schemeClr>
                  </a:outerShdw>
                </a:effectLst>
                <a:uLnTx/>
                <a:uFillTx/>
                <a:cs typeface="Arial" panose="020B0604020202020204" pitchFamily="34" charset="0"/>
              </a:rPr>
              <a:t>MV procedentes de plaquetas (CD31+/CD41+) </a:t>
            </a:r>
          </a:p>
          <a:p>
            <a:pPr marL="742950" marR="0" lvl="1" indent="-28575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s-ES" sz="1900" i="0" u="none" strike="noStrike" kern="0" normalizeH="0" baseline="0" noProof="0" dirty="0">
                <a:ln w="0"/>
                <a:effectLst>
                  <a:outerShdw blurRad="38100" dist="19050" dir="2700000" algn="tl" rotWithShape="0">
                    <a:schemeClr val="dk1">
                      <a:alpha val="40000"/>
                    </a:schemeClr>
                  </a:outerShdw>
                </a:effectLst>
                <a:uLnTx/>
                <a:uFillTx/>
                <a:cs typeface="Arial" panose="020B0604020202020204" pitchFamily="34" charset="0"/>
              </a:rPr>
              <a:t>MV procedentes de endotelio (CD31+/CD41-) </a:t>
            </a:r>
          </a:p>
          <a:p>
            <a:pPr marL="1200150" lvl="2" indent="-285750" defTabSz="914400">
              <a:lnSpc>
                <a:spcPct val="150000"/>
              </a:lnSpc>
              <a:buFont typeface="Wingdings" panose="05000000000000000000" pitchFamily="2" charset="2"/>
              <a:buChar char="§"/>
              <a:defRPr/>
            </a:pPr>
            <a:r>
              <a:rPr lang="es-ES" sz="1900" kern="0" dirty="0">
                <a:ln w="0"/>
                <a:effectLst>
                  <a:outerShdw blurRad="38100" dist="19050" dir="2700000" algn="tl" rotWithShape="0">
                    <a:schemeClr val="dk1">
                      <a:alpha val="40000"/>
                    </a:schemeClr>
                  </a:outerShdw>
                </a:effectLst>
                <a:cs typeface="Arial" panose="020B0604020202020204" pitchFamily="34" charset="0"/>
              </a:rPr>
              <a:t>Expresión del factor tisular (CD142)</a:t>
            </a:r>
          </a:p>
          <a:p>
            <a:pPr marL="742950" marR="0" lvl="1" indent="-285750" defTabSz="914400" eaLnBrk="1" fontAlgn="auto" latinLnBrk="0" hangingPunct="1">
              <a:lnSpc>
                <a:spcPts val="1920"/>
              </a:lnSpc>
              <a:spcBef>
                <a:spcPts val="0"/>
              </a:spcBef>
              <a:spcAft>
                <a:spcPts val="0"/>
              </a:spcAft>
              <a:buClrTx/>
              <a:buSzTx/>
              <a:buFont typeface="Wingdings" panose="05000000000000000000" pitchFamily="2" charset="2"/>
              <a:buChar char="§"/>
              <a:tabLst/>
              <a:defRPr/>
            </a:pPr>
            <a:endParaRPr kumimoji="0" lang="es-E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60D39039-5FDC-468F-A670-E99A33C79A4A}"/>
              </a:ext>
            </a:extLst>
          </p:cNvPr>
          <p:cNvPicPr>
            <a:picLocks noChangeAspect="1"/>
          </p:cNvPicPr>
          <p:nvPr/>
        </p:nvPicPr>
        <p:blipFill>
          <a:blip r:embed="rId4"/>
          <a:stretch>
            <a:fillRect/>
          </a:stretch>
        </p:blipFill>
        <p:spPr>
          <a:xfrm>
            <a:off x="152647" y="5110080"/>
            <a:ext cx="11840320" cy="1600535"/>
          </a:xfrm>
          <a:prstGeom prst="rect">
            <a:avLst/>
          </a:prstGeom>
        </p:spPr>
      </p:pic>
      <p:grpSp>
        <p:nvGrpSpPr>
          <p:cNvPr id="20" name="Grupo 19">
            <a:extLst>
              <a:ext uri="{FF2B5EF4-FFF2-40B4-BE49-F238E27FC236}">
                <a16:creationId xmlns:a16="http://schemas.microsoft.com/office/drawing/2014/main" id="{29AF29D8-5457-4349-9AB4-7EC7373222DE}"/>
              </a:ext>
            </a:extLst>
          </p:cNvPr>
          <p:cNvGrpSpPr/>
          <p:nvPr/>
        </p:nvGrpSpPr>
        <p:grpSpPr>
          <a:xfrm>
            <a:off x="6335896" y="2440188"/>
            <a:ext cx="4985539" cy="1177283"/>
            <a:chOff x="7202442" y="2035172"/>
            <a:chExt cx="5018556" cy="3548307"/>
          </a:xfrm>
        </p:grpSpPr>
        <p:sp>
          <p:nvSpPr>
            <p:cNvPr id="21" name="Rectángulo: esquinas redondeadas 20">
              <a:extLst>
                <a:ext uri="{FF2B5EF4-FFF2-40B4-BE49-F238E27FC236}">
                  <a16:creationId xmlns:a16="http://schemas.microsoft.com/office/drawing/2014/main" id="{2FC20474-444A-4E86-A803-54703B667DB9}"/>
                </a:ext>
              </a:extLst>
            </p:cNvPr>
            <p:cNvSpPr/>
            <p:nvPr/>
          </p:nvSpPr>
          <p:spPr>
            <a:xfrm>
              <a:off x="7202442" y="2035172"/>
              <a:ext cx="5018556" cy="3548307"/>
            </a:xfrm>
            <a:prstGeom prst="roundRect">
              <a:avLst>
                <a:gd name="adj" fmla="val 0"/>
              </a:avLst>
            </a:prstGeom>
            <a:no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400" i="0" u="none" strike="noStrike" kern="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n-ea"/>
                  <a:cs typeface="Arial" panose="020B0604020202020204" pitchFamily="34" charset="0"/>
                </a:rPr>
                <a:t>Software SPSS 21.0</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n-ea"/>
                  <a:cs typeface="Arial" panose="020B0604020202020204" pitchFamily="34" charset="0"/>
                </a:rPr>
                <a:t>U de Mann Whitney</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n-ea"/>
                  <a:cs typeface="Arial" panose="020B0604020202020204" pitchFamily="34" charset="0"/>
                </a:rPr>
                <a:t>ANOVA</a:t>
              </a:r>
            </a:p>
          </p:txBody>
        </p:sp>
        <p:sp>
          <p:nvSpPr>
            <p:cNvPr id="22" name="Elipse 21">
              <a:extLst>
                <a:ext uri="{FF2B5EF4-FFF2-40B4-BE49-F238E27FC236}">
                  <a16:creationId xmlns:a16="http://schemas.microsoft.com/office/drawing/2014/main" id="{27AADEB2-DF41-4FE2-83D5-67875AA8F8DB}"/>
                </a:ext>
              </a:extLst>
            </p:cNvPr>
            <p:cNvSpPr/>
            <p:nvPr/>
          </p:nvSpPr>
          <p:spPr>
            <a:xfrm>
              <a:off x="10113443" y="3004179"/>
              <a:ext cx="1883728" cy="1565452"/>
            </a:xfrm>
            <a:prstGeom prst="ellipse">
              <a:avLst/>
            </a:prstGeom>
            <a:solidFill>
              <a:schemeClr val="accent2">
                <a:lumMod val="20000"/>
                <a:lumOff val="80000"/>
              </a:schemeClr>
            </a:solidFill>
            <a:ln w="9525" cap="rnd" cmpd="sng" algn="ctr">
              <a:solidFill>
                <a:schemeClr val="accent5">
                  <a:lumMod val="40000"/>
                  <a:lumOff val="60000"/>
                </a:schemeClr>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i="0"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n-ea"/>
                  <a:cs typeface="Arial" panose="020B0604020202020204" pitchFamily="34" charset="0"/>
                </a:rPr>
                <a:t>p &lt; 0,05</a:t>
              </a:r>
            </a:p>
          </p:txBody>
        </p:sp>
      </p:grpSp>
      <p:grpSp>
        <p:nvGrpSpPr>
          <p:cNvPr id="26" name="Grupo 25">
            <a:extLst>
              <a:ext uri="{FF2B5EF4-FFF2-40B4-BE49-F238E27FC236}">
                <a16:creationId xmlns:a16="http://schemas.microsoft.com/office/drawing/2014/main" id="{0524D659-52A6-4376-ABA7-4ABF1444E98C}"/>
              </a:ext>
            </a:extLst>
          </p:cNvPr>
          <p:cNvGrpSpPr/>
          <p:nvPr/>
        </p:nvGrpSpPr>
        <p:grpSpPr>
          <a:xfrm>
            <a:off x="5664370" y="1024198"/>
            <a:ext cx="6328597" cy="1211804"/>
            <a:chOff x="77240" y="268843"/>
            <a:chExt cx="3019482" cy="859329"/>
          </a:xfrm>
        </p:grpSpPr>
        <p:sp>
          <p:nvSpPr>
            <p:cNvPr id="27" name="Rectángulo: esquinas redondeadas 26">
              <a:extLst>
                <a:ext uri="{FF2B5EF4-FFF2-40B4-BE49-F238E27FC236}">
                  <a16:creationId xmlns:a16="http://schemas.microsoft.com/office/drawing/2014/main" id="{BE3729E3-4ED7-4255-9329-811929414C03}"/>
                </a:ext>
              </a:extLst>
            </p:cNvPr>
            <p:cNvSpPr/>
            <p:nvPr/>
          </p:nvSpPr>
          <p:spPr>
            <a:xfrm>
              <a:off x="77242" y="268843"/>
              <a:ext cx="3019480" cy="847020"/>
            </a:xfrm>
            <a:prstGeom prst="roundRect">
              <a:avLst/>
            </a:prstGeom>
            <a:solidFill>
              <a:schemeClr val="accent6">
                <a:lumMod val="20000"/>
                <a:lumOff val="80000"/>
              </a:schemeClr>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Análisis de las subpoblaciones de microvesículas</a:t>
              </a:r>
            </a:p>
          </p:txBody>
        </p:sp>
        <p:sp>
          <p:nvSpPr>
            <p:cNvPr id="23" name="Rectángulo: esquinas redondeadas 22">
              <a:extLst>
                <a:ext uri="{FF2B5EF4-FFF2-40B4-BE49-F238E27FC236}">
                  <a16:creationId xmlns:a16="http://schemas.microsoft.com/office/drawing/2014/main" id="{44819A67-7114-4C21-B649-609A1F8A56CA}"/>
                </a:ext>
              </a:extLst>
            </p:cNvPr>
            <p:cNvSpPr/>
            <p:nvPr/>
          </p:nvSpPr>
          <p:spPr>
            <a:xfrm>
              <a:off x="77240" y="281152"/>
              <a:ext cx="3019480" cy="847020"/>
            </a:xfrm>
            <a:prstGeom prst="roundRect">
              <a:avLst/>
            </a:prstGeom>
            <a:solidFill>
              <a:schemeClr val="accent6">
                <a:lumMod val="20000"/>
                <a:lumOff val="80000"/>
              </a:schemeClr>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Análisis de las subpoblaciones de microvesículas mediante citometría de flujo (</a:t>
              </a:r>
              <a:r>
                <a:rPr kumimoji="0" lang="es-ES" sz="2800" i="0" u="none" strike="noStrike" kern="0" normalizeH="0" baseline="0" noProof="0" dirty="0" err="1">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FACSAria</a:t>
              </a:r>
              <a:r>
                <a:rPr kumimoji="0" lang="es-ES" sz="2800"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 III)</a:t>
              </a:r>
            </a:p>
          </p:txBody>
        </p:sp>
      </p:grpSp>
      <p:sp>
        <p:nvSpPr>
          <p:cNvPr id="25" name="Rectángulo 24">
            <a:extLst>
              <a:ext uri="{FF2B5EF4-FFF2-40B4-BE49-F238E27FC236}">
                <a16:creationId xmlns:a16="http://schemas.microsoft.com/office/drawing/2014/main" id="{80DD0423-8F7B-411C-8BBD-8CDC2CC55F3C}"/>
              </a:ext>
            </a:extLst>
          </p:cNvPr>
          <p:cNvSpPr/>
          <p:nvPr/>
        </p:nvSpPr>
        <p:spPr>
          <a:xfrm>
            <a:off x="1123054" y="35507"/>
            <a:ext cx="9518754" cy="707886"/>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0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CARACTERIZACIÓN DE MV/ml DE PLASMA</a:t>
            </a:r>
          </a:p>
        </p:txBody>
      </p:sp>
      <p:sp>
        <p:nvSpPr>
          <p:cNvPr id="24" name="Rectángulo: esquinas redondeadas 23">
            <a:extLst>
              <a:ext uri="{FF2B5EF4-FFF2-40B4-BE49-F238E27FC236}">
                <a16:creationId xmlns:a16="http://schemas.microsoft.com/office/drawing/2014/main" id="{AB9D9A3C-1B01-484F-B3A0-2713012D4F86}"/>
              </a:ext>
            </a:extLst>
          </p:cNvPr>
          <p:cNvSpPr/>
          <p:nvPr/>
        </p:nvSpPr>
        <p:spPr>
          <a:xfrm>
            <a:off x="1633965" y="4134248"/>
            <a:ext cx="8924070" cy="593933"/>
          </a:xfrm>
          <a:prstGeom prst="roundRect">
            <a:avLst/>
          </a:prstGeom>
          <a:solidFill>
            <a:schemeClr val="accent6">
              <a:lumMod val="20000"/>
              <a:lumOff val="80000"/>
            </a:schemeClr>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Recuento de MV con perlas de látex fluorescentes (BD </a:t>
            </a:r>
            <a:r>
              <a:rPr kumimoji="0" lang="es-ES" sz="2800" i="0" u="none" strike="noStrike" kern="0" normalizeH="0" baseline="0" noProof="0" dirty="0" err="1">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Trucount</a:t>
            </a:r>
            <a:r>
              <a:rPr kumimoji="0" lang="es-ES" sz="2800"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 </a:t>
            </a:r>
            <a:r>
              <a:rPr kumimoji="0" lang="es-ES" sz="2800" i="0" u="none" strike="noStrike" kern="0" normalizeH="0" baseline="0" noProof="0" dirty="0" err="1">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Tubes</a:t>
            </a:r>
            <a:r>
              <a:rPr kumimoji="0" lang="es-ES" sz="2800"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Arial" panose="020B0604020202020204" pitchFamily="34" charset="0"/>
              </a:rPr>
              <a:t>)   </a:t>
            </a:r>
          </a:p>
        </p:txBody>
      </p:sp>
      <p:sp>
        <p:nvSpPr>
          <p:cNvPr id="3" name="Cerrar llave 2">
            <a:extLst>
              <a:ext uri="{FF2B5EF4-FFF2-40B4-BE49-F238E27FC236}">
                <a16:creationId xmlns:a16="http://schemas.microsoft.com/office/drawing/2014/main" id="{A2163B49-1DCB-4BF9-B812-E982449C34B9}"/>
              </a:ext>
            </a:extLst>
          </p:cNvPr>
          <p:cNvSpPr/>
          <p:nvPr/>
        </p:nvSpPr>
        <p:spPr>
          <a:xfrm>
            <a:off x="5230051" y="985354"/>
            <a:ext cx="434315" cy="2661027"/>
          </a:xfrm>
          <a:prstGeom prst="rightBrace">
            <a:avLst>
              <a:gd name="adj1" fmla="val 29033"/>
              <a:gd name="adj2" fmla="val 51194"/>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548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alimentos&#10;&#10;Descripción generada automáticamente">
            <a:extLst>
              <a:ext uri="{FF2B5EF4-FFF2-40B4-BE49-F238E27FC236}">
                <a16:creationId xmlns:a16="http://schemas.microsoft.com/office/drawing/2014/main" id="{5C623D66-2B88-41B9-9F57-EF2F5E2DFC0F}"/>
              </a:ext>
            </a:extLst>
          </p:cNvPr>
          <p:cNvPicPr>
            <a:picLocks noChangeAspect="1"/>
          </p:cNvPicPr>
          <p:nvPr/>
        </p:nvPicPr>
        <p:blipFill rotWithShape="1">
          <a:blip r:embed="rId2">
            <a:alphaModFix amt="35000"/>
          </a:blip>
          <a:srcRect t="233" b="1549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EC837055-53C2-40BD-B51C-645B85CBF252}"/>
              </a:ext>
            </a:extLst>
          </p:cNvPr>
          <p:cNvSpPr>
            <a:spLocks noGrp="1"/>
          </p:cNvSpPr>
          <p:nvPr>
            <p:ph type="title"/>
          </p:nvPr>
        </p:nvSpPr>
        <p:spPr>
          <a:xfrm>
            <a:off x="4567312" y="1964267"/>
            <a:ext cx="7197726" cy="2421464"/>
          </a:xfrm>
        </p:spPr>
        <p:txBody>
          <a:bodyPr vert="horz" lIns="91440" tIns="45720" rIns="91440" bIns="45720" rtlCol="0" anchor="b">
            <a:normAutofit/>
          </a:bodyPr>
          <a:lstStyle/>
          <a:p>
            <a:pPr algn="r"/>
            <a:r>
              <a:rPr lang="en-US" sz="4800" dirty="0"/>
              <a:t>RESULTADOS Y DISCUSIÓN</a:t>
            </a:r>
          </a:p>
        </p:txBody>
      </p:sp>
      <p:sp>
        <p:nvSpPr>
          <p:cNvPr id="4" name="Rectangle 4">
            <a:extLst>
              <a:ext uri="{FF2B5EF4-FFF2-40B4-BE49-F238E27FC236}">
                <a16:creationId xmlns:a16="http://schemas.microsoft.com/office/drawing/2014/main" id="{337CD09B-4BB7-4A8A-B74B-6BAC6C030667}"/>
              </a:ext>
            </a:extLst>
          </p:cNvPr>
          <p:cNvSpPr>
            <a:spLocks noChangeArrowheads="1"/>
          </p:cNvSpPr>
          <p:nvPr/>
        </p:nvSpPr>
        <p:spPr bwMode="auto">
          <a:xfrm>
            <a:off x="2133600" y="23456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12960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Marcador de contenido 3">
            <a:extLst>
              <a:ext uri="{FF2B5EF4-FFF2-40B4-BE49-F238E27FC236}">
                <a16:creationId xmlns:a16="http://schemas.microsoft.com/office/drawing/2014/main" id="{ADE90381-1C6A-40B7-8B85-10070997182C}"/>
              </a:ext>
            </a:extLst>
          </p:cNvPr>
          <p:cNvPicPr>
            <a:picLocks noGrp="1" noChangeAspect="1"/>
          </p:cNvPicPr>
          <p:nvPr>
            <p:ph idx="1"/>
          </p:nvPr>
        </p:nvPicPr>
        <p:blipFill rotWithShape="1">
          <a:blip r:embed="rId2"/>
          <a:srcRect l="375" t="30" r="1299" b="4352"/>
          <a:stretch/>
        </p:blipFill>
        <p:spPr>
          <a:xfrm>
            <a:off x="70594" y="196632"/>
            <a:ext cx="12050812" cy="4290962"/>
          </a:xfrm>
          <a:prstGeom prst="rect">
            <a:avLst/>
          </a:prstGeom>
        </p:spPr>
      </p:pic>
      <p:sp>
        <p:nvSpPr>
          <p:cNvPr id="9" name="Rectángulo 8">
            <a:extLst>
              <a:ext uri="{FF2B5EF4-FFF2-40B4-BE49-F238E27FC236}">
                <a16:creationId xmlns:a16="http://schemas.microsoft.com/office/drawing/2014/main" id="{69333AA6-B188-4EA8-88FF-3AD1A537D207}"/>
              </a:ext>
            </a:extLst>
          </p:cNvPr>
          <p:cNvSpPr/>
          <p:nvPr/>
        </p:nvSpPr>
        <p:spPr>
          <a:xfrm>
            <a:off x="7820062" y="4845486"/>
            <a:ext cx="4371938"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s-ES" sz="16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Figura 1. Cuantificación de los niveles de microvesículas totales (A), plaquetas (B), endoteliales (C) en plasma según el número de eventos/ml en pacientes: CTRL (control, n=18) y ERC (enfermedad renal crónica, n= 136). *p &lt;0,05, **p &lt;0,01, ***p &lt;0,001, </a:t>
            </a:r>
            <a:r>
              <a:rPr lang="es-ES" sz="1600" dirty="0" err="1">
                <a:ln w="0"/>
                <a:solidFill>
                  <a:schemeClr val="tx1"/>
                </a:solidFill>
                <a:effectLst>
                  <a:outerShdw blurRad="38100" dist="19050" dir="2700000" algn="tl" rotWithShape="0">
                    <a:schemeClr val="dk1">
                      <a:alpha val="40000"/>
                    </a:schemeClr>
                  </a:outerShdw>
                </a:effectLst>
                <a:ea typeface="Times New Roman" panose="02020603050405020304" pitchFamily="18" charset="0"/>
              </a:rPr>
              <a:t>ns</a:t>
            </a:r>
            <a:r>
              <a:rPr lang="es-ES" sz="16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 (no significativo). </a:t>
            </a:r>
          </a:p>
        </p:txBody>
      </p:sp>
      <p:graphicFrame>
        <p:nvGraphicFramePr>
          <p:cNvPr id="10" name="Tabla 9">
            <a:extLst>
              <a:ext uri="{FF2B5EF4-FFF2-40B4-BE49-F238E27FC236}">
                <a16:creationId xmlns:a16="http://schemas.microsoft.com/office/drawing/2014/main" id="{4C87383D-C41C-4AD1-8DB1-5F38164AE1C3}"/>
              </a:ext>
            </a:extLst>
          </p:cNvPr>
          <p:cNvGraphicFramePr>
            <a:graphicFrameLocks noGrp="1"/>
          </p:cNvGraphicFramePr>
          <p:nvPr>
            <p:extLst>
              <p:ext uri="{D42A27DB-BD31-4B8C-83A1-F6EECF244321}">
                <p14:modId xmlns:p14="http://schemas.microsoft.com/office/powerpoint/2010/main" val="208144068"/>
              </p:ext>
            </p:extLst>
          </p:nvPr>
        </p:nvGraphicFramePr>
        <p:xfrm>
          <a:off x="132577" y="4861769"/>
          <a:ext cx="7541546" cy="1783317"/>
        </p:xfrm>
        <a:graphic>
          <a:graphicData uri="http://schemas.openxmlformats.org/drawingml/2006/table">
            <a:tbl>
              <a:tblPr firstRow="1" firstCol="1" bandRow="1">
                <a:tableStyleId>{9D7B26C5-4107-4FEC-AEDC-1716B250A1EF}</a:tableStyleId>
              </a:tblPr>
              <a:tblGrid>
                <a:gridCol w="1884989">
                  <a:extLst>
                    <a:ext uri="{9D8B030D-6E8A-4147-A177-3AD203B41FA5}">
                      <a16:colId xmlns:a16="http://schemas.microsoft.com/office/drawing/2014/main" val="191080250"/>
                    </a:ext>
                  </a:extLst>
                </a:gridCol>
                <a:gridCol w="1884989">
                  <a:extLst>
                    <a:ext uri="{9D8B030D-6E8A-4147-A177-3AD203B41FA5}">
                      <a16:colId xmlns:a16="http://schemas.microsoft.com/office/drawing/2014/main" val="2238204366"/>
                    </a:ext>
                  </a:extLst>
                </a:gridCol>
                <a:gridCol w="1885784">
                  <a:extLst>
                    <a:ext uri="{9D8B030D-6E8A-4147-A177-3AD203B41FA5}">
                      <a16:colId xmlns:a16="http://schemas.microsoft.com/office/drawing/2014/main" val="4014292413"/>
                    </a:ext>
                  </a:extLst>
                </a:gridCol>
                <a:gridCol w="1885784">
                  <a:extLst>
                    <a:ext uri="{9D8B030D-6E8A-4147-A177-3AD203B41FA5}">
                      <a16:colId xmlns:a16="http://schemas.microsoft.com/office/drawing/2014/main" val="568853159"/>
                    </a:ext>
                  </a:extLst>
                </a:gridCol>
              </a:tblGrid>
              <a:tr h="587559">
                <a:tc>
                  <a:txBody>
                    <a:bodyPr/>
                    <a:lstStyle/>
                    <a:p>
                      <a:pPr algn="just">
                        <a:lnSpc>
                          <a:spcPct val="150000"/>
                        </a:lnSpc>
                        <a:spcAft>
                          <a:spcPts val="0"/>
                        </a:spcAft>
                      </a:pPr>
                      <a:r>
                        <a:rPr lang="es-ES" sz="2400" dirty="0">
                          <a:effectLst/>
                          <a:latin typeface="+mj-lt"/>
                        </a:rPr>
                        <a:t> </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 totales</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MVP</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MVE</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950066053"/>
                  </a:ext>
                </a:extLst>
              </a:tr>
              <a:tr h="608199">
                <a:tc>
                  <a:txBody>
                    <a:bodyPr/>
                    <a:lstStyle/>
                    <a:p>
                      <a:pPr algn="ctr">
                        <a:lnSpc>
                          <a:spcPct val="150000"/>
                        </a:lnSpc>
                        <a:spcAft>
                          <a:spcPts val="0"/>
                        </a:spcAft>
                      </a:pPr>
                      <a:r>
                        <a:rPr lang="es-ES" sz="2400">
                          <a:effectLst/>
                          <a:latin typeface="+mj-lt"/>
                        </a:rPr>
                        <a:t>CTRL</a:t>
                      </a:r>
                      <a:endParaRPr lang="es-ES" sz="240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12635 ± 3626</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7418 ± 2769</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1918 ± 318</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35056239"/>
                  </a:ext>
                </a:extLst>
              </a:tr>
              <a:tr h="587559">
                <a:tc>
                  <a:txBody>
                    <a:bodyPr/>
                    <a:lstStyle/>
                    <a:p>
                      <a:pPr algn="ctr">
                        <a:lnSpc>
                          <a:spcPct val="150000"/>
                        </a:lnSpc>
                        <a:spcAft>
                          <a:spcPts val="0"/>
                        </a:spcAft>
                      </a:pPr>
                      <a:r>
                        <a:rPr lang="es-ES" sz="2400">
                          <a:effectLst/>
                          <a:latin typeface="+mj-lt"/>
                        </a:rPr>
                        <a:t>ERC</a:t>
                      </a:r>
                      <a:endParaRPr lang="es-ES" sz="240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45820 ± 8451</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33344 ± 7765</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2932 ± 347.4</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740349746"/>
                  </a:ext>
                </a:extLst>
              </a:tr>
            </a:tbl>
          </a:graphicData>
        </a:graphic>
      </p:graphicFrame>
    </p:spTree>
    <p:extLst>
      <p:ext uri="{BB962C8B-B14F-4D97-AF65-F5344CB8AC3E}">
        <p14:creationId xmlns:p14="http://schemas.microsoft.com/office/powerpoint/2010/main" val="3989236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22AFB01-E5EB-468C-AF86-BF4B8E8F82A8}"/>
              </a:ext>
            </a:extLst>
          </p:cNvPr>
          <p:cNvPicPr>
            <a:picLocks noGrp="1" noChangeAspect="1"/>
          </p:cNvPicPr>
          <p:nvPr>
            <p:ph idx="1"/>
          </p:nvPr>
        </p:nvPicPr>
        <p:blipFill rotWithShape="1">
          <a:blip r:embed="rId2"/>
          <a:srcRect l="2408" t="1937" r="2564" b="8385"/>
          <a:stretch/>
        </p:blipFill>
        <p:spPr>
          <a:xfrm>
            <a:off x="265579" y="213873"/>
            <a:ext cx="11548298" cy="4925532"/>
          </a:xfrm>
          <a:prstGeom prst="rect">
            <a:avLst/>
          </a:prstGeom>
        </p:spPr>
      </p:pic>
      <p:sp>
        <p:nvSpPr>
          <p:cNvPr id="13" name="CuadroTexto 12">
            <a:extLst>
              <a:ext uri="{FF2B5EF4-FFF2-40B4-BE49-F238E27FC236}">
                <a16:creationId xmlns:a16="http://schemas.microsoft.com/office/drawing/2014/main" id="{AB46F802-8E17-45F2-92E6-813B6944DF02}"/>
              </a:ext>
            </a:extLst>
          </p:cNvPr>
          <p:cNvSpPr txBox="1"/>
          <p:nvPr/>
        </p:nvSpPr>
        <p:spPr>
          <a:xfrm>
            <a:off x="5951229" y="1926951"/>
            <a:ext cx="424070" cy="569844"/>
          </a:xfrm>
          <a:prstGeom prst="rect">
            <a:avLst/>
          </a:prstGeom>
          <a:noFill/>
          <a:ln w="28575">
            <a:solidFill>
              <a:srgbClr val="FF0000"/>
            </a:solidFill>
          </a:ln>
        </p:spPr>
        <p:txBody>
          <a:bodyPr wrap="square" rtlCol="0">
            <a:spAutoFit/>
          </a:bodyPr>
          <a:lstStyle/>
          <a:p>
            <a:endParaRPr lang="es-ES" dirty="0"/>
          </a:p>
        </p:txBody>
      </p:sp>
      <p:sp>
        <p:nvSpPr>
          <p:cNvPr id="14" name="CuadroTexto 13">
            <a:extLst>
              <a:ext uri="{FF2B5EF4-FFF2-40B4-BE49-F238E27FC236}">
                <a16:creationId xmlns:a16="http://schemas.microsoft.com/office/drawing/2014/main" id="{E3663826-94C9-4D74-8A9E-13E3E2C8DAB4}"/>
              </a:ext>
            </a:extLst>
          </p:cNvPr>
          <p:cNvSpPr txBox="1"/>
          <p:nvPr/>
        </p:nvSpPr>
        <p:spPr>
          <a:xfrm>
            <a:off x="9702495" y="2141939"/>
            <a:ext cx="424070" cy="569844"/>
          </a:xfrm>
          <a:prstGeom prst="rect">
            <a:avLst/>
          </a:prstGeom>
          <a:noFill/>
          <a:ln w="28575">
            <a:solidFill>
              <a:srgbClr val="FF0000"/>
            </a:solidFill>
          </a:ln>
        </p:spPr>
        <p:txBody>
          <a:bodyPr wrap="square" rtlCol="0">
            <a:spAutoFit/>
          </a:bodyPr>
          <a:lstStyle/>
          <a:p>
            <a:endParaRPr lang="es-ES" dirty="0"/>
          </a:p>
        </p:txBody>
      </p:sp>
      <p:sp>
        <p:nvSpPr>
          <p:cNvPr id="3" name="Elipse 2">
            <a:extLst>
              <a:ext uri="{FF2B5EF4-FFF2-40B4-BE49-F238E27FC236}">
                <a16:creationId xmlns:a16="http://schemas.microsoft.com/office/drawing/2014/main" id="{FC2EDDF3-5039-4AD8-AFBA-856E18CAC2F6}"/>
              </a:ext>
            </a:extLst>
          </p:cNvPr>
          <p:cNvSpPr/>
          <p:nvPr/>
        </p:nvSpPr>
        <p:spPr>
          <a:xfrm>
            <a:off x="6836073" y="3476925"/>
            <a:ext cx="384169" cy="50696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15DA67D1-D821-4670-8EC8-6492120F2CB3}"/>
              </a:ext>
            </a:extLst>
          </p:cNvPr>
          <p:cNvSpPr/>
          <p:nvPr/>
        </p:nvSpPr>
        <p:spPr>
          <a:xfrm>
            <a:off x="7268820" y="3526814"/>
            <a:ext cx="358539" cy="48177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CAF3E3AD-D49F-4856-A0EF-9B46B008D6B4}"/>
              </a:ext>
            </a:extLst>
          </p:cNvPr>
          <p:cNvSpPr/>
          <p:nvPr/>
        </p:nvSpPr>
        <p:spPr>
          <a:xfrm>
            <a:off x="10185032" y="3114394"/>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07150DE0-6580-4DA4-B346-EF19C07241E6}"/>
              </a:ext>
            </a:extLst>
          </p:cNvPr>
          <p:cNvSpPr/>
          <p:nvPr/>
        </p:nvSpPr>
        <p:spPr>
          <a:xfrm>
            <a:off x="10610269" y="3193256"/>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79B7CE04-330D-4785-9E12-A1052206EA4C}"/>
              </a:ext>
            </a:extLst>
          </p:cNvPr>
          <p:cNvSpPr/>
          <p:nvPr/>
        </p:nvSpPr>
        <p:spPr>
          <a:xfrm>
            <a:off x="2811147" y="3708284"/>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D2456DF5-0051-4A3D-8C71-9B41A692A78D}"/>
              </a:ext>
            </a:extLst>
          </p:cNvPr>
          <p:cNvSpPr/>
          <p:nvPr/>
        </p:nvSpPr>
        <p:spPr>
          <a:xfrm>
            <a:off x="3224107" y="3750808"/>
            <a:ext cx="384169" cy="494950"/>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hacia arriba 28">
            <a:extLst>
              <a:ext uri="{FF2B5EF4-FFF2-40B4-BE49-F238E27FC236}">
                <a16:creationId xmlns:a16="http://schemas.microsoft.com/office/drawing/2014/main" id="{13EA2D82-D052-465E-8583-6D031A2AEC53}"/>
              </a:ext>
            </a:extLst>
          </p:cNvPr>
          <p:cNvSpPr/>
          <p:nvPr/>
        </p:nvSpPr>
        <p:spPr>
          <a:xfrm rot="10800000">
            <a:off x="3708392" y="3256624"/>
            <a:ext cx="167167"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30" name="Flecha: hacia arriba 29">
            <a:extLst>
              <a:ext uri="{FF2B5EF4-FFF2-40B4-BE49-F238E27FC236}">
                <a16:creationId xmlns:a16="http://schemas.microsoft.com/office/drawing/2014/main" id="{70FB4EE5-1BE1-4CFE-A20E-2AE4B4D823E6}"/>
              </a:ext>
            </a:extLst>
          </p:cNvPr>
          <p:cNvSpPr/>
          <p:nvPr/>
        </p:nvSpPr>
        <p:spPr>
          <a:xfrm rot="10800000">
            <a:off x="7648218" y="2914716"/>
            <a:ext cx="125095"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1" name="Flecha: hacia arriba 30">
            <a:extLst>
              <a:ext uri="{FF2B5EF4-FFF2-40B4-BE49-F238E27FC236}">
                <a16:creationId xmlns:a16="http://schemas.microsoft.com/office/drawing/2014/main" id="{009F014D-8A06-417D-ABD0-9637E5B61E6B}"/>
              </a:ext>
            </a:extLst>
          </p:cNvPr>
          <p:cNvSpPr/>
          <p:nvPr/>
        </p:nvSpPr>
        <p:spPr>
          <a:xfrm rot="10800000">
            <a:off x="10957968" y="2567666"/>
            <a:ext cx="125095"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4" name="Flecha: hacia arriba 33">
            <a:extLst>
              <a:ext uri="{FF2B5EF4-FFF2-40B4-BE49-F238E27FC236}">
                <a16:creationId xmlns:a16="http://schemas.microsoft.com/office/drawing/2014/main" id="{C8474AD2-79DB-4B5E-B31A-45577C3E2DB3}"/>
              </a:ext>
            </a:extLst>
          </p:cNvPr>
          <p:cNvSpPr/>
          <p:nvPr/>
        </p:nvSpPr>
        <p:spPr>
          <a:xfrm>
            <a:off x="9464907" y="2426862"/>
            <a:ext cx="125095"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5" name="CuadroTexto 34">
            <a:extLst>
              <a:ext uri="{FF2B5EF4-FFF2-40B4-BE49-F238E27FC236}">
                <a16:creationId xmlns:a16="http://schemas.microsoft.com/office/drawing/2014/main" id="{3DA44695-5622-47F1-89DE-78A5CCFECA07}"/>
              </a:ext>
            </a:extLst>
          </p:cNvPr>
          <p:cNvSpPr txBox="1"/>
          <p:nvPr/>
        </p:nvSpPr>
        <p:spPr>
          <a:xfrm>
            <a:off x="1928257" y="1832041"/>
            <a:ext cx="424070" cy="569844"/>
          </a:xfrm>
          <a:prstGeom prst="rect">
            <a:avLst/>
          </a:prstGeom>
          <a:noFill/>
          <a:ln w="28575">
            <a:solidFill>
              <a:srgbClr val="FF0000"/>
            </a:solidFill>
          </a:ln>
        </p:spPr>
        <p:txBody>
          <a:bodyPr wrap="square" rtlCol="0">
            <a:spAutoFit/>
          </a:bodyPr>
          <a:lstStyle/>
          <a:p>
            <a:endParaRPr lang="es-ES" dirty="0"/>
          </a:p>
        </p:txBody>
      </p:sp>
      <p:sp>
        <p:nvSpPr>
          <p:cNvPr id="36" name="Flecha: hacia arriba 35">
            <a:extLst>
              <a:ext uri="{FF2B5EF4-FFF2-40B4-BE49-F238E27FC236}">
                <a16:creationId xmlns:a16="http://schemas.microsoft.com/office/drawing/2014/main" id="{2230021F-E3B1-4A0D-9FB4-ED9A3F3A2019}"/>
              </a:ext>
            </a:extLst>
          </p:cNvPr>
          <p:cNvSpPr/>
          <p:nvPr/>
        </p:nvSpPr>
        <p:spPr>
          <a:xfrm>
            <a:off x="1684933" y="2391717"/>
            <a:ext cx="125095"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7" name="Flecha: hacia arriba 36">
            <a:extLst>
              <a:ext uri="{FF2B5EF4-FFF2-40B4-BE49-F238E27FC236}">
                <a16:creationId xmlns:a16="http://schemas.microsoft.com/office/drawing/2014/main" id="{00A0BE06-8FE2-4455-A844-78CC7F67AF00}"/>
              </a:ext>
            </a:extLst>
          </p:cNvPr>
          <p:cNvSpPr/>
          <p:nvPr/>
        </p:nvSpPr>
        <p:spPr>
          <a:xfrm>
            <a:off x="5707782" y="2479349"/>
            <a:ext cx="125095"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CuadroTexto 25">
            <a:extLst>
              <a:ext uri="{FF2B5EF4-FFF2-40B4-BE49-F238E27FC236}">
                <a16:creationId xmlns:a16="http://schemas.microsoft.com/office/drawing/2014/main" id="{82A4C0A1-A4C5-4E26-9DB7-B52980BB1784}"/>
              </a:ext>
            </a:extLst>
          </p:cNvPr>
          <p:cNvSpPr txBox="1"/>
          <p:nvPr/>
        </p:nvSpPr>
        <p:spPr>
          <a:xfrm>
            <a:off x="353211" y="5473778"/>
            <a:ext cx="1154829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Figura 2. Cuantificación de los niveles de microvesículas totales (A), plaquetas (B), endoteliales (C) en plasma según el número de eventos/ml en pacientes: CTRL (n= 18), ERCA (n= 40), DP (n=23), HD (n=40), TX (n=33). *p &lt;0,05, **p &lt;0,01, ***p &lt;0,001, </a:t>
            </a:r>
            <a:r>
              <a:rPr lang="es-ES" dirty="0" err="1">
                <a:ln w="0"/>
                <a:solidFill>
                  <a:schemeClr val="tx1"/>
                </a:solidFill>
                <a:effectLst>
                  <a:outerShdw blurRad="38100" dist="19050" dir="2700000" algn="tl" rotWithShape="0">
                    <a:schemeClr val="dk1">
                      <a:alpha val="40000"/>
                    </a:schemeClr>
                  </a:outerShdw>
                </a:effectLst>
                <a:ea typeface="Times New Roman" panose="02020603050405020304" pitchFamily="18" charset="0"/>
              </a:rPr>
              <a:t>ns</a:t>
            </a:r>
            <a:r>
              <a:rPr lang="es-ES"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 (no significativo) con respecto al control. # p&lt;0,05, ## p&lt;0,01, ### p&lt;0,001 con respecto a ERCA.</a:t>
            </a:r>
          </a:p>
        </p:txBody>
      </p:sp>
    </p:spTree>
    <p:extLst>
      <p:ext uri="{BB962C8B-B14F-4D97-AF65-F5344CB8AC3E}">
        <p14:creationId xmlns:p14="http://schemas.microsoft.com/office/powerpoint/2010/main" val="1315566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21" grpId="0" animBg="1"/>
      <p:bldP spid="22" grpId="0" animBg="1"/>
      <p:bldP spid="23" grpId="0" animBg="1"/>
      <p:bldP spid="24" grpId="0" animBg="1"/>
      <p:bldP spid="25" grpId="0" animBg="1"/>
      <p:bldP spid="29" grpId="0" animBg="1"/>
      <p:bldP spid="30" grpId="0" animBg="1"/>
      <p:bldP spid="31" grpId="0" animBg="1"/>
      <p:bldP spid="34"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22AFB01-E5EB-468C-AF86-BF4B8E8F82A8}"/>
              </a:ext>
            </a:extLst>
          </p:cNvPr>
          <p:cNvPicPr>
            <a:picLocks noGrp="1" noChangeAspect="1"/>
          </p:cNvPicPr>
          <p:nvPr>
            <p:ph idx="1"/>
          </p:nvPr>
        </p:nvPicPr>
        <p:blipFill rotWithShape="1">
          <a:blip r:embed="rId2"/>
          <a:srcRect l="2408" t="1937" r="2564" b="8385"/>
          <a:stretch/>
        </p:blipFill>
        <p:spPr>
          <a:xfrm>
            <a:off x="321851" y="-7646"/>
            <a:ext cx="11548298" cy="4925532"/>
          </a:xfrm>
          <a:prstGeom prst="rect">
            <a:avLst/>
          </a:prstGeom>
        </p:spPr>
      </p:pic>
      <p:sp>
        <p:nvSpPr>
          <p:cNvPr id="13" name="CuadroTexto 12">
            <a:extLst>
              <a:ext uri="{FF2B5EF4-FFF2-40B4-BE49-F238E27FC236}">
                <a16:creationId xmlns:a16="http://schemas.microsoft.com/office/drawing/2014/main" id="{AB46F802-8E17-45F2-92E6-813B6944DF02}"/>
              </a:ext>
            </a:extLst>
          </p:cNvPr>
          <p:cNvSpPr txBox="1"/>
          <p:nvPr/>
        </p:nvSpPr>
        <p:spPr>
          <a:xfrm>
            <a:off x="6007501" y="1814405"/>
            <a:ext cx="424070" cy="569844"/>
          </a:xfrm>
          <a:prstGeom prst="rect">
            <a:avLst/>
          </a:prstGeom>
          <a:noFill/>
          <a:ln w="28575">
            <a:solidFill>
              <a:srgbClr val="FF0000"/>
            </a:solidFill>
          </a:ln>
        </p:spPr>
        <p:txBody>
          <a:bodyPr wrap="square" rtlCol="0">
            <a:spAutoFit/>
          </a:bodyPr>
          <a:lstStyle/>
          <a:p>
            <a:endParaRPr lang="es-ES" dirty="0"/>
          </a:p>
        </p:txBody>
      </p:sp>
      <p:sp>
        <p:nvSpPr>
          <p:cNvPr id="14" name="CuadroTexto 13">
            <a:extLst>
              <a:ext uri="{FF2B5EF4-FFF2-40B4-BE49-F238E27FC236}">
                <a16:creationId xmlns:a16="http://schemas.microsoft.com/office/drawing/2014/main" id="{E3663826-94C9-4D74-8A9E-13E3E2C8DAB4}"/>
              </a:ext>
            </a:extLst>
          </p:cNvPr>
          <p:cNvSpPr txBox="1"/>
          <p:nvPr/>
        </p:nvSpPr>
        <p:spPr>
          <a:xfrm>
            <a:off x="9786903" y="2029394"/>
            <a:ext cx="424070" cy="569844"/>
          </a:xfrm>
          <a:prstGeom prst="rect">
            <a:avLst/>
          </a:prstGeom>
          <a:noFill/>
          <a:ln w="28575">
            <a:solidFill>
              <a:srgbClr val="FF0000"/>
            </a:solidFill>
          </a:ln>
        </p:spPr>
        <p:txBody>
          <a:bodyPr wrap="square" rtlCol="0">
            <a:spAutoFit/>
          </a:bodyPr>
          <a:lstStyle/>
          <a:p>
            <a:endParaRPr lang="es-ES" dirty="0"/>
          </a:p>
        </p:txBody>
      </p:sp>
      <p:sp>
        <p:nvSpPr>
          <p:cNvPr id="3" name="Elipse 2">
            <a:extLst>
              <a:ext uri="{FF2B5EF4-FFF2-40B4-BE49-F238E27FC236}">
                <a16:creationId xmlns:a16="http://schemas.microsoft.com/office/drawing/2014/main" id="{FC2EDDF3-5039-4AD8-AFBA-856E18CAC2F6}"/>
              </a:ext>
            </a:extLst>
          </p:cNvPr>
          <p:cNvSpPr/>
          <p:nvPr/>
        </p:nvSpPr>
        <p:spPr>
          <a:xfrm>
            <a:off x="6892345" y="3364379"/>
            <a:ext cx="384169" cy="50696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15DA67D1-D821-4670-8EC8-6492120F2CB3}"/>
              </a:ext>
            </a:extLst>
          </p:cNvPr>
          <p:cNvSpPr/>
          <p:nvPr/>
        </p:nvSpPr>
        <p:spPr>
          <a:xfrm>
            <a:off x="7325092" y="3414268"/>
            <a:ext cx="358539" cy="48177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CAF3E3AD-D49F-4856-A0EF-9B46B008D6B4}"/>
              </a:ext>
            </a:extLst>
          </p:cNvPr>
          <p:cNvSpPr/>
          <p:nvPr/>
        </p:nvSpPr>
        <p:spPr>
          <a:xfrm>
            <a:off x="10241304" y="3001848"/>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07150DE0-6580-4DA4-B346-EF19C07241E6}"/>
              </a:ext>
            </a:extLst>
          </p:cNvPr>
          <p:cNvSpPr/>
          <p:nvPr/>
        </p:nvSpPr>
        <p:spPr>
          <a:xfrm>
            <a:off x="10666541" y="3080710"/>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79B7CE04-330D-4785-9E12-A1052206EA4C}"/>
              </a:ext>
            </a:extLst>
          </p:cNvPr>
          <p:cNvSpPr/>
          <p:nvPr/>
        </p:nvSpPr>
        <p:spPr>
          <a:xfrm>
            <a:off x="2867419" y="3595738"/>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D2456DF5-0051-4A3D-8C71-9B41A692A78D}"/>
              </a:ext>
            </a:extLst>
          </p:cNvPr>
          <p:cNvSpPr/>
          <p:nvPr/>
        </p:nvSpPr>
        <p:spPr>
          <a:xfrm>
            <a:off x="3280379" y="3638262"/>
            <a:ext cx="384169" cy="494950"/>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hacia arriba 28">
            <a:extLst>
              <a:ext uri="{FF2B5EF4-FFF2-40B4-BE49-F238E27FC236}">
                <a16:creationId xmlns:a16="http://schemas.microsoft.com/office/drawing/2014/main" id="{13EA2D82-D052-465E-8583-6D031A2AEC53}"/>
              </a:ext>
            </a:extLst>
          </p:cNvPr>
          <p:cNvSpPr/>
          <p:nvPr/>
        </p:nvSpPr>
        <p:spPr>
          <a:xfrm rot="10800000">
            <a:off x="3764664" y="3144078"/>
            <a:ext cx="167167"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30" name="Flecha: hacia arriba 29">
            <a:extLst>
              <a:ext uri="{FF2B5EF4-FFF2-40B4-BE49-F238E27FC236}">
                <a16:creationId xmlns:a16="http://schemas.microsoft.com/office/drawing/2014/main" id="{70FB4EE5-1BE1-4CFE-A20E-2AE4B4D823E6}"/>
              </a:ext>
            </a:extLst>
          </p:cNvPr>
          <p:cNvSpPr/>
          <p:nvPr/>
        </p:nvSpPr>
        <p:spPr>
          <a:xfrm rot="10800000">
            <a:off x="7704490" y="2802170"/>
            <a:ext cx="125095"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1" name="Flecha: hacia arriba 30">
            <a:extLst>
              <a:ext uri="{FF2B5EF4-FFF2-40B4-BE49-F238E27FC236}">
                <a16:creationId xmlns:a16="http://schemas.microsoft.com/office/drawing/2014/main" id="{009F014D-8A06-417D-ABD0-9637E5B61E6B}"/>
              </a:ext>
            </a:extLst>
          </p:cNvPr>
          <p:cNvSpPr/>
          <p:nvPr/>
        </p:nvSpPr>
        <p:spPr>
          <a:xfrm rot="10800000">
            <a:off x="11014240" y="2455120"/>
            <a:ext cx="125095"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4" name="Flecha: hacia arriba 33">
            <a:extLst>
              <a:ext uri="{FF2B5EF4-FFF2-40B4-BE49-F238E27FC236}">
                <a16:creationId xmlns:a16="http://schemas.microsoft.com/office/drawing/2014/main" id="{C8474AD2-79DB-4B5E-B31A-45577C3E2DB3}"/>
              </a:ext>
            </a:extLst>
          </p:cNvPr>
          <p:cNvSpPr/>
          <p:nvPr/>
        </p:nvSpPr>
        <p:spPr>
          <a:xfrm>
            <a:off x="9521179" y="2314316"/>
            <a:ext cx="125095"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5" name="CuadroTexto 34">
            <a:extLst>
              <a:ext uri="{FF2B5EF4-FFF2-40B4-BE49-F238E27FC236}">
                <a16:creationId xmlns:a16="http://schemas.microsoft.com/office/drawing/2014/main" id="{3DA44695-5622-47F1-89DE-78A5CCFECA07}"/>
              </a:ext>
            </a:extLst>
          </p:cNvPr>
          <p:cNvSpPr txBox="1"/>
          <p:nvPr/>
        </p:nvSpPr>
        <p:spPr>
          <a:xfrm>
            <a:off x="1984529" y="1719495"/>
            <a:ext cx="424070" cy="569844"/>
          </a:xfrm>
          <a:prstGeom prst="rect">
            <a:avLst/>
          </a:prstGeom>
          <a:noFill/>
          <a:ln w="28575">
            <a:solidFill>
              <a:srgbClr val="FF0000"/>
            </a:solidFill>
          </a:ln>
        </p:spPr>
        <p:txBody>
          <a:bodyPr wrap="square" rtlCol="0">
            <a:spAutoFit/>
          </a:bodyPr>
          <a:lstStyle/>
          <a:p>
            <a:endParaRPr lang="es-ES" dirty="0"/>
          </a:p>
        </p:txBody>
      </p:sp>
      <p:sp>
        <p:nvSpPr>
          <p:cNvPr id="36" name="Flecha: hacia arriba 35">
            <a:extLst>
              <a:ext uri="{FF2B5EF4-FFF2-40B4-BE49-F238E27FC236}">
                <a16:creationId xmlns:a16="http://schemas.microsoft.com/office/drawing/2014/main" id="{2230021F-E3B1-4A0D-9FB4-ED9A3F3A2019}"/>
              </a:ext>
            </a:extLst>
          </p:cNvPr>
          <p:cNvSpPr/>
          <p:nvPr/>
        </p:nvSpPr>
        <p:spPr>
          <a:xfrm>
            <a:off x="1637382" y="2278373"/>
            <a:ext cx="125095"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7" name="Flecha: hacia arriba 36">
            <a:extLst>
              <a:ext uri="{FF2B5EF4-FFF2-40B4-BE49-F238E27FC236}">
                <a16:creationId xmlns:a16="http://schemas.microsoft.com/office/drawing/2014/main" id="{00A0BE06-8FE2-4455-A844-78CC7F67AF00}"/>
              </a:ext>
            </a:extLst>
          </p:cNvPr>
          <p:cNvSpPr/>
          <p:nvPr/>
        </p:nvSpPr>
        <p:spPr>
          <a:xfrm>
            <a:off x="5764054" y="2366803"/>
            <a:ext cx="125095"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CuadroTexto 25">
            <a:extLst>
              <a:ext uri="{FF2B5EF4-FFF2-40B4-BE49-F238E27FC236}">
                <a16:creationId xmlns:a16="http://schemas.microsoft.com/office/drawing/2014/main" id="{82A4C0A1-A4C5-4E26-9DB7-B52980BB1784}"/>
              </a:ext>
            </a:extLst>
          </p:cNvPr>
          <p:cNvSpPr txBox="1"/>
          <p:nvPr/>
        </p:nvSpPr>
        <p:spPr>
          <a:xfrm>
            <a:off x="469443" y="4847811"/>
            <a:ext cx="1140070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1200" b="1" dirty="0">
                <a:ea typeface="Times New Roman" panose="02020603050405020304" pitchFamily="18" charset="0"/>
              </a:rPr>
              <a:t>Figura 2. </a:t>
            </a:r>
            <a:r>
              <a:rPr lang="es-ES" sz="1200" dirty="0">
                <a:ea typeface="Times New Roman" panose="02020603050405020304" pitchFamily="18" charset="0"/>
              </a:rPr>
              <a:t>Cuantificación de los niveles de microvesículas totales (A), plaquetas (B), endoteliales (C) en plasma según el número de eventos/ml en pacientes: </a:t>
            </a:r>
            <a:r>
              <a:rPr lang="es-ES" sz="1200" dirty="0">
                <a:effectLst/>
                <a:ea typeface="Times New Roman" panose="02020603050405020304" pitchFamily="18" charset="0"/>
              </a:rPr>
              <a:t>CTRL (n= 18), ERCA (n= 40), DP (n=23), HD (n=40), TX (n=33). *p &lt;0,05, **p &lt;0,01, ***p &lt;0,001, </a:t>
            </a:r>
            <a:r>
              <a:rPr lang="es-ES" sz="1200" dirty="0" err="1">
                <a:effectLst/>
                <a:ea typeface="Times New Roman" panose="02020603050405020304" pitchFamily="18" charset="0"/>
              </a:rPr>
              <a:t>ns</a:t>
            </a:r>
            <a:r>
              <a:rPr lang="es-ES" sz="1200" dirty="0">
                <a:effectLst/>
                <a:ea typeface="Times New Roman" panose="02020603050405020304" pitchFamily="18" charset="0"/>
              </a:rPr>
              <a:t> (no significativo) con respecto al control. # p&lt;0,05, ## p&lt;0,01, ### p&lt;0,001 con respecto a ERCA.</a:t>
            </a:r>
          </a:p>
        </p:txBody>
      </p:sp>
      <p:sp>
        <p:nvSpPr>
          <p:cNvPr id="27" name="Rectángulo 26">
            <a:extLst>
              <a:ext uri="{FF2B5EF4-FFF2-40B4-BE49-F238E27FC236}">
                <a16:creationId xmlns:a16="http://schemas.microsoft.com/office/drawing/2014/main" id="{2836AB5A-EED5-4007-8BC3-C24D96C48878}"/>
              </a:ext>
            </a:extLst>
          </p:cNvPr>
          <p:cNvSpPr/>
          <p:nvPr/>
        </p:nvSpPr>
        <p:spPr>
          <a:xfrm>
            <a:off x="0" y="29848"/>
            <a:ext cx="12192000" cy="6810111"/>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69D1FED0-FD7F-486E-BCB3-76AF4B3A6AA6}"/>
              </a:ext>
            </a:extLst>
          </p:cNvPr>
          <p:cNvSpPr/>
          <p:nvPr/>
        </p:nvSpPr>
        <p:spPr>
          <a:xfrm>
            <a:off x="677793" y="808352"/>
            <a:ext cx="10984000" cy="120032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3600" b="1" dirty="0">
                <a:latin typeface="+mj-lt"/>
                <a:cs typeface="Arial" panose="020B0604020202020204" pitchFamily="34" charset="0"/>
              </a:rPr>
              <a:t>A) Las MV totales reflejan disfunción endotelial → senescencia celular → </a:t>
            </a:r>
            <a:r>
              <a:rPr lang="es-ES" sz="3600" b="1" dirty="0">
                <a:solidFill>
                  <a:prstClr val="black"/>
                </a:solidFill>
                <a:latin typeface="+mj-lt"/>
                <a:cs typeface="Arial" panose="020B0604020202020204" pitchFamily="34" charset="0"/>
              </a:rPr>
              <a:t>indicativo de riesgo ECV</a:t>
            </a:r>
            <a:endParaRPr lang="es-ES" sz="3600" b="1" dirty="0">
              <a:latin typeface="+mj-lt"/>
              <a:cs typeface="Arial" panose="020B0604020202020204" pitchFamily="34" charset="0"/>
            </a:endParaRPr>
          </a:p>
        </p:txBody>
      </p:sp>
      <p:sp>
        <p:nvSpPr>
          <p:cNvPr id="40" name="Rectángulo 39">
            <a:extLst>
              <a:ext uri="{FF2B5EF4-FFF2-40B4-BE49-F238E27FC236}">
                <a16:creationId xmlns:a16="http://schemas.microsoft.com/office/drawing/2014/main" id="{D3AA9C86-D5E5-4844-BDE3-9531348A86FD}"/>
              </a:ext>
            </a:extLst>
          </p:cNvPr>
          <p:cNvSpPr/>
          <p:nvPr/>
        </p:nvSpPr>
        <p:spPr>
          <a:xfrm>
            <a:off x="687257" y="2563295"/>
            <a:ext cx="10974536" cy="1754326"/>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3600" b="1"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B</a:t>
            </a:r>
            <a:r>
              <a:rPr lang="es-ES" sz="3600" b="1" dirty="0">
                <a:latin typeface="+mj-lt"/>
                <a:cs typeface="Arial" panose="020B0604020202020204" pitchFamily="34" charset="0"/>
              </a:rPr>
              <a:t>)</a:t>
            </a:r>
            <a:r>
              <a:rPr lang="es-ES" sz="3600" b="1" kern="0" dirty="0">
                <a:solidFill>
                  <a:prstClr val="black">
                    <a:lumMod val="95000"/>
                    <a:lumOff val="5000"/>
                  </a:prstClr>
                </a:solidFill>
                <a:latin typeface="+mj-lt"/>
                <a:cs typeface="Arial" panose="020B0604020202020204" pitchFamily="34" charset="0"/>
              </a:rPr>
              <a:t> Las MVP están presentes en coagulopatías </a:t>
            </a:r>
            <a:r>
              <a:rPr lang="es-ES" sz="3600" b="1" dirty="0">
                <a:latin typeface="+mj-lt"/>
                <a:cs typeface="Arial" panose="020B0604020202020204" pitchFamily="34" charset="0"/>
              </a:rPr>
              <a:t>→ </a:t>
            </a:r>
            <a:r>
              <a:rPr lang="es-ES" sz="3600" b="1" kern="0" dirty="0">
                <a:solidFill>
                  <a:prstClr val="black">
                    <a:lumMod val="95000"/>
                    <a:lumOff val="5000"/>
                  </a:prstClr>
                </a:solidFill>
                <a:latin typeface="+mj-lt"/>
                <a:cs typeface="Arial" panose="020B0604020202020204" pitchFamily="34" charset="0"/>
              </a:rPr>
              <a:t>contribuyen en la enfermedad y su desarrollo como biomarcador</a:t>
            </a:r>
            <a:endParaRPr lang="es-ES" sz="3600" b="1" dirty="0">
              <a:latin typeface="+mj-lt"/>
            </a:endParaRPr>
          </a:p>
        </p:txBody>
      </p:sp>
      <p:sp>
        <p:nvSpPr>
          <p:cNvPr id="42" name="Rectángulo 41">
            <a:extLst>
              <a:ext uri="{FF2B5EF4-FFF2-40B4-BE49-F238E27FC236}">
                <a16:creationId xmlns:a16="http://schemas.microsoft.com/office/drawing/2014/main" id="{994AE054-1B59-401A-A8C4-76E57B4D8665}"/>
              </a:ext>
            </a:extLst>
          </p:cNvPr>
          <p:cNvSpPr/>
          <p:nvPr/>
        </p:nvSpPr>
        <p:spPr>
          <a:xfrm>
            <a:off x="687257" y="4911097"/>
            <a:ext cx="10974536" cy="120156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3600" b="1" dirty="0">
                <a:latin typeface="+mj-lt"/>
                <a:cs typeface="Arial" panose="020B0604020202020204" pitchFamily="34" charset="0"/>
              </a:rPr>
              <a:t>C) Las MVE son encargadas de la </a:t>
            </a:r>
            <a:r>
              <a:rPr lang="es-ES" sz="3600" b="1" dirty="0">
                <a:solidFill>
                  <a:sysClr val="windowText" lastClr="000000">
                    <a:lumMod val="95000"/>
                    <a:lumOff val="5000"/>
                  </a:sysClr>
                </a:solidFill>
                <a:latin typeface="+mj-lt"/>
                <a:cs typeface="Arial" panose="020B0604020202020204" pitchFamily="34" charset="0"/>
              </a:rPr>
              <a:t>regeneración y mantenimiento de la homeostasis vascular</a:t>
            </a:r>
            <a:endParaRPr lang="es-ES" sz="3600" b="1" dirty="0">
              <a:latin typeface="+mj-lt"/>
            </a:endParaRPr>
          </a:p>
        </p:txBody>
      </p:sp>
    </p:spTree>
    <p:extLst>
      <p:ext uri="{BB962C8B-B14F-4D97-AF65-F5344CB8AC3E}">
        <p14:creationId xmlns:p14="http://schemas.microsoft.com/office/powerpoint/2010/main" val="76876228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A57F096-55F6-46CE-B836-C8CBAE44B075}"/>
              </a:ext>
            </a:extLst>
          </p:cNvPr>
          <p:cNvPicPr>
            <a:picLocks noGrp="1" noChangeAspect="1"/>
          </p:cNvPicPr>
          <p:nvPr>
            <p:ph idx="1"/>
          </p:nvPr>
        </p:nvPicPr>
        <p:blipFill>
          <a:blip r:embed="rId2"/>
          <a:stretch>
            <a:fillRect/>
          </a:stretch>
        </p:blipFill>
        <p:spPr>
          <a:xfrm>
            <a:off x="1012018" y="76025"/>
            <a:ext cx="9784601" cy="5820834"/>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id="{40F53C86-164D-4F18-BB46-05E5D0DDC99E}"/>
              </a:ext>
            </a:extLst>
          </p:cNvPr>
          <p:cNvSpPr txBox="1"/>
          <p:nvPr/>
        </p:nvSpPr>
        <p:spPr>
          <a:xfrm>
            <a:off x="178190" y="5856004"/>
            <a:ext cx="1183562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4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Figura 3. Histograma “</a:t>
            </a:r>
            <a:r>
              <a:rPr lang="es-ES" sz="1400" dirty="0" err="1">
                <a:ln w="0"/>
                <a:solidFill>
                  <a:schemeClr val="tx1"/>
                </a:solidFill>
                <a:effectLst>
                  <a:outerShdw blurRad="38100" dist="19050" dir="2700000" algn="tl" rotWithShape="0">
                    <a:schemeClr val="dk1">
                      <a:alpha val="40000"/>
                    </a:schemeClr>
                  </a:outerShdw>
                </a:effectLst>
                <a:ea typeface="Times New Roman" panose="02020603050405020304" pitchFamily="18" charset="0"/>
              </a:rPr>
              <a:t>dot.plot</a:t>
            </a:r>
            <a:r>
              <a:rPr lang="es-ES" sz="14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 representativo del análisis de MVs. Se muestra la cuantificación de MV totales (Anexina V+) medidas por citometría de flujo (Flowing Software). Las MVs fueron marcadas con Anexina V, marcadores plaquetarios (CD31+/CD41+) y endoteliales (CD31+/CD41-) en los distintos grupos de pacientes ERCA (enfermedad renal crónica avanzada ), DP (diálisis peritoneal), HD (hemodiálisis) y TX (trasplante renal): ERCA (A, E), DP (B, F), HD (C, G) y TX (D, H). </a:t>
            </a:r>
            <a:endParaRPr lang="es-ES"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610989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A57F096-55F6-46CE-B836-C8CBAE44B075}"/>
              </a:ext>
            </a:extLst>
          </p:cNvPr>
          <p:cNvPicPr>
            <a:picLocks noGrp="1" noChangeAspect="1"/>
          </p:cNvPicPr>
          <p:nvPr>
            <p:ph idx="1"/>
          </p:nvPr>
        </p:nvPicPr>
        <p:blipFill>
          <a:blip r:embed="rId2"/>
          <a:stretch>
            <a:fillRect/>
          </a:stretch>
        </p:blipFill>
        <p:spPr>
          <a:xfrm>
            <a:off x="874690" y="244837"/>
            <a:ext cx="9784601" cy="5820834"/>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id="{40F53C86-164D-4F18-BB46-05E5D0DDC99E}"/>
              </a:ext>
            </a:extLst>
          </p:cNvPr>
          <p:cNvSpPr txBox="1"/>
          <p:nvPr/>
        </p:nvSpPr>
        <p:spPr>
          <a:xfrm>
            <a:off x="416911" y="5856004"/>
            <a:ext cx="109004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400" b="1" dirty="0">
                <a:effectLst/>
                <a:ea typeface="Times New Roman" panose="02020603050405020304" pitchFamily="18" charset="0"/>
              </a:rPr>
              <a:t>Figura 3</a:t>
            </a:r>
            <a:r>
              <a:rPr lang="es-ES" sz="1400" dirty="0">
                <a:effectLst/>
                <a:ea typeface="Times New Roman" panose="02020603050405020304" pitchFamily="18" charset="0"/>
              </a:rPr>
              <a:t>. Histograma “</a:t>
            </a:r>
            <a:r>
              <a:rPr lang="es-ES" sz="1400" dirty="0" err="1">
                <a:effectLst/>
                <a:ea typeface="Times New Roman" panose="02020603050405020304" pitchFamily="18" charset="0"/>
              </a:rPr>
              <a:t>dot.plot</a:t>
            </a:r>
            <a:r>
              <a:rPr lang="es-ES" sz="1400" dirty="0">
                <a:effectLst/>
                <a:ea typeface="Times New Roman" panose="02020603050405020304" pitchFamily="18" charset="0"/>
              </a:rPr>
              <a:t>” representativo del análisis de MVs. Se muestra la cuantificación de MV totales (Anexina V+) medidas por citometría de flujo (Flowing Software). Las MVs fueron marcadas con Anexina V, marcadores plaquetarios (CD31+/CD41+) y endoteliales (CD31+/CD41-) en los distintos grupos de pacientes ERCA (enfermedad renal crónica avanzada ), DP (diálisis peritoneal), HD (hemodiálisis) y TX (trasplante renal): ERCA (A, E), DP (B, F), HD (C, G) y TX (D, H). </a:t>
            </a:r>
            <a:endParaRPr lang="es-ES" sz="1400" dirty="0"/>
          </a:p>
        </p:txBody>
      </p:sp>
      <p:sp>
        <p:nvSpPr>
          <p:cNvPr id="9" name="Rectángulo 8">
            <a:extLst>
              <a:ext uri="{FF2B5EF4-FFF2-40B4-BE49-F238E27FC236}">
                <a16:creationId xmlns:a16="http://schemas.microsoft.com/office/drawing/2014/main" id="{5E944ADB-F6ED-4E62-8E5B-B98F5E2E8393}"/>
              </a:ext>
            </a:extLst>
          </p:cNvPr>
          <p:cNvSpPr/>
          <p:nvPr/>
        </p:nvSpPr>
        <p:spPr>
          <a:xfrm>
            <a:off x="0" y="0"/>
            <a:ext cx="12192000" cy="6810111"/>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89F40FA-053B-45EE-B8F3-8009ECB79CAE}"/>
              </a:ext>
            </a:extLst>
          </p:cNvPr>
          <p:cNvSpPr/>
          <p:nvPr/>
        </p:nvSpPr>
        <p:spPr>
          <a:xfrm>
            <a:off x="416911" y="338313"/>
            <a:ext cx="11477537" cy="144655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0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 </a:t>
            </a:r>
            <a:r>
              <a:rPr lang="es-ES" sz="44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La cantidad de MV totales (amarillo) varía en función de las fases de la ERC. </a:t>
            </a:r>
          </a:p>
        </p:txBody>
      </p:sp>
      <p:sp>
        <p:nvSpPr>
          <p:cNvPr id="7" name="Rectángulo 6">
            <a:extLst>
              <a:ext uri="{FF2B5EF4-FFF2-40B4-BE49-F238E27FC236}">
                <a16:creationId xmlns:a16="http://schemas.microsoft.com/office/drawing/2014/main" id="{3737FCE1-773E-44D9-B197-071E760AFCC1}"/>
              </a:ext>
            </a:extLst>
          </p:cNvPr>
          <p:cNvSpPr/>
          <p:nvPr/>
        </p:nvSpPr>
        <p:spPr>
          <a:xfrm>
            <a:off x="416911" y="2320385"/>
            <a:ext cx="11444283" cy="2175328"/>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4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Los grupos ERCA y DP son aquellos con más cantidad de MV, y por tanto, los que a priori sufren más daño a nivel endotelial. </a:t>
            </a:r>
          </a:p>
        </p:txBody>
      </p:sp>
      <p:sp>
        <p:nvSpPr>
          <p:cNvPr id="8" name="Rectángulo 7">
            <a:extLst>
              <a:ext uri="{FF2B5EF4-FFF2-40B4-BE49-F238E27FC236}">
                <a16:creationId xmlns:a16="http://schemas.microsoft.com/office/drawing/2014/main" id="{B7CCAD94-3493-4FCA-8E72-58184A4A7B44}"/>
              </a:ext>
            </a:extLst>
          </p:cNvPr>
          <p:cNvSpPr/>
          <p:nvPr/>
        </p:nvSpPr>
        <p:spPr>
          <a:xfrm>
            <a:off x="416911" y="5016276"/>
            <a:ext cx="11477537" cy="144655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4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A diferencia de HD y TX, los pacientes están menos alterados, y por tanto, el endotelio está menos dañado.</a:t>
            </a:r>
          </a:p>
        </p:txBody>
      </p:sp>
    </p:spTree>
    <p:extLst>
      <p:ext uri="{BB962C8B-B14F-4D97-AF65-F5344CB8AC3E}">
        <p14:creationId xmlns:p14="http://schemas.microsoft.com/office/powerpoint/2010/main" val="75378265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1" name="Rectangle 2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Imagen que contiene alimentos&#10;&#10;Descripción generada automáticamente">
            <a:extLst>
              <a:ext uri="{FF2B5EF4-FFF2-40B4-BE49-F238E27FC236}">
                <a16:creationId xmlns:a16="http://schemas.microsoft.com/office/drawing/2014/main" id="{5C623D66-2B88-41B9-9F57-EF2F5E2DFC0F}"/>
              </a:ext>
            </a:extLst>
          </p:cNvPr>
          <p:cNvPicPr>
            <a:picLocks noChangeAspect="1"/>
          </p:cNvPicPr>
          <p:nvPr/>
        </p:nvPicPr>
        <p:blipFill rotWithShape="1">
          <a:blip r:embed="rId6"/>
          <a:srcRect t="15663" r="9091" b="7729"/>
          <a:stretch/>
        </p:blipFill>
        <p:spPr>
          <a:xfrm>
            <a:off x="20" y="-1622"/>
            <a:ext cx="12191980" cy="6857990"/>
          </a:xfrm>
          <a:prstGeom prst="rect">
            <a:avLst/>
          </a:prstGeom>
        </p:spPr>
      </p:pic>
      <p:sp>
        <p:nvSpPr>
          <p:cNvPr id="23" name="Rectangle 22">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7">
              <a:alphaModFix amt="17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32" name="Oval 31">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ítulo 1">
            <a:extLst>
              <a:ext uri="{FF2B5EF4-FFF2-40B4-BE49-F238E27FC236}">
                <a16:creationId xmlns:a16="http://schemas.microsoft.com/office/drawing/2014/main" id="{EC837055-53C2-40BD-B51C-645B85CBF252}"/>
              </a:ext>
            </a:extLst>
          </p:cNvPr>
          <p:cNvSpPr>
            <a:spLocks noGrp="1"/>
          </p:cNvSpPr>
          <p:nvPr>
            <p:ph type="title"/>
          </p:nvPr>
        </p:nvSpPr>
        <p:spPr>
          <a:xfrm>
            <a:off x="1051560" y="2612367"/>
            <a:ext cx="9966960" cy="3017156"/>
          </a:xfrm>
        </p:spPr>
        <p:txBody>
          <a:bodyPr vert="horz" lIns="91440" tIns="45720" rIns="91440" bIns="45720" rtlCol="0" anchor="ctr">
            <a:normAutofit/>
          </a:bodyPr>
          <a:lstStyle/>
          <a:p>
            <a:pPr>
              <a:lnSpc>
                <a:spcPct val="80000"/>
              </a:lnSpc>
            </a:pPr>
            <a:r>
              <a:rPr lang="en-US" sz="9600" dirty="0">
                <a:blipFill dpi="0" rotWithShape="1">
                  <a:blip r:embed="rId4"/>
                  <a:srcRect/>
                  <a:tile tx="6350" ty="-127000" sx="65000" sy="64000" flip="none" algn="tl"/>
                </a:blipFill>
              </a:rPr>
              <a:t>INTRODUCCIÓN</a:t>
            </a:r>
          </a:p>
        </p:txBody>
      </p:sp>
      <p:sp>
        <p:nvSpPr>
          <p:cNvPr id="4" name="Rectangle 4">
            <a:extLst>
              <a:ext uri="{FF2B5EF4-FFF2-40B4-BE49-F238E27FC236}">
                <a16:creationId xmlns:a16="http://schemas.microsoft.com/office/drawing/2014/main" id="{337CD09B-4BB7-4A8A-B74B-6BAC6C030667}"/>
              </a:ext>
            </a:extLst>
          </p:cNvPr>
          <p:cNvSpPr>
            <a:spLocks noChangeArrowheads="1"/>
          </p:cNvSpPr>
          <p:nvPr/>
        </p:nvSpPr>
        <p:spPr bwMode="auto">
          <a:xfrm>
            <a:off x="2133600" y="23456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94587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228A1AC4-C6F8-4FCA-82C7-53AFD5FD8A67}"/>
              </a:ext>
            </a:extLst>
          </p:cNvPr>
          <p:cNvPicPr>
            <a:picLocks noGrp="1" noChangeAspect="1"/>
          </p:cNvPicPr>
          <p:nvPr>
            <p:ph idx="1"/>
          </p:nvPr>
        </p:nvPicPr>
        <p:blipFill rotWithShape="1">
          <a:blip r:embed="rId2"/>
          <a:srcRect l="2036" t="4392" b="11918"/>
          <a:stretch/>
        </p:blipFill>
        <p:spPr>
          <a:xfrm>
            <a:off x="1184536" y="250056"/>
            <a:ext cx="9308229" cy="4988098"/>
          </a:xfrm>
          <a:prstGeom prst="rect">
            <a:avLst/>
          </a:prstGeom>
        </p:spPr>
      </p:pic>
      <p:sp>
        <p:nvSpPr>
          <p:cNvPr id="11" name="CuadroTexto 10">
            <a:extLst>
              <a:ext uri="{FF2B5EF4-FFF2-40B4-BE49-F238E27FC236}">
                <a16:creationId xmlns:a16="http://schemas.microsoft.com/office/drawing/2014/main" id="{12897934-95AE-4DB3-B393-AE12F1AFF061}"/>
              </a:ext>
            </a:extLst>
          </p:cNvPr>
          <p:cNvSpPr txBox="1"/>
          <p:nvPr/>
        </p:nvSpPr>
        <p:spPr>
          <a:xfrm>
            <a:off x="4689009" y="3096285"/>
            <a:ext cx="491549" cy="659821"/>
          </a:xfrm>
          <a:prstGeom prst="rect">
            <a:avLst/>
          </a:prstGeom>
          <a:noFill/>
          <a:ln w="28575">
            <a:solidFill>
              <a:srgbClr val="FF0000"/>
            </a:solidFill>
          </a:ln>
        </p:spPr>
        <p:txBody>
          <a:bodyPr wrap="square" rtlCol="0">
            <a:spAutoFit/>
          </a:bodyPr>
          <a:lstStyle/>
          <a:p>
            <a:endParaRPr lang="es-ES" dirty="0"/>
          </a:p>
        </p:txBody>
      </p:sp>
      <p:sp>
        <p:nvSpPr>
          <p:cNvPr id="12" name="CuadroTexto 11">
            <a:extLst>
              <a:ext uri="{FF2B5EF4-FFF2-40B4-BE49-F238E27FC236}">
                <a16:creationId xmlns:a16="http://schemas.microsoft.com/office/drawing/2014/main" id="{0C7F26E9-C8AA-416B-934A-B94A5A9539BB}"/>
              </a:ext>
            </a:extLst>
          </p:cNvPr>
          <p:cNvSpPr txBox="1"/>
          <p:nvPr/>
        </p:nvSpPr>
        <p:spPr>
          <a:xfrm>
            <a:off x="3032096" y="2701628"/>
            <a:ext cx="491549" cy="659821"/>
          </a:xfrm>
          <a:prstGeom prst="rect">
            <a:avLst/>
          </a:prstGeom>
          <a:noFill/>
          <a:ln w="28575">
            <a:solidFill>
              <a:srgbClr val="FF0000"/>
            </a:solidFill>
          </a:ln>
        </p:spPr>
        <p:txBody>
          <a:bodyPr wrap="square" rtlCol="0">
            <a:spAutoFit/>
          </a:bodyPr>
          <a:lstStyle/>
          <a:p>
            <a:endParaRPr lang="es-ES" dirty="0"/>
          </a:p>
        </p:txBody>
      </p:sp>
      <p:sp>
        <p:nvSpPr>
          <p:cNvPr id="13" name="CuadroTexto 12">
            <a:extLst>
              <a:ext uri="{FF2B5EF4-FFF2-40B4-BE49-F238E27FC236}">
                <a16:creationId xmlns:a16="http://schemas.microsoft.com/office/drawing/2014/main" id="{F4CBD17B-C970-45B2-B1B4-C2116454E6C1}"/>
              </a:ext>
            </a:extLst>
          </p:cNvPr>
          <p:cNvSpPr txBox="1"/>
          <p:nvPr/>
        </p:nvSpPr>
        <p:spPr>
          <a:xfrm>
            <a:off x="9542360" y="2933061"/>
            <a:ext cx="491549" cy="659821"/>
          </a:xfrm>
          <a:prstGeom prst="rect">
            <a:avLst/>
          </a:prstGeom>
          <a:noFill/>
          <a:ln w="28575">
            <a:solidFill>
              <a:srgbClr val="FF0000"/>
            </a:solidFill>
          </a:ln>
        </p:spPr>
        <p:txBody>
          <a:bodyPr wrap="square" rtlCol="0">
            <a:spAutoFit/>
          </a:bodyPr>
          <a:lstStyle/>
          <a:p>
            <a:endParaRPr lang="es-ES" dirty="0"/>
          </a:p>
        </p:txBody>
      </p:sp>
      <p:sp>
        <p:nvSpPr>
          <p:cNvPr id="14" name="Elipse 13">
            <a:extLst>
              <a:ext uri="{FF2B5EF4-FFF2-40B4-BE49-F238E27FC236}">
                <a16:creationId xmlns:a16="http://schemas.microsoft.com/office/drawing/2014/main" id="{C9F57862-15CE-4C85-A2FA-08560E975A8E}"/>
              </a:ext>
            </a:extLst>
          </p:cNvPr>
          <p:cNvSpPr/>
          <p:nvPr/>
        </p:nvSpPr>
        <p:spPr>
          <a:xfrm>
            <a:off x="3578080" y="1752455"/>
            <a:ext cx="491549" cy="781043"/>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192CCA5-80AD-41C0-BA84-0A31AE2E0BBC}"/>
              </a:ext>
            </a:extLst>
          </p:cNvPr>
          <p:cNvSpPr/>
          <p:nvPr/>
        </p:nvSpPr>
        <p:spPr>
          <a:xfrm>
            <a:off x="4168162" y="2191644"/>
            <a:ext cx="445299" cy="536626"/>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EFD10D0-DCA5-45F4-943D-2B45EF4987ED}"/>
              </a:ext>
            </a:extLst>
          </p:cNvPr>
          <p:cNvSpPr/>
          <p:nvPr/>
        </p:nvSpPr>
        <p:spPr>
          <a:xfrm>
            <a:off x="4708828" y="2661940"/>
            <a:ext cx="471730" cy="54224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Elipse 16">
            <a:extLst>
              <a:ext uri="{FF2B5EF4-FFF2-40B4-BE49-F238E27FC236}">
                <a16:creationId xmlns:a16="http://schemas.microsoft.com/office/drawing/2014/main" id="{2C320C23-7AA4-4A07-A477-1EED3B9D9B73}"/>
              </a:ext>
            </a:extLst>
          </p:cNvPr>
          <p:cNvSpPr/>
          <p:nvPr/>
        </p:nvSpPr>
        <p:spPr>
          <a:xfrm>
            <a:off x="8453418" y="1486443"/>
            <a:ext cx="445299" cy="57309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hacia arriba 18">
            <a:extLst>
              <a:ext uri="{FF2B5EF4-FFF2-40B4-BE49-F238E27FC236}">
                <a16:creationId xmlns:a16="http://schemas.microsoft.com/office/drawing/2014/main" id="{27518F32-7437-4FD6-803A-E84106B7D86C}"/>
              </a:ext>
            </a:extLst>
          </p:cNvPr>
          <p:cNvSpPr/>
          <p:nvPr/>
        </p:nvSpPr>
        <p:spPr>
          <a:xfrm rot="10800000">
            <a:off x="2782388" y="2339782"/>
            <a:ext cx="194179" cy="659821"/>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Flecha: hacia arriba 19">
            <a:extLst>
              <a:ext uri="{FF2B5EF4-FFF2-40B4-BE49-F238E27FC236}">
                <a16:creationId xmlns:a16="http://schemas.microsoft.com/office/drawing/2014/main" id="{8A91876C-89C9-468A-8F05-E4280AC5DE90}"/>
              </a:ext>
            </a:extLst>
          </p:cNvPr>
          <p:cNvSpPr/>
          <p:nvPr/>
        </p:nvSpPr>
        <p:spPr>
          <a:xfrm>
            <a:off x="4115389" y="1473690"/>
            <a:ext cx="160620" cy="659822"/>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1" name="Flecha: hacia arriba 20">
            <a:extLst>
              <a:ext uri="{FF2B5EF4-FFF2-40B4-BE49-F238E27FC236}">
                <a16:creationId xmlns:a16="http://schemas.microsoft.com/office/drawing/2014/main" id="{FA867AB6-4974-4943-B1BA-A1C01478966A}"/>
              </a:ext>
            </a:extLst>
          </p:cNvPr>
          <p:cNvSpPr/>
          <p:nvPr/>
        </p:nvSpPr>
        <p:spPr>
          <a:xfrm rot="10800000">
            <a:off x="10226853" y="3096284"/>
            <a:ext cx="159555" cy="659821"/>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2" name="Flecha: hacia arriba 21">
            <a:extLst>
              <a:ext uri="{FF2B5EF4-FFF2-40B4-BE49-F238E27FC236}">
                <a16:creationId xmlns:a16="http://schemas.microsoft.com/office/drawing/2014/main" id="{CBD1026D-6E2A-4257-A0B3-54ED888BDEF4}"/>
              </a:ext>
            </a:extLst>
          </p:cNvPr>
          <p:cNvSpPr/>
          <p:nvPr/>
        </p:nvSpPr>
        <p:spPr>
          <a:xfrm>
            <a:off x="8146724" y="1422544"/>
            <a:ext cx="160620" cy="769100"/>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5" name="Flecha: hacia arriba 24">
            <a:extLst>
              <a:ext uri="{FF2B5EF4-FFF2-40B4-BE49-F238E27FC236}">
                <a16:creationId xmlns:a16="http://schemas.microsoft.com/office/drawing/2014/main" id="{FA6B502B-8CC9-4837-82B2-412154BA30BE}"/>
              </a:ext>
            </a:extLst>
          </p:cNvPr>
          <p:cNvSpPr/>
          <p:nvPr/>
        </p:nvSpPr>
        <p:spPr>
          <a:xfrm rot="10800000">
            <a:off x="9948188" y="1814810"/>
            <a:ext cx="160620" cy="659826"/>
          </a:xfrm>
          <a:prstGeom prst="upArrow">
            <a:avLst>
              <a:gd name="adj1" fmla="val 38889"/>
              <a:gd name="adj2" fmla="val 63889"/>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Elipse 25">
            <a:extLst>
              <a:ext uri="{FF2B5EF4-FFF2-40B4-BE49-F238E27FC236}">
                <a16:creationId xmlns:a16="http://schemas.microsoft.com/office/drawing/2014/main" id="{AFBB7B0E-01F0-45CD-9543-D31A76BD5026}"/>
              </a:ext>
            </a:extLst>
          </p:cNvPr>
          <p:cNvSpPr/>
          <p:nvPr/>
        </p:nvSpPr>
        <p:spPr>
          <a:xfrm>
            <a:off x="9491345" y="2443017"/>
            <a:ext cx="471730" cy="54224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hacia arriba 26">
            <a:extLst>
              <a:ext uri="{FF2B5EF4-FFF2-40B4-BE49-F238E27FC236}">
                <a16:creationId xmlns:a16="http://schemas.microsoft.com/office/drawing/2014/main" id="{85A9EDEB-DB86-42D0-AA8D-22D5DBB8782A}"/>
              </a:ext>
            </a:extLst>
          </p:cNvPr>
          <p:cNvSpPr/>
          <p:nvPr/>
        </p:nvSpPr>
        <p:spPr>
          <a:xfrm rot="10800000">
            <a:off x="5216171" y="2422392"/>
            <a:ext cx="171297" cy="659823"/>
          </a:xfrm>
          <a:prstGeom prst="upArrow">
            <a:avLst>
              <a:gd name="adj1" fmla="val 38889"/>
              <a:gd name="adj2" fmla="val 63889"/>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9" name="Flecha: hacia arriba 28">
            <a:extLst>
              <a:ext uri="{FF2B5EF4-FFF2-40B4-BE49-F238E27FC236}">
                <a16:creationId xmlns:a16="http://schemas.microsoft.com/office/drawing/2014/main" id="{A7A95D74-9DCC-4A23-9B5A-CCB6D185FD86}"/>
              </a:ext>
            </a:extLst>
          </p:cNvPr>
          <p:cNvSpPr/>
          <p:nvPr/>
        </p:nvSpPr>
        <p:spPr>
          <a:xfrm rot="10800000">
            <a:off x="5319335" y="3429000"/>
            <a:ext cx="194179" cy="659821"/>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CuadroTexto 27">
            <a:extLst>
              <a:ext uri="{FF2B5EF4-FFF2-40B4-BE49-F238E27FC236}">
                <a16:creationId xmlns:a16="http://schemas.microsoft.com/office/drawing/2014/main" id="{DEB8881A-8B3A-44DD-8E48-E05AE48C92D9}"/>
              </a:ext>
            </a:extLst>
          </p:cNvPr>
          <p:cNvSpPr txBox="1"/>
          <p:nvPr/>
        </p:nvSpPr>
        <p:spPr>
          <a:xfrm>
            <a:off x="403274" y="5746011"/>
            <a:ext cx="1138545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Figura 4. Porcentaje de expresión del factor tisular (CD142). CTRL (n= 18), ERCA (n= 38), DP (n=15), HD (n=32), TX (n=33). *p &lt;0,05, **p &lt;0,01, ***p &lt;0,001, </a:t>
            </a:r>
            <a:r>
              <a:rPr lang="es-ES" dirty="0" err="1">
                <a:ln w="0"/>
                <a:solidFill>
                  <a:schemeClr val="tx1"/>
                </a:solidFill>
                <a:effectLst>
                  <a:outerShdw blurRad="38100" dist="19050" dir="2700000" algn="tl" rotWithShape="0">
                    <a:schemeClr val="dk1">
                      <a:alpha val="40000"/>
                    </a:schemeClr>
                  </a:outerShdw>
                </a:effectLst>
                <a:ea typeface="Times New Roman" panose="02020603050405020304" pitchFamily="18" charset="0"/>
              </a:rPr>
              <a:t>ns</a:t>
            </a:r>
            <a:r>
              <a:rPr lang="es-ES"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 (no significativo) con respecto al control. # p&lt;0,05, ## p&lt;0,01, ### p&lt;0,001 con respecto a ERCA.</a:t>
            </a:r>
          </a:p>
        </p:txBody>
      </p:sp>
    </p:spTree>
    <p:extLst>
      <p:ext uri="{BB962C8B-B14F-4D97-AF65-F5344CB8AC3E}">
        <p14:creationId xmlns:p14="http://schemas.microsoft.com/office/powerpoint/2010/main" val="1276744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5" grpId="0" animBg="1"/>
      <p:bldP spid="26" grpId="0" animBg="1"/>
      <p:bldP spid="27"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228A1AC4-C6F8-4FCA-82C7-53AFD5FD8A67}"/>
              </a:ext>
            </a:extLst>
          </p:cNvPr>
          <p:cNvPicPr>
            <a:picLocks noGrp="1" noChangeAspect="1"/>
          </p:cNvPicPr>
          <p:nvPr>
            <p:ph idx="1"/>
          </p:nvPr>
        </p:nvPicPr>
        <p:blipFill rotWithShape="1">
          <a:blip r:embed="rId2"/>
          <a:srcRect l="2036" t="4392" b="11918"/>
          <a:stretch/>
        </p:blipFill>
        <p:spPr>
          <a:xfrm>
            <a:off x="1914089" y="317922"/>
            <a:ext cx="7862957" cy="4213605"/>
          </a:xfrm>
          <a:prstGeom prst="rect">
            <a:avLst/>
          </a:prstGeom>
        </p:spPr>
      </p:pic>
      <p:sp>
        <p:nvSpPr>
          <p:cNvPr id="11" name="CuadroTexto 10">
            <a:extLst>
              <a:ext uri="{FF2B5EF4-FFF2-40B4-BE49-F238E27FC236}">
                <a16:creationId xmlns:a16="http://schemas.microsoft.com/office/drawing/2014/main" id="{12897934-95AE-4DB3-B393-AE12F1AFF061}"/>
              </a:ext>
            </a:extLst>
          </p:cNvPr>
          <p:cNvSpPr txBox="1"/>
          <p:nvPr/>
        </p:nvSpPr>
        <p:spPr>
          <a:xfrm>
            <a:off x="4898444" y="2756604"/>
            <a:ext cx="424070" cy="569844"/>
          </a:xfrm>
          <a:prstGeom prst="rect">
            <a:avLst/>
          </a:prstGeom>
          <a:noFill/>
          <a:ln w="28575">
            <a:solidFill>
              <a:srgbClr val="FF0000"/>
            </a:solidFill>
          </a:ln>
        </p:spPr>
        <p:txBody>
          <a:bodyPr wrap="square" rtlCol="0">
            <a:spAutoFit/>
          </a:bodyPr>
          <a:lstStyle/>
          <a:p>
            <a:endParaRPr lang="es-ES" dirty="0"/>
          </a:p>
        </p:txBody>
      </p:sp>
      <p:sp>
        <p:nvSpPr>
          <p:cNvPr id="12" name="CuadroTexto 11">
            <a:extLst>
              <a:ext uri="{FF2B5EF4-FFF2-40B4-BE49-F238E27FC236}">
                <a16:creationId xmlns:a16="http://schemas.microsoft.com/office/drawing/2014/main" id="{0C7F26E9-C8AA-416B-934A-B94A5A9539BB}"/>
              </a:ext>
            </a:extLst>
          </p:cNvPr>
          <p:cNvSpPr txBox="1"/>
          <p:nvPr/>
        </p:nvSpPr>
        <p:spPr>
          <a:xfrm>
            <a:off x="3506627" y="2246222"/>
            <a:ext cx="424070" cy="569844"/>
          </a:xfrm>
          <a:prstGeom prst="rect">
            <a:avLst/>
          </a:prstGeom>
          <a:noFill/>
          <a:ln w="28575">
            <a:solidFill>
              <a:srgbClr val="FF0000"/>
            </a:solidFill>
          </a:ln>
        </p:spPr>
        <p:txBody>
          <a:bodyPr wrap="square" rtlCol="0">
            <a:spAutoFit/>
          </a:bodyPr>
          <a:lstStyle/>
          <a:p>
            <a:endParaRPr lang="es-ES" dirty="0"/>
          </a:p>
        </p:txBody>
      </p:sp>
      <p:sp>
        <p:nvSpPr>
          <p:cNvPr id="13" name="CuadroTexto 12">
            <a:extLst>
              <a:ext uri="{FF2B5EF4-FFF2-40B4-BE49-F238E27FC236}">
                <a16:creationId xmlns:a16="http://schemas.microsoft.com/office/drawing/2014/main" id="{F4CBD17B-C970-45B2-B1B4-C2116454E6C1}"/>
              </a:ext>
            </a:extLst>
          </p:cNvPr>
          <p:cNvSpPr txBox="1"/>
          <p:nvPr/>
        </p:nvSpPr>
        <p:spPr>
          <a:xfrm>
            <a:off x="8975906" y="2586331"/>
            <a:ext cx="424070" cy="569844"/>
          </a:xfrm>
          <a:prstGeom prst="rect">
            <a:avLst/>
          </a:prstGeom>
          <a:noFill/>
          <a:ln w="28575">
            <a:solidFill>
              <a:srgbClr val="FF0000"/>
            </a:solidFill>
          </a:ln>
        </p:spPr>
        <p:txBody>
          <a:bodyPr wrap="square" rtlCol="0">
            <a:spAutoFit/>
          </a:bodyPr>
          <a:lstStyle/>
          <a:p>
            <a:endParaRPr lang="es-ES" dirty="0"/>
          </a:p>
        </p:txBody>
      </p:sp>
      <p:sp>
        <p:nvSpPr>
          <p:cNvPr id="14" name="Elipse 13">
            <a:extLst>
              <a:ext uri="{FF2B5EF4-FFF2-40B4-BE49-F238E27FC236}">
                <a16:creationId xmlns:a16="http://schemas.microsoft.com/office/drawing/2014/main" id="{C9F57862-15CE-4C85-A2FA-08560E975A8E}"/>
              </a:ext>
            </a:extLst>
          </p:cNvPr>
          <p:cNvSpPr/>
          <p:nvPr/>
        </p:nvSpPr>
        <p:spPr>
          <a:xfrm>
            <a:off x="3963454" y="1460561"/>
            <a:ext cx="424070" cy="674536"/>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192CCA5-80AD-41C0-BA84-0A31AE2E0BBC}"/>
              </a:ext>
            </a:extLst>
          </p:cNvPr>
          <p:cNvSpPr/>
          <p:nvPr/>
        </p:nvSpPr>
        <p:spPr>
          <a:xfrm>
            <a:off x="4451972" y="1877072"/>
            <a:ext cx="384169" cy="4634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EFD10D0-DCA5-45F4-943D-2B45EF4987ED}"/>
              </a:ext>
            </a:extLst>
          </p:cNvPr>
          <p:cNvSpPr/>
          <p:nvPr/>
        </p:nvSpPr>
        <p:spPr>
          <a:xfrm>
            <a:off x="4912563" y="2332965"/>
            <a:ext cx="406972" cy="468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2C320C23-7AA4-4A07-A477-1EED3B9D9B73}"/>
              </a:ext>
            </a:extLst>
          </p:cNvPr>
          <p:cNvSpPr/>
          <p:nvPr/>
        </p:nvSpPr>
        <p:spPr>
          <a:xfrm>
            <a:off x="8094695" y="1327193"/>
            <a:ext cx="384169" cy="494949"/>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hacia arriba 18">
            <a:extLst>
              <a:ext uri="{FF2B5EF4-FFF2-40B4-BE49-F238E27FC236}">
                <a16:creationId xmlns:a16="http://schemas.microsoft.com/office/drawing/2014/main" id="{27518F32-7437-4FD6-803A-E84106B7D86C}"/>
              </a:ext>
            </a:extLst>
          </p:cNvPr>
          <p:cNvSpPr/>
          <p:nvPr/>
        </p:nvSpPr>
        <p:spPr>
          <a:xfrm rot="10800000">
            <a:off x="3274657" y="2015787"/>
            <a:ext cx="167522"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Flecha: hacia arriba 19">
            <a:extLst>
              <a:ext uri="{FF2B5EF4-FFF2-40B4-BE49-F238E27FC236}">
                <a16:creationId xmlns:a16="http://schemas.microsoft.com/office/drawing/2014/main" id="{8A91876C-89C9-468A-8F05-E4280AC5DE90}"/>
              </a:ext>
            </a:extLst>
          </p:cNvPr>
          <p:cNvSpPr/>
          <p:nvPr/>
        </p:nvSpPr>
        <p:spPr>
          <a:xfrm>
            <a:off x="4449818" y="1201481"/>
            <a:ext cx="208322"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1" name="Flecha: hacia arriba 20">
            <a:extLst>
              <a:ext uri="{FF2B5EF4-FFF2-40B4-BE49-F238E27FC236}">
                <a16:creationId xmlns:a16="http://schemas.microsoft.com/office/drawing/2014/main" id="{FA867AB6-4974-4943-B1BA-A1C01478966A}"/>
              </a:ext>
            </a:extLst>
          </p:cNvPr>
          <p:cNvSpPr/>
          <p:nvPr/>
        </p:nvSpPr>
        <p:spPr>
          <a:xfrm rot="10800000">
            <a:off x="9453680" y="2585631"/>
            <a:ext cx="137651"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2" name="Flecha: hacia arriba 21">
            <a:extLst>
              <a:ext uri="{FF2B5EF4-FFF2-40B4-BE49-F238E27FC236}">
                <a16:creationId xmlns:a16="http://schemas.microsoft.com/office/drawing/2014/main" id="{CBD1026D-6E2A-4257-A0B3-54ED888BDEF4}"/>
              </a:ext>
            </a:extLst>
          </p:cNvPr>
          <p:cNvSpPr/>
          <p:nvPr/>
        </p:nvSpPr>
        <p:spPr>
          <a:xfrm>
            <a:off x="8507460" y="1225794"/>
            <a:ext cx="208322" cy="569844"/>
          </a:xfrm>
          <a:prstGeom prst="upArrow">
            <a:avLst>
              <a:gd name="adj1" fmla="val 38889"/>
              <a:gd name="adj2" fmla="val 63889"/>
            </a:avLst>
          </a:prstGeom>
          <a:ln w="28575">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5" name="Flecha: hacia arriba 24">
            <a:extLst>
              <a:ext uri="{FF2B5EF4-FFF2-40B4-BE49-F238E27FC236}">
                <a16:creationId xmlns:a16="http://schemas.microsoft.com/office/drawing/2014/main" id="{FA6B502B-8CC9-4837-82B2-412154BA30BE}"/>
              </a:ext>
            </a:extLst>
          </p:cNvPr>
          <p:cNvSpPr/>
          <p:nvPr/>
        </p:nvSpPr>
        <p:spPr>
          <a:xfrm rot="10800000">
            <a:off x="9311065" y="1640888"/>
            <a:ext cx="137651" cy="488808"/>
          </a:xfrm>
          <a:prstGeom prst="upArrow">
            <a:avLst>
              <a:gd name="adj1" fmla="val 38889"/>
              <a:gd name="adj2" fmla="val 63889"/>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Elipse 25">
            <a:extLst>
              <a:ext uri="{FF2B5EF4-FFF2-40B4-BE49-F238E27FC236}">
                <a16:creationId xmlns:a16="http://schemas.microsoft.com/office/drawing/2014/main" id="{AFBB7B0E-01F0-45CD-9543-D31A76BD5026}"/>
              </a:ext>
            </a:extLst>
          </p:cNvPr>
          <p:cNvSpPr/>
          <p:nvPr/>
        </p:nvSpPr>
        <p:spPr>
          <a:xfrm>
            <a:off x="8962678" y="2190575"/>
            <a:ext cx="406972" cy="468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hacia arriba 26">
            <a:extLst>
              <a:ext uri="{FF2B5EF4-FFF2-40B4-BE49-F238E27FC236}">
                <a16:creationId xmlns:a16="http://schemas.microsoft.com/office/drawing/2014/main" id="{85A9EDEB-DB86-42D0-AA8D-22D5DBB8782A}"/>
              </a:ext>
            </a:extLst>
          </p:cNvPr>
          <p:cNvSpPr/>
          <p:nvPr/>
        </p:nvSpPr>
        <p:spPr>
          <a:xfrm rot="10800000">
            <a:off x="5373239" y="2053274"/>
            <a:ext cx="137651" cy="488808"/>
          </a:xfrm>
          <a:prstGeom prst="upArrow">
            <a:avLst>
              <a:gd name="adj1" fmla="val 38889"/>
              <a:gd name="adj2" fmla="val 63889"/>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9" name="Flecha: hacia arriba 28">
            <a:extLst>
              <a:ext uri="{FF2B5EF4-FFF2-40B4-BE49-F238E27FC236}">
                <a16:creationId xmlns:a16="http://schemas.microsoft.com/office/drawing/2014/main" id="{A7A95D74-9DCC-4A23-9B5A-CCB6D185FD86}"/>
              </a:ext>
            </a:extLst>
          </p:cNvPr>
          <p:cNvSpPr/>
          <p:nvPr/>
        </p:nvSpPr>
        <p:spPr>
          <a:xfrm rot="10800000">
            <a:off x="5373239" y="2806794"/>
            <a:ext cx="167522" cy="569844"/>
          </a:xfrm>
          <a:prstGeom prst="upArrow">
            <a:avLst>
              <a:gd name="adj1" fmla="val 38889"/>
              <a:gd name="adj2" fmla="val 63889"/>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CuadroTexto 27">
            <a:extLst>
              <a:ext uri="{FF2B5EF4-FFF2-40B4-BE49-F238E27FC236}">
                <a16:creationId xmlns:a16="http://schemas.microsoft.com/office/drawing/2014/main" id="{DEB8881A-8B3A-44DD-8E48-E05AE48C92D9}"/>
              </a:ext>
            </a:extLst>
          </p:cNvPr>
          <p:cNvSpPr txBox="1"/>
          <p:nvPr/>
        </p:nvSpPr>
        <p:spPr>
          <a:xfrm>
            <a:off x="1120020" y="4580374"/>
            <a:ext cx="1007276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200" b="1" dirty="0">
                <a:ea typeface="Times New Roman" panose="02020603050405020304" pitchFamily="18" charset="0"/>
              </a:rPr>
              <a:t>Figura 4. </a:t>
            </a:r>
            <a:r>
              <a:rPr lang="es-ES" sz="1200" dirty="0">
                <a:effectLst/>
                <a:latin typeface="Arial" panose="020B0604020202020204" pitchFamily="34" charset="0"/>
                <a:ea typeface="Times New Roman" panose="02020603050405020304" pitchFamily="18" charset="0"/>
              </a:rPr>
              <a:t>Porcentaje de expresión del factor tisular (CD142). CTRL (n= 18), ERCA (n= 38), DP (n=15), HD (n=32), TX (n=33). *p &lt;0,05, **p &lt;0,01, ***p &lt;0,001, </a:t>
            </a:r>
            <a:r>
              <a:rPr lang="es-ES" sz="1200" dirty="0" err="1">
                <a:effectLst/>
                <a:latin typeface="Arial" panose="020B0604020202020204" pitchFamily="34" charset="0"/>
                <a:ea typeface="Times New Roman" panose="02020603050405020304" pitchFamily="18" charset="0"/>
              </a:rPr>
              <a:t>ns</a:t>
            </a:r>
            <a:r>
              <a:rPr lang="es-ES" sz="1200" dirty="0">
                <a:effectLst/>
                <a:latin typeface="Arial" panose="020B0604020202020204" pitchFamily="34" charset="0"/>
                <a:ea typeface="Times New Roman" panose="02020603050405020304" pitchFamily="18" charset="0"/>
              </a:rPr>
              <a:t> (no significativo) con respecto al control. # p&lt;0,05, ## p&lt;0,01, ### p&lt;0,001 con respecto a ERCA.</a:t>
            </a:r>
            <a:endParaRPr lang="es-ES" sz="1200" dirty="0">
              <a:effectLst/>
              <a:latin typeface="Times New Roman" panose="02020603050405020304" pitchFamily="18" charset="0"/>
              <a:ea typeface="Times New Roman" panose="02020603050405020304" pitchFamily="18" charset="0"/>
            </a:endParaRPr>
          </a:p>
        </p:txBody>
      </p:sp>
      <p:sp>
        <p:nvSpPr>
          <p:cNvPr id="24" name="Rectángulo 23">
            <a:extLst>
              <a:ext uri="{FF2B5EF4-FFF2-40B4-BE49-F238E27FC236}">
                <a16:creationId xmlns:a16="http://schemas.microsoft.com/office/drawing/2014/main" id="{5B9454BA-F4E6-404F-89D5-E5B59E96EA80}"/>
              </a:ext>
            </a:extLst>
          </p:cNvPr>
          <p:cNvSpPr/>
          <p:nvPr/>
        </p:nvSpPr>
        <p:spPr>
          <a:xfrm>
            <a:off x="0" y="-3910"/>
            <a:ext cx="12192000" cy="6853893"/>
          </a:xfrm>
          <a:prstGeom prst="rect">
            <a:avLst/>
          </a:prstGeom>
          <a:solidFill>
            <a:schemeClr val="bg1">
              <a:lumMod val="95000"/>
              <a:alpha val="5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Rectángulo 30">
            <a:extLst>
              <a:ext uri="{FF2B5EF4-FFF2-40B4-BE49-F238E27FC236}">
                <a16:creationId xmlns:a16="http://schemas.microsoft.com/office/drawing/2014/main" id="{0E2BB78C-0790-44AE-82D8-5AAA49A8D496}"/>
              </a:ext>
            </a:extLst>
          </p:cNvPr>
          <p:cNvSpPr/>
          <p:nvPr/>
        </p:nvSpPr>
        <p:spPr>
          <a:xfrm>
            <a:off x="733509" y="4531527"/>
            <a:ext cx="10724977" cy="923330"/>
          </a:xfrm>
          <a:prstGeom prst="rect">
            <a:avLst/>
          </a:prstGeom>
          <a:ln w="2857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5400" b="1" dirty="0">
                <a:ln w="6600">
                  <a:solidFill>
                    <a:schemeClr val="accent2"/>
                  </a:solidFill>
                  <a:prstDash val="solid"/>
                </a:ln>
                <a:solidFill>
                  <a:srgbClr val="FFFFFF"/>
                </a:solidFill>
                <a:effectLst>
                  <a:outerShdw dist="38100" dir="2700000" algn="tl" rotWithShape="0">
                    <a:schemeClr val="accent2"/>
                  </a:outerShdw>
                </a:effectLst>
                <a:latin typeface="+mj-lt"/>
                <a:cs typeface="Arial" panose="020B0604020202020204" pitchFamily="34" charset="0"/>
              </a:rPr>
              <a:t>Biomarcador de eventos trombóticos</a:t>
            </a:r>
          </a:p>
        </p:txBody>
      </p:sp>
      <p:sp>
        <p:nvSpPr>
          <p:cNvPr id="30" name="Rectángulo 29">
            <a:extLst>
              <a:ext uri="{FF2B5EF4-FFF2-40B4-BE49-F238E27FC236}">
                <a16:creationId xmlns:a16="http://schemas.microsoft.com/office/drawing/2014/main" id="{9A652520-E1FC-4A10-B3F7-EF866BF8ABDD}"/>
              </a:ext>
            </a:extLst>
          </p:cNvPr>
          <p:cNvSpPr/>
          <p:nvPr/>
        </p:nvSpPr>
        <p:spPr>
          <a:xfrm>
            <a:off x="1646810" y="901231"/>
            <a:ext cx="8898376" cy="3046988"/>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8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La expresión de CD142 es importante en la actividad </a:t>
            </a:r>
            <a:r>
              <a:rPr lang="es-ES" sz="4800" dirty="0" err="1">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trombogénica</a:t>
            </a:r>
            <a:r>
              <a:rPr lang="es-ES" sz="48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 → índice de procesos </a:t>
            </a:r>
            <a:r>
              <a:rPr lang="es-ES" sz="4800" dirty="0" err="1">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trombogénicos</a:t>
            </a:r>
            <a:r>
              <a:rPr lang="es-ES" sz="48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 con el progreso de la lesión </a:t>
            </a:r>
          </a:p>
        </p:txBody>
      </p:sp>
    </p:spTree>
    <p:extLst>
      <p:ext uri="{BB962C8B-B14F-4D97-AF65-F5344CB8AC3E}">
        <p14:creationId xmlns:p14="http://schemas.microsoft.com/office/powerpoint/2010/main" val="193709147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7571514-D56A-4867-87C5-3A47C59E112F}"/>
              </a:ext>
            </a:extLst>
          </p:cNvPr>
          <p:cNvGraphicFramePr>
            <a:graphicFrameLocks noGrp="1"/>
          </p:cNvGraphicFramePr>
          <p:nvPr>
            <p:extLst>
              <p:ext uri="{D42A27DB-BD31-4B8C-83A1-F6EECF244321}">
                <p14:modId xmlns:p14="http://schemas.microsoft.com/office/powerpoint/2010/main" val="2482297728"/>
              </p:ext>
            </p:extLst>
          </p:nvPr>
        </p:nvGraphicFramePr>
        <p:xfrm>
          <a:off x="1269926" y="461325"/>
          <a:ext cx="9272089" cy="1941852"/>
        </p:xfrm>
        <a:graphic>
          <a:graphicData uri="http://schemas.openxmlformats.org/drawingml/2006/table">
            <a:tbl>
              <a:tblPr firstRow="1" firstCol="1" bandRow="1">
                <a:tableStyleId>{9D7B26C5-4107-4FEC-AEDC-1716B250A1EF}</a:tableStyleId>
              </a:tblPr>
              <a:tblGrid>
                <a:gridCol w="1239718">
                  <a:extLst>
                    <a:ext uri="{9D8B030D-6E8A-4147-A177-3AD203B41FA5}">
                      <a16:colId xmlns:a16="http://schemas.microsoft.com/office/drawing/2014/main" val="2165163063"/>
                    </a:ext>
                  </a:extLst>
                </a:gridCol>
                <a:gridCol w="2676693">
                  <a:extLst>
                    <a:ext uri="{9D8B030D-6E8A-4147-A177-3AD203B41FA5}">
                      <a16:colId xmlns:a16="http://schemas.microsoft.com/office/drawing/2014/main" val="858031734"/>
                    </a:ext>
                  </a:extLst>
                </a:gridCol>
                <a:gridCol w="2677839">
                  <a:extLst>
                    <a:ext uri="{9D8B030D-6E8A-4147-A177-3AD203B41FA5}">
                      <a16:colId xmlns:a16="http://schemas.microsoft.com/office/drawing/2014/main" val="2685294876"/>
                    </a:ext>
                  </a:extLst>
                </a:gridCol>
                <a:gridCol w="2677839">
                  <a:extLst>
                    <a:ext uri="{9D8B030D-6E8A-4147-A177-3AD203B41FA5}">
                      <a16:colId xmlns:a16="http://schemas.microsoft.com/office/drawing/2014/main" val="4120504101"/>
                    </a:ext>
                  </a:extLst>
                </a:gridCol>
              </a:tblGrid>
              <a:tr h="643179">
                <a:tc>
                  <a:txBody>
                    <a:bodyPr/>
                    <a:lstStyle/>
                    <a:p>
                      <a:pPr algn="just">
                        <a:lnSpc>
                          <a:spcPct val="150000"/>
                        </a:lnSpc>
                        <a:spcAft>
                          <a:spcPts val="0"/>
                        </a:spcAft>
                      </a:pPr>
                      <a:r>
                        <a:rPr lang="es-ES" sz="2400" dirty="0">
                          <a:effectLst/>
                          <a:latin typeface="+mj-lt"/>
                        </a:rPr>
                        <a:t> </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 totales</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MVP</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MVE</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433518387"/>
                  </a:ext>
                </a:extLst>
              </a:tr>
              <a:tr h="666585">
                <a:tc>
                  <a:txBody>
                    <a:bodyPr/>
                    <a:lstStyle/>
                    <a:p>
                      <a:pPr algn="ctr">
                        <a:lnSpc>
                          <a:spcPct val="150000"/>
                        </a:lnSpc>
                        <a:spcAft>
                          <a:spcPts val="0"/>
                        </a:spcAft>
                      </a:pPr>
                      <a:r>
                        <a:rPr lang="es-ES" sz="2400" dirty="0">
                          <a:effectLst/>
                          <a:latin typeface="+mj-lt"/>
                        </a:rPr>
                        <a:t>CAPD</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99156 ± 42103</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88606 ± 38620</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2164 ± 579.2</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019181250"/>
                  </a:ext>
                </a:extLst>
              </a:tr>
              <a:tr h="632088">
                <a:tc>
                  <a:txBody>
                    <a:bodyPr/>
                    <a:lstStyle/>
                    <a:p>
                      <a:pPr algn="ctr">
                        <a:lnSpc>
                          <a:spcPct val="150000"/>
                        </a:lnSpc>
                        <a:spcAft>
                          <a:spcPts val="0"/>
                        </a:spcAft>
                      </a:pPr>
                      <a:r>
                        <a:rPr lang="es-ES" sz="2400" dirty="0">
                          <a:effectLst/>
                          <a:latin typeface="+mj-lt"/>
                        </a:rPr>
                        <a:t>APD</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9287 ± 2154</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5005 ± 1392</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1620 ± 574.8</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428905313"/>
                  </a:ext>
                </a:extLst>
              </a:tr>
            </a:tbl>
          </a:graphicData>
        </a:graphic>
      </p:graphicFrame>
      <p:graphicFrame>
        <p:nvGraphicFramePr>
          <p:cNvPr id="9" name="Tabla 8">
            <a:extLst>
              <a:ext uri="{FF2B5EF4-FFF2-40B4-BE49-F238E27FC236}">
                <a16:creationId xmlns:a16="http://schemas.microsoft.com/office/drawing/2014/main" id="{99530F25-C99C-4DD2-BBC9-3CA0C6997C16}"/>
              </a:ext>
            </a:extLst>
          </p:cNvPr>
          <p:cNvGraphicFramePr>
            <a:graphicFrameLocks noGrp="1"/>
          </p:cNvGraphicFramePr>
          <p:nvPr>
            <p:extLst>
              <p:ext uri="{D42A27DB-BD31-4B8C-83A1-F6EECF244321}">
                <p14:modId xmlns:p14="http://schemas.microsoft.com/office/powerpoint/2010/main" val="1001354374"/>
              </p:ext>
            </p:extLst>
          </p:nvPr>
        </p:nvGraphicFramePr>
        <p:xfrm>
          <a:off x="1677570" y="3968005"/>
          <a:ext cx="8513070" cy="1936698"/>
        </p:xfrm>
        <a:graphic>
          <a:graphicData uri="http://schemas.openxmlformats.org/drawingml/2006/table">
            <a:tbl>
              <a:tblPr firstRow="1" firstCol="1" bandRow="1">
                <a:tableStyleId>{9D7B26C5-4107-4FEC-AEDC-1716B250A1EF}</a:tableStyleId>
              </a:tblPr>
              <a:tblGrid>
                <a:gridCol w="2127831">
                  <a:extLst>
                    <a:ext uri="{9D8B030D-6E8A-4147-A177-3AD203B41FA5}">
                      <a16:colId xmlns:a16="http://schemas.microsoft.com/office/drawing/2014/main" val="3473429972"/>
                    </a:ext>
                  </a:extLst>
                </a:gridCol>
                <a:gridCol w="2127831">
                  <a:extLst>
                    <a:ext uri="{9D8B030D-6E8A-4147-A177-3AD203B41FA5}">
                      <a16:colId xmlns:a16="http://schemas.microsoft.com/office/drawing/2014/main" val="332701067"/>
                    </a:ext>
                  </a:extLst>
                </a:gridCol>
                <a:gridCol w="2128704">
                  <a:extLst>
                    <a:ext uri="{9D8B030D-6E8A-4147-A177-3AD203B41FA5}">
                      <a16:colId xmlns:a16="http://schemas.microsoft.com/office/drawing/2014/main" val="886925047"/>
                    </a:ext>
                  </a:extLst>
                </a:gridCol>
                <a:gridCol w="2128704">
                  <a:extLst>
                    <a:ext uri="{9D8B030D-6E8A-4147-A177-3AD203B41FA5}">
                      <a16:colId xmlns:a16="http://schemas.microsoft.com/office/drawing/2014/main" val="1316137855"/>
                    </a:ext>
                  </a:extLst>
                </a:gridCol>
              </a:tblGrid>
              <a:tr h="621494">
                <a:tc>
                  <a:txBody>
                    <a:bodyPr/>
                    <a:lstStyle/>
                    <a:p>
                      <a:pPr algn="just">
                        <a:lnSpc>
                          <a:spcPct val="150000"/>
                        </a:lnSpc>
                        <a:spcAft>
                          <a:spcPts val="0"/>
                        </a:spcAft>
                      </a:pPr>
                      <a:r>
                        <a:rPr lang="es-ES" sz="2400" dirty="0">
                          <a:effectLst/>
                          <a:latin typeface="+mj-lt"/>
                        </a:rPr>
                        <a:t> </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 totales</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MVP</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MVE</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734185354"/>
                  </a:ext>
                </a:extLst>
              </a:tr>
              <a:tr h="695239">
                <a:tc>
                  <a:txBody>
                    <a:bodyPr/>
                    <a:lstStyle/>
                    <a:p>
                      <a:pPr algn="ctr">
                        <a:lnSpc>
                          <a:spcPct val="150000"/>
                        </a:lnSpc>
                        <a:spcAft>
                          <a:spcPts val="0"/>
                        </a:spcAft>
                      </a:pPr>
                      <a:r>
                        <a:rPr lang="es-ES" sz="2400" dirty="0">
                          <a:effectLst/>
                          <a:latin typeface="+mj-lt"/>
                        </a:rPr>
                        <a:t>CONV</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9868 ± 1441</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6020 ± 1421</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1823 ± 317.3</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009018951"/>
                  </a:ext>
                </a:extLst>
              </a:tr>
              <a:tr h="619965">
                <a:tc>
                  <a:txBody>
                    <a:bodyPr/>
                    <a:lstStyle/>
                    <a:p>
                      <a:pPr algn="ctr">
                        <a:lnSpc>
                          <a:spcPct val="150000"/>
                        </a:lnSpc>
                        <a:spcAft>
                          <a:spcPts val="0"/>
                        </a:spcAft>
                      </a:pPr>
                      <a:r>
                        <a:rPr lang="es-ES" sz="2400" dirty="0">
                          <a:effectLst/>
                          <a:latin typeface="+mj-lt"/>
                        </a:rPr>
                        <a:t>ONLINE</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11344 ± 1298</a:t>
                      </a:r>
                      <a:endParaRPr lang="es-ES" sz="2400" dirty="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a:effectLst/>
                          <a:latin typeface="+mj-lt"/>
                        </a:rPr>
                        <a:t>5562 ± 856</a:t>
                      </a:r>
                      <a:endParaRPr lang="es-ES" sz="2400">
                        <a:effectLst/>
                        <a:latin typeface="+mj-lt"/>
                        <a:ea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latin typeface="+mj-lt"/>
                        </a:rPr>
                        <a:t>1876 ± 352.8</a:t>
                      </a:r>
                      <a:endParaRPr lang="es-ES" sz="24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936871719"/>
                  </a:ext>
                </a:extLst>
              </a:tr>
            </a:tbl>
          </a:graphicData>
        </a:graphic>
      </p:graphicFrame>
      <p:sp>
        <p:nvSpPr>
          <p:cNvPr id="3" name="Rectángulo 2">
            <a:extLst>
              <a:ext uri="{FF2B5EF4-FFF2-40B4-BE49-F238E27FC236}">
                <a16:creationId xmlns:a16="http://schemas.microsoft.com/office/drawing/2014/main" id="{11DC0240-9A59-4D78-8215-985139E2B018}"/>
              </a:ext>
            </a:extLst>
          </p:cNvPr>
          <p:cNvSpPr/>
          <p:nvPr/>
        </p:nvSpPr>
        <p:spPr>
          <a:xfrm>
            <a:off x="74171" y="2483884"/>
            <a:ext cx="1200443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Tabla 3. Se muestra el número de eventos/ ml de MV totales, MVP y MVE en sangre periférica de pacientes en diálisis peritoneal. CAPD (Diálisis Peritoneal Continua Ambulatoria, n=16) y APD (Diálisis Peritoneal Automatizada, n=7). Los resultados se expresan como la media ± SEM. </a:t>
            </a:r>
            <a:endParaRPr lang="es-ES" sz="1600" dirty="0">
              <a:ln w="0"/>
              <a:solidFill>
                <a:schemeClr val="tx1"/>
              </a:solidFill>
              <a:effectLst>
                <a:outerShdw blurRad="38100" dist="19050" dir="2700000" algn="tl" rotWithShape="0">
                  <a:schemeClr val="dk1">
                    <a:alpha val="40000"/>
                  </a:schemeClr>
                </a:outerShdw>
              </a:effectLst>
            </a:endParaRPr>
          </a:p>
        </p:txBody>
      </p:sp>
      <p:sp>
        <p:nvSpPr>
          <p:cNvPr id="5" name="Rectángulo 4">
            <a:extLst>
              <a:ext uri="{FF2B5EF4-FFF2-40B4-BE49-F238E27FC236}">
                <a16:creationId xmlns:a16="http://schemas.microsoft.com/office/drawing/2014/main" id="{FF97E5AD-A6D2-4370-AF24-7448322FE673}"/>
              </a:ext>
            </a:extLst>
          </p:cNvPr>
          <p:cNvSpPr/>
          <p:nvPr/>
        </p:nvSpPr>
        <p:spPr>
          <a:xfrm>
            <a:off x="74171" y="5989011"/>
            <a:ext cx="1200443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rPr>
              <a:t>Tabla 4. Se muestra el número de eventos/ ml de MV totales, MVP y MVE en sangre periférica de pacientes en hemodiálisis. HD CONV (Hemodiálisis Convencional, n=9) y HD ONLINE (Hemodiálisis Online, n=29). Los resultados se expresan como la media ± SEM. </a:t>
            </a:r>
            <a:endParaRPr lang="es-ES" sz="1600" dirty="0">
              <a:ln w="0"/>
              <a:solidFill>
                <a:schemeClr val="tx1"/>
              </a:solidFill>
              <a:effectLst>
                <a:outerShdw blurRad="38100" dist="19050" dir="2700000" algn="tl" rotWithShape="0">
                  <a:schemeClr val="dk1">
                    <a:alpha val="40000"/>
                  </a:schemeClr>
                </a:outerShdw>
              </a:effectLst>
            </a:endParaRPr>
          </a:p>
        </p:txBody>
      </p:sp>
      <p:sp>
        <p:nvSpPr>
          <p:cNvPr id="16" name="Abrir llave 15">
            <a:extLst>
              <a:ext uri="{FF2B5EF4-FFF2-40B4-BE49-F238E27FC236}">
                <a16:creationId xmlns:a16="http://schemas.microsoft.com/office/drawing/2014/main" id="{2BA68D90-A708-4585-A4DD-58AC6747C15D}"/>
              </a:ext>
            </a:extLst>
          </p:cNvPr>
          <p:cNvSpPr/>
          <p:nvPr/>
        </p:nvSpPr>
        <p:spPr>
          <a:xfrm>
            <a:off x="3787920" y="4078414"/>
            <a:ext cx="215986" cy="955736"/>
          </a:xfrm>
          <a:prstGeom prst="leftBrace">
            <a:avLst>
              <a:gd name="adj1" fmla="val 44205"/>
              <a:gd name="adj2" fmla="val 50000"/>
            </a:avLst>
          </a:prstGeom>
          <a:ln>
            <a:solidFill>
              <a:schemeClr val="tx1">
                <a:lumMod val="95000"/>
                <a:lumOff val="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dirty="0"/>
          </a:p>
        </p:txBody>
      </p:sp>
      <p:sp>
        <p:nvSpPr>
          <p:cNvPr id="10" name="Rectángulo 9">
            <a:extLst>
              <a:ext uri="{FF2B5EF4-FFF2-40B4-BE49-F238E27FC236}">
                <a16:creationId xmlns:a16="http://schemas.microsoft.com/office/drawing/2014/main" id="{1740134D-421B-4B74-BADA-B27DC76157C1}"/>
              </a:ext>
            </a:extLst>
          </p:cNvPr>
          <p:cNvSpPr/>
          <p:nvPr/>
        </p:nvSpPr>
        <p:spPr>
          <a:xfrm>
            <a:off x="3121326" y="24675"/>
            <a:ext cx="5520502" cy="52322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8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DIÁLISIS PERITONEAL (CAPD VS APD)</a:t>
            </a:r>
          </a:p>
        </p:txBody>
      </p:sp>
      <p:sp>
        <p:nvSpPr>
          <p:cNvPr id="11" name="Rectángulo 10">
            <a:extLst>
              <a:ext uri="{FF2B5EF4-FFF2-40B4-BE49-F238E27FC236}">
                <a16:creationId xmlns:a16="http://schemas.microsoft.com/office/drawing/2014/main" id="{A8E616D9-AEC4-470D-81E4-8DB1F4D71E4B}"/>
              </a:ext>
            </a:extLst>
          </p:cNvPr>
          <p:cNvSpPr/>
          <p:nvPr/>
        </p:nvSpPr>
        <p:spPr>
          <a:xfrm>
            <a:off x="3256236" y="3488547"/>
            <a:ext cx="5265669" cy="52322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8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HEMODIÁLISIS (CONV VS ONLINE)</a:t>
            </a:r>
          </a:p>
        </p:txBody>
      </p:sp>
    </p:spTree>
    <p:extLst>
      <p:ext uri="{BB962C8B-B14F-4D97-AF65-F5344CB8AC3E}">
        <p14:creationId xmlns:p14="http://schemas.microsoft.com/office/powerpoint/2010/main" val="649935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6"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Marcador de contenido 3">
            <a:extLst>
              <a:ext uri="{FF2B5EF4-FFF2-40B4-BE49-F238E27FC236}">
                <a16:creationId xmlns:a16="http://schemas.microsoft.com/office/drawing/2014/main" id="{6AC1A5D6-9B2C-4B3E-A0D1-E55A79DEA739}"/>
              </a:ext>
            </a:extLst>
          </p:cNvPr>
          <p:cNvGraphicFramePr>
            <a:graphicFrameLocks noGrp="1"/>
          </p:cNvGraphicFramePr>
          <p:nvPr>
            <p:ph idx="1"/>
            <p:extLst>
              <p:ext uri="{D42A27DB-BD31-4B8C-83A1-F6EECF244321}">
                <p14:modId xmlns:p14="http://schemas.microsoft.com/office/powerpoint/2010/main" val="1525419783"/>
              </p:ext>
            </p:extLst>
          </p:nvPr>
        </p:nvGraphicFramePr>
        <p:xfrm>
          <a:off x="-1" y="0"/>
          <a:ext cx="7843037" cy="5551895"/>
        </p:xfrm>
        <a:graphic>
          <a:graphicData uri="http://schemas.openxmlformats.org/drawingml/2006/table">
            <a:tbl>
              <a:tblPr firstRow="1" firstCol="1" bandRow="1">
                <a:tableStyleId>{5FD0F851-EC5A-4D38-B0AD-8093EC10F338}</a:tableStyleId>
              </a:tblPr>
              <a:tblGrid>
                <a:gridCol w="2049626">
                  <a:extLst>
                    <a:ext uri="{9D8B030D-6E8A-4147-A177-3AD203B41FA5}">
                      <a16:colId xmlns:a16="http://schemas.microsoft.com/office/drawing/2014/main" val="3094066615"/>
                    </a:ext>
                  </a:extLst>
                </a:gridCol>
                <a:gridCol w="1171785">
                  <a:extLst>
                    <a:ext uri="{9D8B030D-6E8A-4147-A177-3AD203B41FA5}">
                      <a16:colId xmlns:a16="http://schemas.microsoft.com/office/drawing/2014/main" val="3534096962"/>
                    </a:ext>
                  </a:extLst>
                </a:gridCol>
                <a:gridCol w="1249286">
                  <a:extLst>
                    <a:ext uri="{9D8B030D-6E8A-4147-A177-3AD203B41FA5}">
                      <a16:colId xmlns:a16="http://schemas.microsoft.com/office/drawing/2014/main" val="2662088015"/>
                    </a:ext>
                  </a:extLst>
                </a:gridCol>
                <a:gridCol w="1240453">
                  <a:extLst>
                    <a:ext uri="{9D8B030D-6E8A-4147-A177-3AD203B41FA5}">
                      <a16:colId xmlns:a16="http://schemas.microsoft.com/office/drawing/2014/main" val="3773521342"/>
                    </a:ext>
                  </a:extLst>
                </a:gridCol>
                <a:gridCol w="981551">
                  <a:extLst>
                    <a:ext uri="{9D8B030D-6E8A-4147-A177-3AD203B41FA5}">
                      <a16:colId xmlns:a16="http://schemas.microsoft.com/office/drawing/2014/main" val="2706554347"/>
                    </a:ext>
                  </a:extLst>
                </a:gridCol>
                <a:gridCol w="1150336">
                  <a:extLst>
                    <a:ext uri="{9D8B030D-6E8A-4147-A177-3AD203B41FA5}">
                      <a16:colId xmlns:a16="http://schemas.microsoft.com/office/drawing/2014/main" val="848029431"/>
                    </a:ext>
                  </a:extLst>
                </a:gridCol>
              </a:tblGrid>
              <a:tr h="1056261">
                <a:tc>
                  <a:txBody>
                    <a:bodyPr/>
                    <a:lstStyle/>
                    <a:p>
                      <a:pPr algn="r">
                        <a:lnSpc>
                          <a:spcPct val="150000"/>
                        </a:lnSpc>
                        <a:spcAft>
                          <a:spcPts val="0"/>
                        </a:spcAft>
                      </a:pPr>
                      <a:r>
                        <a:rPr lang="es-ES" sz="1400" b="1" dirty="0">
                          <a:solidFill>
                            <a:schemeClr val="tx1">
                              <a:lumMod val="75000"/>
                              <a:lumOff val="25000"/>
                            </a:schemeClr>
                          </a:solidFill>
                          <a:effectLst/>
                        </a:rPr>
                        <a:t> </a:t>
                      </a:r>
                      <a:endParaRPr lang="es-ES" sz="1400" b="1" dirty="0">
                        <a:solidFill>
                          <a:schemeClr val="tx1">
                            <a:lumMod val="75000"/>
                            <a:lumOff val="25000"/>
                          </a:schemeClr>
                        </a:solidFill>
                        <a:effectLst/>
                        <a:latin typeface="+mn-lt"/>
                        <a:ea typeface="Times New Roman" panose="02020603050405020304" pitchFamily="18" charset="0"/>
                      </a:endParaRPr>
                    </a:p>
                  </a:txBody>
                  <a:tcPr marL="123077" marR="73846" marT="73846" marB="73846"/>
                </a:tc>
                <a:tc>
                  <a:txBody>
                    <a:bodyPr/>
                    <a:lstStyle/>
                    <a:p>
                      <a:pPr algn="ctr">
                        <a:lnSpc>
                          <a:spcPct val="150000"/>
                        </a:lnSpc>
                        <a:spcAft>
                          <a:spcPts val="0"/>
                        </a:spcAft>
                      </a:pPr>
                      <a:r>
                        <a:rPr lang="es-ES" sz="1800" b="1" dirty="0">
                          <a:solidFill>
                            <a:schemeClr val="tx1">
                              <a:lumMod val="75000"/>
                              <a:lumOff val="25000"/>
                            </a:schemeClr>
                          </a:solidFill>
                          <a:effectLst/>
                          <a:latin typeface="+mj-lt"/>
                        </a:rPr>
                        <a:t>CTRL</a:t>
                      </a:r>
                    </a:p>
                    <a:p>
                      <a:pPr algn="ctr">
                        <a:lnSpc>
                          <a:spcPct val="150000"/>
                        </a:lnSpc>
                        <a:spcAft>
                          <a:spcPts val="0"/>
                        </a:spcAft>
                      </a:pPr>
                      <a:r>
                        <a:rPr lang="es-ES" sz="1800" b="1" dirty="0">
                          <a:solidFill>
                            <a:schemeClr val="tx1">
                              <a:lumMod val="75000"/>
                              <a:lumOff val="25000"/>
                            </a:schemeClr>
                          </a:solidFill>
                          <a:effectLst/>
                          <a:latin typeface="+mj-lt"/>
                        </a:rPr>
                        <a:t>N=18</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73846" marT="73846" marB="73846"/>
                </a:tc>
                <a:tc>
                  <a:txBody>
                    <a:bodyPr/>
                    <a:lstStyle/>
                    <a:p>
                      <a:pPr algn="ctr">
                        <a:lnSpc>
                          <a:spcPct val="150000"/>
                        </a:lnSpc>
                        <a:spcAft>
                          <a:spcPts val="0"/>
                        </a:spcAft>
                      </a:pPr>
                      <a:r>
                        <a:rPr lang="es-ES" sz="1800" b="1" dirty="0">
                          <a:solidFill>
                            <a:schemeClr val="tx1">
                              <a:lumMod val="75000"/>
                              <a:lumOff val="25000"/>
                            </a:schemeClr>
                          </a:solidFill>
                          <a:effectLst/>
                          <a:latin typeface="+mj-lt"/>
                        </a:rPr>
                        <a:t>ERCA</a:t>
                      </a:r>
                    </a:p>
                    <a:p>
                      <a:pPr algn="ctr">
                        <a:spcAft>
                          <a:spcPts val="0"/>
                        </a:spcAft>
                      </a:pPr>
                      <a:r>
                        <a:rPr lang="es-ES" sz="1800" b="1" dirty="0">
                          <a:solidFill>
                            <a:schemeClr val="tx1">
                              <a:lumMod val="75000"/>
                              <a:lumOff val="25000"/>
                            </a:schemeClr>
                          </a:solidFill>
                          <a:effectLst/>
                          <a:latin typeface="+mj-lt"/>
                        </a:rPr>
                        <a:t>N=40</a:t>
                      </a:r>
                    </a:p>
                    <a:p>
                      <a:pPr algn="ctr">
                        <a:spcAft>
                          <a:spcPts val="0"/>
                        </a:spcAft>
                      </a:pPr>
                      <a:r>
                        <a:rPr lang="es-ES" sz="1400" b="1" dirty="0">
                          <a:solidFill>
                            <a:schemeClr val="tx1">
                              <a:lumMod val="75000"/>
                              <a:lumOff val="25000"/>
                            </a:schemeClr>
                          </a:solidFill>
                          <a:effectLst/>
                        </a:rPr>
                        <a:t> </a:t>
                      </a:r>
                      <a:endParaRPr lang="es-ES" sz="1400" b="1" dirty="0">
                        <a:solidFill>
                          <a:schemeClr val="tx1">
                            <a:lumMod val="75000"/>
                            <a:lumOff val="25000"/>
                          </a:schemeClr>
                        </a:solidFill>
                        <a:effectLst/>
                        <a:latin typeface="+mn-lt"/>
                        <a:ea typeface="Times New Roman" panose="02020603050405020304" pitchFamily="18" charset="0"/>
                      </a:endParaRPr>
                    </a:p>
                  </a:txBody>
                  <a:tcPr marL="123077" marR="73846" marT="73846" marB="73846"/>
                </a:tc>
                <a:tc>
                  <a:txBody>
                    <a:bodyPr/>
                    <a:lstStyle/>
                    <a:p>
                      <a:pPr algn="ctr">
                        <a:lnSpc>
                          <a:spcPct val="150000"/>
                        </a:lnSpc>
                        <a:spcAft>
                          <a:spcPts val="0"/>
                        </a:spcAft>
                      </a:pPr>
                      <a:r>
                        <a:rPr lang="es-ES" sz="1800" b="1" dirty="0">
                          <a:solidFill>
                            <a:schemeClr val="tx1">
                              <a:lumMod val="75000"/>
                              <a:lumOff val="25000"/>
                            </a:schemeClr>
                          </a:solidFill>
                          <a:effectLst/>
                          <a:latin typeface="+mj-lt"/>
                        </a:rPr>
                        <a:t>DP</a:t>
                      </a:r>
                    </a:p>
                    <a:p>
                      <a:pPr algn="ctr">
                        <a:lnSpc>
                          <a:spcPct val="150000"/>
                        </a:lnSpc>
                        <a:spcAft>
                          <a:spcPts val="0"/>
                        </a:spcAft>
                      </a:pPr>
                      <a:r>
                        <a:rPr lang="es-ES" sz="1800" b="1" dirty="0">
                          <a:solidFill>
                            <a:schemeClr val="tx1">
                              <a:lumMod val="75000"/>
                              <a:lumOff val="25000"/>
                            </a:schemeClr>
                          </a:solidFill>
                          <a:effectLst/>
                          <a:latin typeface="+mj-lt"/>
                        </a:rPr>
                        <a:t>N=23</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73846" marT="73846" marB="73846"/>
                </a:tc>
                <a:tc>
                  <a:txBody>
                    <a:bodyPr/>
                    <a:lstStyle/>
                    <a:p>
                      <a:pPr algn="ctr">
                        <a:lnSpc>
                          <a:spcPct val="150000"/>
                        </a:lnSpc>
                        <a:spcAft>
                          <a:spcPts val="0"/>
                        </a:spcAft>
                      </a:pPr>
                      <a:r>
                        <a:rPr lang="es-ES" sz="1800" b="1" dirty="0">
                          <a:solidFill>
                            <a:schemeClr val="tx1">
                              <a:lumMod val="75000"/>
                              <a:lumOff val="25000"/>
                            </a:schemeClr>
                          </a:solidFill>
                          <a:effectLst/>
                          <a:latin typeface="+mj-lt"/>
                        </a:rPr>
                        <a:t>HD</a:t>
                      </a:r>
                    </a:p>
                    <a:p>
                      <a:pPr algn="ctr">
                        <a:lnSpc>
                          <a:spcPct val="150000"/>
                        </a:lnSpc>
                        <a:spcAft>
                          <a:spcPts val="0"/>
                        </a:spcAft>
                      </a:pPr>
                      <a:r>
                        <a:rPr lang="es-ES" sz="1800" b="1" dirty="0">
                          <a:solidFill>
                            <a:schemeClr val="tx1">
                              <a:lumMod val="75000"/>
                              <a:lumOff val="25000"/>
                            </a:schemeClr>
                          </a:solidFill>
                          <a:effectLst/>
                          <a:latin typeface="+mj-lt"/>
                        </a:rPr>
                        <a:t>N=40</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73846" marT="73846" marB="73846"/>
                </a:tc>
                <a:tc>
                  <a:txBody>
                    <a:bodyPr/>
                    <a:lstStyle/>
                    <a:p>
                      <a:pPr algn="just">
                        <a:lnSpc>
                          <a:spcPct val="150000"/>
                        </a:lnSpc>
                        <a:spcAft>
                          <a:spcPts val="0"/>
                        </a:spcAft>
                      </a:pPr>
                      <a:r>
                        <a:rPr lang="es-ES" sz="1800" b="1" dirty="0">
                          <a:solidFill>
                            <a:schemeClr val="tx1">
                              <a:lumMod val="75000"/>
                              <a:lumOff val="25000"/>
                            </a:schemeClr>
                          </a:solidFill>
                          <a:effectLst/>
                          <a:latin typeface="+mj-lt"/>
                        </a:rPr>
                        <a:t>P valor</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73846" marT="73846" marB="73846"/>
                </a:tc>
                <a:extLst>
                  <a:ext uri="{0D108BD9-81ED-4DB2-BD59-A6C34878D82A}">
                    <a16:rowId xmlns:a16="http://schemas.microsoft.com/office/drawing/2014/main" val="2326010510"/>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Edad (años)</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51 ± 15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60 ± 17</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56 ± 16</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58 ± 15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err="1">
                          <a:solidFill>
                            <a:schemeClr val="tx1">
                              <a:lumMod val="75000"/>
                              <a:lumOff val="25000"/>
                            </a:schemeClr>
                          </a:solidFill>
                          <a:effectLst/>
                        </a:rPr>
                        <a:t>n.s</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498343251"/>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Sexo (varones)</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50</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65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52</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67</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err="1">
                          <a:solidFill>
                            <a:schemeClr val="tx1">
                              <a:lumMod val="75000"/>
                              <a:lumOff val="25000"/>
                            </a:schemeClr>
                          </a:solidFill>
                          <a:effectLst/>
                        </a:rPr>
                        <a:t>n.s</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211115751"/>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HTA (%)</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5,6%</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90%</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90,5%</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82%</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 0,05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3143923683"/>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DM (%)</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11,1%</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45%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16,7%</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18,45%</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 0,05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3068181121"/>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Tabaquismo (%)</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22,2%</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27,5%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37,5%</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n.s</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3461932224"/>
                  </a:ext>
                </a:extLst>
              </a:tr>
              <a:tr h="529010">
                <a:tc>
                  <a:txBody>
                    <a:bodyPr/>
                    <a:lstStyle/>
                    <a:p>
                      <a:pPr algn="just">
                        <a:lnSpc>
                          <a:spcPct val="150000"/>
                        </a:lnSpc>
                        <a:spcAft>
                          <a:spcPts val="0"/>
                        </a:spcAft>
                      </a:pPr>
                      <a:r>
                        <a:rPr lang="es-ES" sz="1800" b="1" dirty="0">
                          <a:solidFill>
                            <a:schemeClr val="tx1">
                              <a:lumMod val="75000"/>
                              <a:lumOff val="25000"/>
                            </a:schemeClr>
                          </a:solidFill>
                          <a:effectLst/>
                          <a:latin typeface="+mj-lt"/>
                        </a:rPr>
                        <a:t>Colesterol</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&lt;170</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167 ± 51</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159 ± 36</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146 ± 31</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 0,05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4142176208"/>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Triglicéridos</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&lt;150</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169 ± 97</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130 ± 61</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115 ± 45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 0,05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4176095148"/>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ACVA</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0%</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12,5%</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13,8%</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err="1">
                          <a:solidFill>
                            <a:schemeClr val="tx1">
                              <a:lumMod val="75000"/>
                              <a:lumOff val="25000"/>
                            </a:schemeClr>
                          </a:solidFill>
                          <a:effectLst/>
                        </a:rPr>
                        <a:t>n.s</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1346678588"/>
                  </a:ext>
                </a:extLst>
              </a:tr>
              <a:tr h="495828">
                <a:tc>
                  <a:txBody>
                    <a:bodyPr/>
                    <a:lstStyle/>
                    <a:p>
                      <a:pPr algn="just">
                        <a:lnSpc>
                          <a:spcPct val="150000"/>
                        </a:lnSpc>
                        <a:spcAft>
                          <a:spcPts val="0"/>
                        </a:spcAft>
                      </a:pPr>
                      <a:r>
                        <a:rPr lang="es-ES" sz="1800" b="1" dirty="0">
                          <a:solidFill>
                            <a:schemeClr val="tx1">
                              <a:lumMod val="75000"/>
                              <a:lumOff val="25000"/>
                            </a:schemeClr>
                          </a:solidFill>
                          <a:effectLst/>
                          <a:latin typeface="+mj-lt"/>
                        </a:rPr>
                        <a:t>Evento CV (%)</a:t>
                      </a:r>
                      <a:endParaRPr lang="es-ES" sz="1800" b="1" dirty="0">
                        <a:solidFill>
                          <a:schemeClr val="tx1">
                            <a:lumMod val="75000"/>
                            <a:lumOff val="25000"/>
                          </a:schemeClr>
                        </a:solidFill>
                        <a:effectLst/>
                        <a:latin typeface="+mj-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0%</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47%</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a:solidFill>
                            <a:schemeClr val="tx1">
                              <a:lumMod val="75000"/>
                              <a:lumOff val="25000"/>
                            </a:schemeClr>
                          </a:solidFill>
                          <a:effectLst/>
                        </a:rPr>
                        <a:t>33%</a:t>
                      </a:r>
                      <a:endParaRPr lang="es-ES" sz="160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22,5%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tc>
                  <a:txBody>
                    <a:bodyPr/>
                    <a:lstStyle/>
                    <a:p>
                      <a:pPr algn="ctr">
                        <a:lnSpc>
                          <a:spcPct val="150000"/>
                        </a:lnSpc>
                        <a:spcAft>
                          <a:spcPts val="0"/>
                        </a:spcAft>
                      </a:pPr>
                      <a:r>
                        <a:rPr lang="es-ES" sz="1600" dirty="0">
                          <a:solidFill>
                            <a:schemeClr val="tx1">
                              <a:lumMod val="75000"/>
                              <a:lumOff val="25000"/>
                            </a:schemeClr>
                          </a:solidFill>
                          <a:effectLst/>
                        </a:rPr>
                        <a:t>&lt; 0,05</a:t>
                      </a:r>
                      <a:endParaRPr lang="es-ES" sz="1600" dirty="0">
                        <a:solidFill>
                          <a:schemeClr val="tx1">
                            <a:lumMod val="75000"/>
                            <a:lumOff val="25000"/>
                          </a:schemeClr>
                        </a:solidFill>
                        <a:effectLst/>
                        <a:latin typeface="+mn-lt"/>
                        <a:ea typeface="Times New Roman" panose="02020603050405020304" pitchFamily="18" charset="0"/>
                      </a:endParaRPr>
                    </a:p>
                  </a:txBody>
                  <a:tcPr marL="123077" marR="64000" marT="64000" marB="64000"/>
                </a:tc>
                <a:extLst>
                  <a:ext uri="{0D108BD9-81ED-4DB2-BD59-A6C34878D82A}">
                    <a16:rowId xmlns:a16="http://schemas.microsoft.com/office/drawing/2014/main" val="3523642343"/>
                  </a:ext>
                </a:extLst>
              </a:tr>
            </a:tbl>
          </a:graphicData>
        </a:graphic>
      </p:graphicFrame>
      <p:sp>
        <p:nvSpPr>
          <p:cNvPr id="59" name="Rectangle 52">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2">
            <a:extLst>
              <a:ext uri="{FF2B5EF4-FFF2-40B4-BE49-F238E27FC236}">
                <a16:creationId xmlns:a16="http://schemas.microsoft.com/office/drawing/2014/main" id="{29CE132E-F693-4D35-B2FD-A4552A495D94}"/>
              </a:ext>
            </a:extLst>
          </p:cNvPr>
          <p:cNvSpPr txBox="1">
            <a:spLocks/>
          </p:cNvSpPr>
          <p:nvPr/>
        </p:nvSpPr>
        <p:spPr>
          <a:xfrm>
            <a:off x="7843037" y="1346087"/>
            <a:ext cx="4363030" cy="4198461"/>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lIns="91440" tIns="45720" rIns="91440" bIns="45720" rtlCol="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marR="0" lvl="0" indent="0" algn="just" defTabSz="914400" fontAlgn="auto">
              <a:spcBef>
                <a:spcPts val="0"/>
              </a:spcBef>
              <a:spcAft>
                <a:spcPts val="1000"/>
              </a:spcAft>
              <a:buClr>
                <a:schemeClr val="accent1">
                  <a:lumMod val="75000"/>
                </a:schemeClr>
              </a:buClr>
              <a:buSzPct val="85000"/>
              <a:buNone/>
              <a:tabLst/>
              <a:defRPr/>
            </a:pPr>
            <a:r>
              <a:rPr kumimoji="0" lang="en-US" sz="2000" i="0" u="none" strike="noStrike" normalizeH="0" baseline="0" noProof="0" dirty="0">
                <a:ln w="0"/>
                <a:uLnTx/>
                <a:uFillTx/>
              </a:rPr>
              <a:t>La HTA, DM, </a:t>
            </a:r>
            <a:r>
              <a:rPr kumimoji="0" lang="en-US" sz="2000" i="0" u="none" strike="noStrike" normalizeH="0" baseline="0" noProof="0" dirty="0" err="1">
                <a:ln w="0"/>
                <a:uLnTx/>
                <a:uFillTx/>
              </a:rPr>
              <a:t>colesterol</a:t>
            </a:r>
            <a:r>
              <a:rPr kumimoji="0" lang="en-US" sz="2000" i="0" u="none" strike="noStrike" normalizeH="0" baseline="0" noProof="0" dirty="0">
                <a:ln w="0"/>
                <a:uLnTx/>
                <a:uFillTx/>
              </a:rPr>
              <a:t>, </a:t>
            </a:r>
            <a:r>
              <a:rPr kumimoji="0" lang="en-US" sz="2000" i="0" u="none" strike="noStrike" normalizeH="0" baseline="0" noProof="0" dirty="0" err="1">
                <a:ln w="0"/>
                <a:uLnTx/>
                <a:uFillTx/>
              </a:rPr>
              <a:t>triglicéridos</a:t>
            </a:r>
            <a:r>
              <a:rPr kumimoji="0" lang="en-US" sz="2000" i="0" u="none" strike="noStrike" normalizeH="0" baseline="0" noProof="0" dirty="0">
                <a:ln w="0"/>
                <a:uLnTx/>
                <a:uFillTx/>
              </a:rPr>
              <a:t> y los </a:t>
            </a:r>
            <a:r>
              <a:rPr kumimoji="0" lang="en-US" sz="2000" i="0" u="none" strike="noStrike" normalizeH="0" baseline="0" noProof="0" dirty="0" err="1">
                <a:ln w="0"/>
                <a:uLnTx/>
                <a:uFillTx/>
              </a:rPr>
              <a:t>eventos</a:t>
            </a:r>
            <a:r>
              <a:rPr kumimoji="0" lang="en-US" sz="2000" i="0" u="none" strike="noStrike" normalizeH="0" baseline="0" noProof="0" dirty="0">
                <a:ln w="0"/>
                <a:uLnTx/>
                <a:uFillTx/>
              </a:rPr>
              <a:t> </a:t>
            </a:r>
            <a:r>
              <a:rPr kumimoji="0" lang="en-US" sz="2000" i="0" u="none" strike="noStrike" normalizeH="0" baseline="0" noProof="0" dirty="0" err="1">
                <a:ln w="0"/>
                <a:uLnTx/>
                <a:uFillTx/>
              </a:rPr>
              <a:t>cardiovasculares</a:t>
            </a:r>
            <a:r>
              <a:rPr lang="en-US" sz="2000" dirty="0">
                <a:ln w="0"/>
              </a:rPr>
              <a:t> </a:t>
            </a:r>
            <a:r>
              <a:rPr kumimoji="0" lang="en-US" sz="2000" i="0" u="none" strike="noStrike" normalizeH="0" baseline="0" noProof="0" dirty="0" err="1">
                <a:ln w="0"/>
                <a:uLnTx/>
                <a:uFillTx/>
              </a:rPr>
              <a:t>están</a:t>
            </a:r>
            <a:r>
              <a:rPr kumimoji="0" lang="en-US" sz="2000" i="0" u="none" strike="noStrike" normalizeH="0" baseline="0" noProof="0" dirty="0">
                <a:ln w="0"/>
                <a:uLnTx/>
                <a:uFillTx/>
              </a:rPr>
              <a:t> </a:t>
            </a:r>
            <a:r>
              <a:rPr kumimoji="0" lang="en-US" sz="2000" i="0" u="none" strike="noStrike" normalizeH="0" baseline="0" noProof="0" dirty="0" err="1">
                <a:ln w="0"/>
                <a:uLnTx/>
                <a:uFillTx/>
              </a:rPr>
              <a:t>estrechamente</a:t>
            </a:r>
            <a:r>
              <a:rPr kumimoji="0" lang="en-US" sz="2000" i="0" u="none" strike="noStrike" normalizeH="0" baseline="0" noProof="0" dirty="0">
                <a:ln w="0"/>
                <a:uLnTx/>
                <a:uFillTx/>
              </a:rPr>
              <a:t> </a:t>
            </a:r>
            <a:r>
              <a:rPr kumimoji="0" lang="en-US" sz="2000" i="0" u="none" strike="noStrike" normalizeH="0" baseline="0" noProof="0" dirty="0" err="1">
                <a:ln w="0"/>
                <a:uLnTx/>
                <a:uFillTx/>
              </a:rPr>
              <a:t>relacionados</a:t>
            </a:r>
            <a:r>
              <a:rPr kumimoji="0" lang="en-US" sz="2000" i="0" u="none" strike="noStrike" normalizeH="0" baseline="0" noProof="0" dirty="0">
                <a:ln w="0"/>
                <a:uLnTx/>
                <a:uFillTx/>
              </a:rPr>
              <a:t> con la ERC.</a:t>
            </a:r>
            <a:endParaRPr lang="en-US" sz="2000" dirty="0">
              <a:ln w="0"/>
            </a:endParaRPr>
          </a:p>
          <a:p>
            <a:pPr marL="457200" lvl="1" indent="-182880" algn="just" defTabSz="914400">
              <a:buClr>
                <a:schemeClr val="accent1">
                  <a:lumMod val="75000"/>
                </a:schemeClr>
              </a:buClr>
              <a:buSzPct val="85000"/>
              <a:buFont typeface="Wingdings" pitchFamily="2" charset="2"/>
              <a:buChar char="§"/>
              <a:defRPr/>
            </a:pPr>
            <a:r>
              <a:rPr kumimoji="0" lang="en-US" sz="2000" i="0" u="none" strike="noStrike" normalizeH="0" baseline="0" noProof="0" dirty="0">
                <a:ln w="0"/>
                <a:uLnTx/>
                <a:uFillTx/>
              </a:rPr>
              <a:t>Son </a:t>
            </a:r>
            <a:r>
              <a:rPr kumimoji="0" lang="en-US" sz="2000" i="0" u="none" strike="noStrike" normalizeH="0" baseline="0" noProof="0" dirty="0" err="1">
                <a:ln w="0"/>
                <a:uLnTx/>
                <a:uFillTx/>
              </a:rPr>
              <a:t>factores</a:t>
            </a:r>
            <a:r>
              <a:rPr kumimoji="0" lang="en-US" sz="2000" i="0" u="none" strike="noStrike" normalizeH="0" baseline="0" noProof="0" dirty="0">
                <a:ln w="0"/>
                <a:uLnTx/>
                <a:uFillTx/>
              </a:rPr>
              <a:t> de </a:t>
            </a:r>
            <a:r>
              <a:rPr kumimoji="0" lang="en-US" sz="2000" i="0" u="none" strike="noStrike" normalizeH="0" baseline="0" noProof="0" dirty="0" err="1">
                <a:ln w="0"/>
                <a:uLnTx/>
                <a:uFillTx/>
              </a:rPr>
              <a:t>riesgo</a:t>
            </a:r>
            <a:r>
              <a:rPr kumimoji="0" lang="en-US" sz="2000" i="0" u="none" strike="noStrike" normalizeH="0" baseline="0" noProof="0" dirty="0">
                <a:ln w="0"/>
                <a:uLnTx/>
                <a:uFillTx/>
              </a:rPr>
              <a:t> cardiovascular, y se </a:t>
            </a:r>
            <a:r>
              <a:rPr kumimoji="0" lang="en-US" sz="2000" i="0" u="none" strike="noStrike" normalizeH="0" baseline="0" noProof="0" dirty="0" err="1">
                <a:ln w="0"/>
                <a:uLnTx/>
                <a:uFillTx/>
              </a:rPr>
              <a:t>consideran</a:t>
            </a:r>
            <a:r>
              <a:rPr kumimoji="0" lang="en-US" sz="2000" i="0" u="none" strike="noStrike" normalizeH="0" baseline="0" noProof="0" dirty="0">
                <a:ln w="0"/>
                <a:uLnTx/>
                <a:uFillTx/>
              </a:rPr>
              <a:t> </a:t>
            </a:r>
            <a:r>
              <a:rPr kumimoji="0" lang="en-US" sz="2000" i="0" u="none" strike="noStrike" normalizeH="0" baseline="0" noProof="0" dirty="0" err="1">
                <a:ln w="0"/>
                <a:uLnTx/>
                <a:uFillTx/>
              </a:rPr>
              <a:t>principales</a:t>
            </a:r>
            <a:r>
              <a:rPr kumimoji="0" lang="en-US" sz="2000" i="0" u="none" strike="noStrike" normalizeH="0" baseline="0" noProof="0" dirty="0">
                <a:ln w="0"/>
                <a:uLnTx/>
                <a:uFillTx/>
              </a:rPr>
              <a:t> </a:t>
            </a:r>
            <a:r>
              <a:rPr kumimoji="0" lang="en-US" sz="2000" i="0" u="none" strike="noStrike" normalizeH="0" baseline="0" noProof="0" dirty="0" err="1">
                <a:ln w="0"/>
                <a:uLnTx/>
                <a:uFillTx/>
              </a:rPr>
              <a:t>factores</a:t>
            </a:r>
            <a:r>
              <a:rPr kumimoji="0" lang="en-US" sz="2000" i="0" u="none" strike="noStrike" normalizeH="0" baseline="0" noProof="0" dirty="0">
                <a:ln w="0"/>
                <a:uLnTx/>
                <a:uFillTx/>
              </a:rPr>
              <a:t> de </a:t>
            </a:r>
            <a:r>
              <a:rPr kumimoji="0" lang="en-US" sz="2000" i="0" u="none" strike="noStrike" normalizeH="0" baseline="0" noProof="0" dirty="0" err="1">
                <a:ln w="0"/>
                <a:uLnTx/>
                <a:uFillTx/>
              </a:rPr>
              <a:t>riesgo</a:t>
            </a:r>
            <a:r>
              <a:rPr kumimoji="0" lang="en-US" sz="2000" i="0" u="none" strike="noStrike" normalizeH="0" baseline="0" noProof="0" dirty="0">
                <a:ln w="0"/>
                <a:uLnTx/>
                <a:uFillTx/>
              </a:rPr>
              <a:t> de </a:t>
            </a:r>
            <a:r>
              <a:rPr kumimoji="0" lang="en-US" sz="2000" i="0" u="none" strike="noStrike" normalizeH="0" baseline="0" noProof="0" dirty="0" err="1">
                <a:ln w="0"/>
                <a:uLnTx/>
                <a:uFillTx/>
              </a:rPr>
              <a:t>enfermedades</a:t>
            </a:r>
            <a:r>
              <a:rPr kumimoji="0" lang="en-US" sz="2000" i="0" u="none" strike="noStrike" normalizeH="0" baseline="0" noProof="0" dirty="0">
                <a:ln w="0"/>
                <a:uLnTx/>
                <a:uFillTx/>
              </a:rPr>
              <a:t> </a:t>
            </a:r>
            <a:r>
              <a:rPr kumimoji="0" lang="en-US" sz="2000" i="0" u="none" strike="noStrike" normalizeH="0" baseline="0" noProof="0" dirty="0" err="1">
                <a:ln w="0"/>
                <a:uLnTx/>
                <a:uFillTx/>
              </a:rPr>
              <a:t>crónicas</a:t>
            </a:r>
            <a:r>
              <a:rPr kumimoji="0" lang="en-US" sz="2000" i="0" u="none" strike="noStrike" normalizeH="0" baseline="0" noProof="0" dirty="0">
                <a:ln w="0"/>
                <a:uLnTx/>
                <a:uFillTx/>
              </a:rPr>
              <a:t>. </a:t>
            </a:r>
          </a:p>
        </p:txBody>
      </p:sp>
      <p:grpSp>
        <p:nvGrpSpPr>
          <p:cNvPr id="60" name="Group 54">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1" name="Oval 55">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2" name="Oval 56">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CuadroTexto 7">
            <a:extLst>
              <a:ext uri="{FF2B5EF4-FFF2-40B4-BE49-F238E27FC236}">
                <a16:creationId xmlns:a16="http://schemas.microsoft.com/office/drawing/2014/main" id="{4116861A-704F-4518-BFB2-D0FD7EC2F2AE}"/>
              </a:ext>
            </a:extLst>
          </p:cNvPr>
          <p:cNvSpPr txBox="1"/>
          <p:nvPr/>
        </p:nvSpPr>
        <p:spPr>
          <a:xfrm>
            <a:off x="-3" y="2039049"/>
            <a:ext cx="7836311" cy="462447"/>
          </a:xfrm>
          <a:prstGeom prst="rect">
            <a:avLst/>
          </a:prstGeom>
          <a:noFill/>
          <a:ln w="28575">
            <a:solidFill>
              <a:srgbClr val="FF0000"/>
            </a:solidFill>
          </a:ln>
        </p:spPr>
        <p:txBody>
          <a:bodyPr wrap="square" rtlCol="0">
            <a:spAutoFit/>
          </a:bodyPr>
          <a:lstStyle/>
          <a:p>
            <a:endParaRPr lang="es-ES" dirty="0"/>
          </a:p>
        </p:txBody>
      </p:sp>
      <p:sp>
        <p:nvSpPr>
          <p:cNvPr id="10" name="CuadroTexto 9">
            <a:extLst>
              <a:ext uri="{FF2B5EF4-FFF2-40B4-BE49-F238E27FC236}">
                <a16:creationId xmlns:a16="http://schemas.microsoft.com/office/drawing/2014/main" id="{771257E9-C5D9-4AB1-9FBC-7A227B24E815}"/>
              </a:ext>
            </a:extLst>
          </p:cNvPr>
          <p:cNvSpPr txBox="1"/>
          <p:nvPr/>
        </p:nvSpPr>
        <p:spPr>
          <a:xfrm>
            <a:off x="0" y="2522257"/>
            <a:ext cx="7829584" cy="509866"/>
          </a:xfrm>
          <a:prstGeom prst="rect">
            <a:avLst/>
          </a:prstGeom>
          <a:noFill/>
          <a:ln w="28575">
            <a:solidFill>
              <a:srgbClr val="FF0000"/>
            </a:solidFill>
          </a:ln>
        </p:spPr>
        <p:txBody>
          <a:bodyPr wrap="square" rtlCol="0">
            <a:spAutoFit/>
          </a:bodyPr>
          <a:lstStyle/>
          <a:p>
            <a:endParaRPr lang="es-ES" dirty="0"/>
          </a:p>
        </p:txBody>
      </p:sp>
      <p:sp>
        <p:nvSpPr>
          <p:cNvPr id="11" name="CuadroTexto 10">
            <a:extLst>
              <a:ext uri="{FF2B5EF4-FFF2-40B4-BE49-F238E27FC236}">
                <a16:creationId xmlns:a16="http://schemas.microsoft.com/office/drawing/2014/main" id="{A9AC4853-AC2F-4DE6-B476-35E6EA3C2689}"/>
              </a:ext>
            </a:extLst>
          </p:cNvPr>
          <p:cNvSpPr txBox="1"/>
          <p:nvPr/>
        </p:nvSpPr>
        <p:spPr>
          <a:xfrm>
            <a:off x="0" y="3520978"/>
            <a:ext cx="7836308" cy="509866"/>
          </a:xfrm>
          <a:prstGeom prst="rect">
            <a:avLst/>
          </a:prstGeom>
          <a:noFill/>
          <a:ln w="28575">
            <a:solidFill>
              <a:srgbClr val="FF0000"/>
            </a:solidFill>
          </a:ln>
        </p:spPr>
        <p:txBody>
          <a:bodyPr wrap="square" rtlCol="0">
            <a:spAutoFit/>
          </a:bodyPr>
          <a:lstStyle/>
          <a:p>
            <a:endParaRPr lang="es-ES" dirty="0"/>
          </a:p>
        </p:txBody>
      </p:sp>
      <p:sp>
        <p:nvSpPr>
          <p:cNvPr id="12" name="CuadroTexto 11">
            <a:extLst>
              <a:ext uri="{FF2B5EF4-FFF2-40B4-BE49-F238E27FC236}">
                <a16:creationId xmlns:a16="http://schemas.microsoft.com/office/drawing/2014/main" id="{5A1CE56A-9EAA-4F22-BBDF-55ED37FEA1BC}"/>
              </a:ext>
            </a:extLst>
          </p:cNvPr>
          <p:cNvSpPr txBox="1"/>
          <p:nvPr/>
        </p:nvSpPr>
        <p:spPr>
          <a:xfrm>
            <a:off x="0" y="4044496"/>
            <a:ext cx="7829584" cy="509866"/>
          </a:xfrm>
          <a:prstGeom prst="rect">
            <a:avLst/>
          </a:prstGeom>
          <a:noFill/>
          <a:ln w="28575">
            <a:solidFill>
              <a:srgbClr val="FF0000"/>
            </a:solidFill>
          </a:ln>
        </p:spPr>
        <p:txBody>
          <a:bodyPr wrap="square" rtlCol="0">
            <a:spAutoFit/>
          </a:bodyPr>
          <a:lstStyle/>
          <a:p>
            <a:endParaRPr lang="es-ES" dirty="0"/>
          </a:p>
        </p:txBody>
      </p:sp>
      <p:sp>
        <p:nvSpPr>
          <p:cNvPr id="13" name="CuadroTexto 12">
            <a:extLst>
              <a:ext uri="{FF2B5EF4-FFF2-40B4-BE49-F238E27FC236}">
                <a16:creationId xmlns:a16="http://schemas.microsoft.com/office/drawing/2014/main" id="{0D3F4B05-58FF-4C81-A87D-119AF47E3FCE}"/>
              </a:ext>
            </a:extLst>
          </p:cNvPr>
          <p:cNvSpPr txBox="1"/>
          <p:nvPr/>
        </p:nvSpPr>
        <p:spPr>
          <a:xfrm>
            <a:off x="0" y="5082101"/>
            <a:ext cx="7836308" cy="462447"/>
          </a:xfrm>
          <a:prstGeom prst="rect">
            <a:avLst/>
          </a:prstGeom>
          <a:noFill/>
          <a:ln w="28575">
            <a:solidFill>
              <a:srgbClr val="FF0000"/>
            </a:solidFill>
          </a:ln>
        </p:spPr>
        <p:txBody>
          <a:bodyPr wrap="square" rtlCol="0">
            <a:spAutoFit/>
          </a:bodyPr>
          <a:lstStyle/>
          <a:p>
            <a:endParaRPr lang="es-ES" dirty="0"/>
          </a:p>
        </p:txBody>
      </p:sp>
      <p:sp>
        <p:nvSpPr>
          <p:cNvPr id="21" name="CuadroTexto 20">
            <a:extLst>
              <a:ext uri="{FF2B5EF4-FFF2-40B4-BE49-F238E27FC236}">
                <a16:creationId xmlns:a16="http://schemas.microsoft.com/office/drawing/2014/main" id="{49B97AA4-E9FD-4012-B64A-1B713C167D3F}"/>
              </a:ext>
            </a:extLst>
          </p:cNvPr>
          <p:cNvSpPr txBox="1"/>
          <p:nvPr/>
        </p:nvSpPr>
        <p:spPr>
          <a:xfrm>
            <a:off x="-4" y="5543692"/>
            <a:ext cx="12206071" cy="140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7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Tabla 5. En esta figura hace referencia a pacientes correspondientes al grupo ERC (n=136).  Eventos cardiovasculares y otros parámetros clínicos. ERCA: enfermedad renal crónica, DP: diálisis peritoneal, HD: hemodiálisis, TX: trasplante, HTA: hipertensión, DM: diabetes mellitus, DL: dislipemia, ACVA: accidente cerebrovascular, evento CV: algún evento cardiovascular. Los resultados se expresan como la media ± desviación estándar (X ± DS). *p &lt;0,05, **p &lt;0,01, ***p &lt;0,001, </a:t>
            </a:r>
            <a:r>
              <a:rPr lang="es-ES" sz="1700" dirty="0" err="1">
                <a:ln w="0"/>
                <a:solidFill>
                  <a:schemeClr val="tx1"/>
                </a:solidFill>
                <a:effectLst>
                  <a:outerShdw blurRad="38100" dist="19050" dir="2700000" algn="tl" rotWithShape="0">
                    <a:schemeClr val="dk1">
                      <a:alpha val="40000"/>
                    </a:schemeClr>
                  </a:outerShdw>
                </a:effectLst>
                <a:ea typeface="Times New Roman" panose="02020603050405020304" pitchFamily="18" charset="0"/>
              </a:rPr>
              <a:t>ns</a:t>
            </a:r>
            <a:r>
              <a:rPr lang="es-ES" sz="170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 (no significativo) con respecto al control.</a:t>
            </a:r>
          </a:p>
        </p:txBody>
      </p:sp>
      <p:sp>
        <p:nvSpPr>
          <p:cNvPr id="15" name="Rectángulo 14">
            <a:extLst>
              <a:ext uri="{FF2B5EF4-FFF2-40B4-BE49-F238E27FC236}">
                <a16:creationId xmlns:a16="http://schemas.microsoft.com/office/drawing/2014/main" id="{D9E899CD-3194-41AC-A89C-D43BFE7867A4}"/>
              </a:ext>
            </a:extLst>
          </p:cNvPr>
          <p:cNvSpPr/>
          <p:nvPr/>
        </p:nvSpPr>
        <p:spPr>
          <a:xfrm>
            <a:off x="7857106" y="11084"/>
            <a:ext cx="4348962" cy="132343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00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VARIBALES CLÍNICAS EN ERC</a:t>
            </a:r>
          </a:p>
        </p:txBody>
      </p:sp>
    </p:spTree>
    <p:extLst>
      <p:ext uri="{BB962C8B-B14F-4D97-AF65-F5344CB8AC3E}">
        <p14:creationId xmlns:p14="http://schemas.microsoft.com/office/powerpoint/2010/main" val="29370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alimentos&#10;&#10;Descripción generada automáticamente">
            <a:extLst>
              <a:ext uri="{FF2B5EF4-FFF2-40B4-BE49-F238E27FC236}">
                <a16:creationId xmlns:a16="http://schemas.microsoft.com/office/drawing/2014/main" id="{5C623D66-2B88-41B9-9F57-EF2F5E2DFC0F}"/>
              </a:ext>
            </a:extLst>
          </p:cNvPr>
          <p:cNvPicPr>
            <a:picLocks noChangeAspect="1"/>
          </p:cNvPicPr>
          <p:nvPr/>
        </p:nvPicPr>
        <p:blipFill rotWithShape="1">
          <a:blip r:embed="rId2">
            <a:alphaModFix amt="35000"/>
          </a:blip>
          <a:srcRect t="233" b="1549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EC837055-53C2-40BD-B51C-645B85CBF252}"/>
              </a:ext>
            </a:extLst>
          </p:cNvPr>
          <p:cNvSpPr>
            <a:spLocks noGrp="1"/>
          </p:cNvSpPr>
          <p:nvPr>
            <p:ph type="title"/>
          </p:nvPr>
        </p:nvSpPr>
        <p:spPr>
          <a:xfrm>
            <a:off x="4567312" y="1964267"/>
            <a:ext cx="7197726" cy="2421464"/>
          </a:xfrm>
        </p:spPr>
        <p:txBody>
          <a:bodyPr vert="horz" lIns="91440" tIns="45720" rIns="91440" bIns="45720" rtlCol="0" anchor="b">
            <a:normAutofit/>
          </a:bodyPr>
          <a:lstStyle/>
          <a:p>
            <a:pPr algn="r"/>
            <a:r>
              <a:rPr lang="en-US" dirty="0"/>
              <a:t>CONCLUSIÓN</a:t>
            </a:r>
          </a:p>
        </p:txBody>
      </p:sp>
      <p:sp>
        <p:nvSpPr>
          <p:cNvPr id="4" name="Rectangle 4">
            <a:extLst>
              <a:ext uri="{FF2B5EF4-FFF2-40B4-BE49-F238E27FC236}">
                <a16:creationId xmlns:a16="http://schemas.microsoft.com/office/drawing/2014/main" id="{337CD09B-4BB7-4A8A-B74B-6BAC6C030667}"/>
              </a:ext>
            </a:extLst>
          </p:cNvPr>
          <p:cNvSpPr>
            <a:spLocks noChangeArrowheads="1"/>
          </p:cNvSpPr>
          <p:nvPr/>
        </p:nvSpPr>
        <p:spPr bwMode="auto">
          <a:xfrm>
            <a:off x="2133600" y="23456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895551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1" name="Oval 8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2" name="Oval 8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90" name="Rectangle 83">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85">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 name="Rectangle 87">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a 3">
            <a:extLst>
              <a:ext uri="{FF2B5EF4-FFF2-40B4-BE49-F238E27FC236}">
                <a16:creationId xmlns:a16="http://schemas.microsoft.com/office/drawing/2014/main" id="{061251D2-996B-4BE8-8EE2-60EAB3D60BFB}"/>
              </a:ext>
            </a:extLst>
          </p:cNvPr>
          <p:cNvGraphicFramePr>
            <a:graphicFrameLocks noGrp="1"/>
          </p:cNvGraphicFramePr>
          <p:nvPr>
            <p:extLst>
              <p:ext uri="{D42A27DB-BD31-4B8C-83A1-F6EECF244321}">
                <p14:modId xmlns:p14="http://schemas.microsoft.com/office/powerpoint/2010/main" val="197862439"/>
              </p:ext>
            </p:extLst>
          </p:nvPr>
        </p:nvGraphicFramePr>
        <p:xfrm>
          <a:off x="796200" y="868679"/>
          <a:ext cx="10599597" cy="5120640"/>
        </p:xfrm>
        <a:graphic>
          <a:graphicData uri="http://schemas.openxmlformats.org/drawingml/2006/table">
            <a:tbl>
              <a:tblPr>
                <a:tableStyleId>{5C22544A-7EE6-4342-B048-85BDC9FD1C3A}</a:tableStyleId>
              </a:tblPr>
              <a:tblGrid>
                <a:gridCol w="10599597">
                  <a:extLst>
                    <a:ext uri="{9D8B030D-6E8A-4147-A177-3AD203B41FA5}">
                      <a16:colId xmlns:a16="http://schemas.microsoft.com/office/drawing/2014/main" val="1391906022"/>
                    </a:ext>
                  </a:extLst>
                </a:gridCol>
              </a:tblGrid>
              <a:tr h="3987528">
                <a:tc>
                  <a:txBody>
                    <a:bodyPr/>
                    <a:lstStyle/>
                    <a:p>
                      <a:pPr marL="457200" lvl="1" indent="0" algn="just">
                        <a:buFont typeface="Wingdings" panose="05000000000000000000" pitchFamily="2" charset="2"/>
                        <a:buNone/>
                      </a:pPr>
                      <a:endParaRPr lang="es-ES" sz="2400" b="0" dirty="0">
                        <a:ln>
                          <a:solidFill>
                            <a:sysClr val="windowText" lastClr="000000"/>
                          </a:solidFill>
                        </a:ln>
                        <a:effectLst/>
                        <a:latin typeface="Arial Narrow" panose="020B0606020202030204" pitchFamily="34" charset="0"/>
                      </a:endParaRPr>
                    </a:p>
                    <a:p>
                      <a:pPr marL="914400" marR="0" lvl="1"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La ERC tiene una prevalencia mayor en varones que en mujeres, asociado a senescencia acelerada. Muchos de estos enfermos padecen enfermedades cardiovasculares, entre otras enfermedades. </a:t>
                      </a:r>
                    </a:p>
                    <a:p>
                      <a:pPr marL="914400" marR="0" lvl="1" indent="-457200" algn="just" defTabSz="914400" rtl="0" eaLnBrk="1" fontAlgn="auto" latinLnBrk="0" hangingPunct="1">
                        <a:lnSpc>
                          <a:spcPct val="100000"/>
                        </a:lnSpc>
                        <a:spcBef>
                          <a:spcPts val="0"/>
                        </a:spcBef>
                        <a:spcAft>
                          <a:spcPts val="0"/>
                        </a:spcAft>
                        <a:buClrTx/>
                        <a:buSzTx/>
                        <a:buFont typeface="+mj-lt"/>
                        <a:buAutoNum type="arabicPeriod"/>
                        <a:tabLst/>
                        <a:defRPr/>
                      </a:pPr>
                      <a:endPar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a:p>
                      <a:pPr marL="914400" lvl="1" indent="-457200" algn="just">
                        <a:buFont typeface="+mj-lt"/>
                        <a:buAutoNum type="arabicPeriod"/>
                      </a:pPr>
                      <a:r>
                        <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Los pacientes ERCA y DP presentan mayores niveles de MV que se asocian a alteraciones a nivel vascular respecto a la población sana. </a:t>
                      </a:r>
                    </a:p>
                    <a:p>
                      <a:pPr marL="914400" lvl="1" indent="-457200" algn="just">
                        <a:buFont typeface="+mj-lt"/>
                        <a:buAutoNum type="arabicPeriod"/>
                      </a:pPr>
                      <a:endPar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a:p>
                      <a:pPr marL="914400" lvl="1" indent="-457200" algn="just">
                        <a:buFont typeface="+mj-lt"/>
                        <a:buAutoNum type="arabicPeriod"/>
                      </a:pPr>
                      <a:r>
                        <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Los grupos HD y TX generalmente presentan una reducción en la concentración de MV totales, el aumento de MV totales es significativo de riesgo ECV.</a:t>
                      </a:r>
                    </a:p>
                    <a:p>
                      <a:pPr marL="914400" lvl="1" indent="-457200" algn="just">
                        <a:buFont typeface="+mj-lt"/>
                        <a:buAutoNum type="arabicPeriod"/>
                      </a:pPr>
                      <a:endPar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a:p>
                      <a:pPr marL="914400" lvl="1" indent="-457200" algn="just">
                        <a:buFont typeface="+mj-lt"/>
                        <a:buAutoNum type="arabicPeriod"/>
                      </a:pPr>
                      <a:r>
                        <a:rPr lang="es-ES" sz="2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Las MVP se relacionan con coagulopatías, mientras que las MVE se encargan de la reparación y homeostasis a nivel vascular. </a:t>
                      </a:r>
                    </a:p>
                    <a:p>
                      <a:pPr marL="457200" lvl="1" indent="0" algn="just">
                        <a:buFont typeface="+mj-lt"/>
                        <a:buNone/>
                      </a:pPr>
                      <a:endParaRPr lang="es-ES" sz="2400" b="0" dirty="0">
                        <a:effectLst/>
                        <a:latin typeface="Arial Narrow" panose="020B0606020202030204" pitchFamily="34" charset="0"/>
                      </a:endParaRPr>
                    </a:p>
                  </a:txBody>
                  <a:tcPr marL="102752" marR="102752" marT="0" marB="0"/>
                </a:tc>
                <a:extLst>
                  <a:ext uri="{0D108BD9-81ED-4DB2-BD59-A6C34878D82A}">
                    <a16:rowId xmlns:a16="http://schemas.microsoft.com/office/drawing/2014/main" val="3733346287"/>
                  </a:ext>
                </a:extLst>
              </a:tr>
            </a:tbl>
          </a:graphicData>
        </a:graphic>
      </p:graphicFrame>
    </p:spTree>
    <p:extLst>
      <p:ext uri="{BB962C8B-B14F-4D97-AF65-F5344CB8AC3E}">
        <p14:creationId xmlns:p14="http://schemas.microsoft.com/office/powerpoint/2010/main" val="353128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alimentos&#10;&#10;Descripción generada automáticamente">
            <a:extLst>
              <a:ext uri="{FF2B5EF4-FFF2-40B4-BE49-F238E27FC236}">
                <a16:creationId xmlns:a16="http://schemas.microsoft.com/office/drawing/2014/main" id="{5C623D66-2B88-41B9-9F57-EF2F5E2DFC0F}"/>
              </a:ext>
            </a:extLst>
          </p:cNvPr>
          <p:cNvPicPr>
            <a:picLocks noChangeAspect="1"/>
          </p:cNvPicPr>
          <p:nvPr/>
        </p:nvPicPr>
        <p:blipFill rotWithShape="1">
          <a:blip r:embed="rId2">
            <a:alphaModFix amt="35000"/>
          </a:blip>
          <a:srcRect t="233" b="15497"/>
          <a:stretch/>
        </p:blipFill>
        <p:spPr>
          <a:xfrm>
            <a:off x="20" y="10"/>
            <a:ext cx="12191980" cy="6857990"/>
          </a:xfrm>
          <a:prstGeom prst="rect">
            <a:avLst/>
          </a:prstGeom>
        </p:spPr>
      </p:pic>
      <p:sp>
        <p:nvSpPr>
          <p:cNvPr id="5" name="Marcador de contenido 4">
            <a:extLst>
              <a:ext uri="{FF2B5EF4-FFF2-40B4-BE49-F238E27FC236}">
                <a16:creationId xmlns:a16="http://schemas.microsoft.com/office/drawing/2014/main" id="{44DE7AD9-8209-4F23-B4D5-53CC717B702B}"/>
              </a:ext>
            </a:extLst>
          </p:cNvPr>
          <p:cNvSpPr>
            <a:spLocks noGrp="1"/>
          </p:cNvSpPr>
          <p:nvPr>
            <p:ph idx="1"/>
          </p:nvPr>
        </p:nvSpPr>
        <p:spPr>
          <a:xfrm>
            <a:off x="3220328" y="6005473"/>
            <a:ext cx="5601287" cy="595199"/>
          </a:xfrm>
          <a:noFill/>
          <a:ln>
            <a:noFill/>
          </a:ln>
        </p:spPr>
        <p:style>
          <a:lnRef idx="0">
            <a:scrgbClr r="0" g="0" b="0"/>
          </a:lnRef>
          <a:fillRef idx="0">
            <a:scrgbClr r="0" g="0" b="0"/>
          </a:fillRef>
          <a:effectRef idx="0">
            <a:scrgbClr r="0" g="0" b="0"/>
          </a:effectRef>
          <a:fontRef idx="minor">
            <a:schemeClr val="dk1"/>
          </a:fontRef>
        </p:style>
        <p:txBody>
          <a:bodyPr>
            <a:normAutofit fontScale="25000" lnSpcReduction="20000"/>
          </a:bodyPr>
          <a:lstStyle/>
          <a:p>
            <a:pPr algn="just">
              <a:buFont typeface="Wingdings" panose="05000000000000000000" pitchFamily="2" charset="2"/>
              <a:buChar char="§"/>
            </a:pPr>
            <a:endParaRPr lang="es-ES" dirty="0">
              <a:solidFill>
                <a:schemeClr val="bg1">
                  <a:lumMod val="95000"/>
                  <a:lumOff val="5000"/>
                </a:schemeClr>
              </a:solidFill>
            </a:endParaRPr>
          </a:p>
          <a:p>
            <a:pPr marL="0" indent="0" algn="ctr">
              <a:buNone/>
            </a:pPr>
            <a:r>
              <a:rPr lang="es-ES" sz="8600" b="1" dirty="0">
                <a:solidFill>
                  <a:schemeClr val="tx1"/>
                </a:solidFill>
                <a:latin typeface="+mj-lt"/>
                <a:cs typeface="Arial" panose="020B0604020202020204" pitchFamily="34" charset="0"/>
              </a:rPr>
              <a:t>Financiación: AES-ISCIII (</a:t>
            </a:r>
            <a:r>
              <a:rPr lang="es-ES" sz="8600" b="1" dirty="0" err="1">
                <a:solidFill>
                  <a:schemeClr val="tx1"/>
                </a:solidFill>
                <a:latin typeface="+mj-lt"/>
                <a:cs typeface="Arial" panose="020B0604020202020204" pitchFamily="34" charset="0"/>
              </a:rPr>
              <a:t>Nº</a:t>
            </a:r>
            <a:r>
              <a:rPr lang="es-ES" sz="8600" b="1" dirty="0">
                <a:solidFill>
                  <a:schemeClr val="tx1"/>
                </a:solidFill>
                <a:latin typeface="+mj-lt"/>
                <a:cs typeface="Arial" panose="020B0604020202020204" pitchFamily="34" charset="0"/>
              </a:rPr>
              <a:t> </a:t>
            </a:r>
            <a:r>
              <a:rPr lang="es-ES" sz="8600" b="1" dirty="0" err="1">
                <a:solidFill>
                  <a:schemeClr val="tx1"/>
                </a:solidFill>
                <a:latin typeface="+mj-lt"/>
                <a:cs typeface="Arial" panose="020B0604020202020204" pitchFamily="34" charset="0"/>
              </a:rPr>
              <a:t>Exp</a:t>
            </a:r>
            <a:r>
              <a:rPr lang="es-ES" sz="8600" b="1" dirty="0">
                <a:solidFill>
                  <a:schemeClr val="tx1"/>
                </a:solidFill>
                <a:latin typeface="+mj-lt"/>
                <a:cs typeface="Arial" panose="020B0604020202020204" pitchFamily="34" charset="0"/>
              </a:rPr>
              <a:t> PI17/01029)</a:t>
            </a:r>
          </a:p>
          <a:p>
            <a:pPr marL="0" indent="0" algn="just">
              <a:buNone/>
            </a:pPr>
            <a:endParaRPr lang="es-ES" dirty="0">
              <a:solidFill>
                <a:schemeClr val="bg1"/>
              </a:solidFill>
            </a:endParaRPr>
          </a:p>
        </p:txBody>
      </p:sp>
      <p:sp>
        <p:nvSpPr>
          <p:cNvPr id="7" name="Marcador de contenido 4">
            <a:extLst>
              <a:ext uri="{FF2B5EF4-FFF2-40B4-BE49-F238E27FC236}">
                <a16:creationId xmlns:a16="http://schemas.microsoft.com/office/drawing/2014/main" id="{F132B371-AB3D-4B5B-B40D-D1F50706FF95}"/>
              </a:ext>
            </a:extLst>
          </p:cNvPr>
          <p:cNvSpPr txBox="1">
            <a:spLocks/>
          </p:cNvSpPr>
          <p:nvPr/>
        </p:nvSpPr>
        <p:spPr>
          <a:xfrm>
            <a:off x="340391" y="1642009"/>
            <a:ext cx="5725551" cy="1614268"/>
          </a:xfrm>
          <a:prstGeom prst="rect">
            <a:avLst/>
          </a:prstGeom>
          <a:solidFill>
            <a:schemeClr val="accent2">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2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s-ES" sz="1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Arial" panose="020B0604020202020204" pitchFamily="34" charset="0"/>
              </a:rPr>
              <a:t>Departamento de Genética, Fisiología y Microbiología de la UCM</a:t>
            </a:r>
          </a:p>
          <a:p>
            <a:pPr marL="0" indent="0" algn="ctr">
              <a:buFont typeface="Arial"/>
              <a:buNone/>
            </a:pPr>
            <a:r>
              <a:rPr lang="es-ES" sz="1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Arial" panose="020B0604020202020204" pitchFamily="34" charset="0"/>
              </a:rPr>
              <a:t> (Unidad Docente de Fisiología)</a:t>
            </a:r>
          </a:p>
        </p:txBody>
      </p:sp>
      <p:sp>
        <p:nvSpPr>
          <p:cNvPr id="8" name="Marcador de contenido 4">
            <a:extLst>
              <a:ext uri="{FF2B5EF4-FFF2-40B4-BE49-F238E27FC236}">
                <a16:creationId xmlns:a16="http://schemas.microsoft.com/office/drawing/2014/main" id="{D9029B86-04A4-4326-BD69-8B66F4E08368}"/>
              </a:ext>
            </a:extLst>
          </p:cNvPr>
          <p:cNvSpPr txBox="1">
            <a:spLocks/>
          </p:cNvSpPr>
          <p:nvPr/>
        </p:nvSpPr>
        <p:spPr>
          <a:xfrm>
            <a:off x="6419546" y="1644669"/>
            <a:ext cx="5373879" cy="1611608"/>
          </a:xfrm>
          <a:prstGeom prst="rect">
            <a:avLst/>
          </a:prstGeom>
          <a:solidFill>
            <a:schemeClr val="accent2">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775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endParaRPr lang="es-ES" dirty="0">
              <a:solidFill>
                <a:schemeClr val="bg1"/>
              </a:solidFill>
              <a:latin typeface="Arial" panose="020B0604020202020204" pitchFamily="34" charset="0"/>
              <a:cs typeface="Arial" panose="020B0604020202020204" pitchFamily="34" charset="0"/>
            </a:endParaRPr>
          </a:p>
          <a:p>
            <a:pPr marL="0" indent="0" algn="ctr">
              <a:buFont typeface="Arial"/>
              <a:buNone/>
            </a:pPr>
            <a:r>
              <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Arial" panose="020B0604020202020204" pitchFamily="34" charset="0"/>
              </a:rPr>
              <a:t>Servicio de Nefrología del Hospital Universitario 12 de Octubre </a:t>
            </a:r>
          </a:p>
          <a:p>
            <a:pPr marL="0" indent="0" algn="just">
              <a:buFont typeface="Arial"/>
              <a:buNone/>
            </a:pPr>
            <a:endParaRPr lang="es-ES" dirty="0">
              <a:solidFill>
                <a:schemeClr val="bg1"/>
              </a:solidFill>
            </a:endParaRPr>
          </a:p>
        </p:txBody>
      </p:sp>
      <p:sp>
        <p:nvSpPr>
          <p:cNvPr id="11" name="Título 10">
            <a:extLst>
              <a:ext uri="{FF2B5EF4-FFF2-40B4-BE49-F238E27FC236}">
                <a16:creationId xmlns:a16="http://schemas.microsoft.com/office/drawing/2014/main" id="{3411589A-317A-4F40-81A5-ADE3350BC179}"/>
              </a:ext>
            </a:extLst>
          </p:cNvPr>
          <p:cNvSpPr>
            <a:spLocks noGrp="1"/>
          </p:cNvSpPr>
          <p:nvPr>
            <p:ph type="title"/>
          </p:nvPr>
        </p:nvSpPr>
        <p:spPr>
          <a:xfrm>
            <a:off x="2660958" y="67125"/>
            <a:ext cx="7306847" cy="1359807"/>
          </a:xfrm>
          <a:ln>
            <a:noFill/>
          </a:ln>
        </p:spPr>
        <p:style>
          <a:lnRef idx="2">
            <a:schemeClr val="accent1"/>
          </a:lnRef>
          <a:fillRef idx="1">
            <a:schemeClr val="lt1"/>
          </a:fillRef>
          <a:effectRef idx="0">
            <a:schemeClr val="accent1"/>
          </a:effectRef>
          <a:fontRef idx="minor">
            <a:schemeClr val="dk1"/>
          </a:fontRef>
        </p:style>
        <p:txBody>
          <a:bodyPr/>
          <a:lstStyle/>
          <a:p>
            <a:r>
              <a:rPr lang="es-ES" cap="none" dirty="0">
                <a:ln w="0"/>
                <a:solidFill>
                  <a:schemeClr val="tx1"/>
                </a:solidFill>
                <a:effectLst>
                  <a:outerShdw blurRad="38100" dist="19050" dir="2700000" algn="tl" rotWithShape="0">
                    <a:schemeClr val="dk1">
                      <a:alpha val="40000"/>
                    </a:schemeClr>
                  </a:outerShdw>
                </a:effectLst>
              </a:rPr>
              <a:t>AGRADECIMIENTOS</a:t>
            </a:r>
          </a:p>
        </p:txBody>
      </p:sp>
      <p:pic>
        <p:nvPicPr>
          <p:cNvPr id="12" name="Imagen 11">
            <a:extLst>
              <a:ext uri="{FF2B5EF4-FFF2-40B4-BE49-F238E27FC236}">
                <a16:creationId xmlns:a16="http://schemas.microsoft.com/office/drawing/2014/main" id="{A9BA025F-B31C-4D11-ABA0-DB7A6B315211}"/>
              </a:ext>
            </a:extLst>
          </p:cNvPr>
          <p:cNvPicPr>
            <a:picLocks noChangeAspect="1"/>
          </p:cNvPicPr>
          <p:nvPr/>
        </p:nvPicPr>
        <p:blipFill rotWithShape="1">
          <a:blip r:embed="rId3"/>
          <a:srcRect t="22623" b="27375"/>
          <a:stretch/>
        </p:blipFill>
        <p:spPr>
          <a:xfrm>
            <a:off x="6449292" y="3831789"/>
            <a:ext cx="4851359" cy="1614269"/>
          </a:xfrm>
          <a:prstGeom prst="rect">
            <a:avLst/>
          </a:prstGeom>
        </p:spPr>
      </p:pic>
      <p:pic>
        <p:nvPicPr>
          <p:cNvPr id="1026" name="Picture 2" descr="Logos UCM | Biblioteca Complutense">
            <a:extLst>
              <a:ext uri="{FF2B5EF4-FFF2-40B4-BE49-F238E27FC236}">
                <a16:creationId xmlns:a16="http://schemas.microsoft.com/office/drawing/2014/main" id="{EB9B3194-F2E8-4716-9972-9BC493214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221" y="3394824"/>
            <a:ext cx="2737776" cy="251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1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39BBC-BF6E-4271-BAA3-27E1E8F1069F}"/>
              </a:ext>
            </a:extLst>
          </p:cNvPr>
          <p:cNvSpPr>
            <a:spLocks noGrp="1"/>
          </p:cNvSpPr>
          <p:nvPr>
            <p:ph type="title"/>
          </p:nvPr>
        </p:nvSpPr>
        <p:spPr>
          <a:xfrm>
            <a:off x="355426" y="223738"/>
            <a:ext cx="4830196" cy="1602046"/>
          </a:xfrm>
        </p:spPr>
        <p:txBody>
          <a:bodyPr>
            <a:normAutofit/>
          </a:bodyPr>
          <a:lstStyle/>
          <a:p>
            <a:r>
              <a:rPr lang="es-ES" sz="4400" dirty="0"/>
              <a:t>ENFERMEDAD RENAL CRÓNICA (ERC)</a:t>
            </a:r>
          </a:p>
        </p:txBody>
      </p:sp>
      <p:sp>
        <p:nvSpPr>
          <p:cNvPr id="3" name="Marcador de contenido 2">
            <a:extLst>
              <a:ext uri="{FF2B5EF4-FFF2-40B4-BE49-F238E27FC236}">
                <a16:creationId xmlns:a16="http://schemas.microsoft.com/office/drawing/2014/main" id="{F03E53C1-34C1-498F-877C-3F6965C18AD0}"/>
              </a:ext>
            </a:extLst>
          </p:cNvPr>
          <p:cNvSpPr>
            <a:spLocks noGrp="1"/>
          </p:cNvSpPr>
          <p:nvPr>
            <p:ph idx="1"/>
          </p:nvPr>
        </p:nvSpPr>
        <p:spPr>
          <a:xfrm>
            <a:off x="271814" y="1825784"/>
            <a:ext cx="5557693" cy="1970771"/>
          </a:xfrm>
        </p:spPr>
        <p:txBody>
          <a:bodyPr>
            <a:normAutofit/>
          </a:bodyPr>
          <a:lstStyle/>
          <a:p>
            <a:pPr algn="just"/>
            <a:r>
              <a:rPr lang="es-ES" dirty="0">
                <a:cs typeface="Arial" panose="020B0604020202020204" pitchFamily="34" charset="0"/>
              </a:rPr>
              <a:t>Se define como una patología producida como consecuencia de una alteración estructural o funcional del riñón. </a:t>
            </a:r>
          </a:p>
          <a:p>
            <a:pPr algn="just"/>
            <a:r>
              <a:rPr lang="es-ES" dirty="0">
                <a:cs typeface="Arial" panose="020B0604020202020204" pitchFamily="34" charset="0"/>
              </a:rPr>
              <a:t>Disminución en la función renal, expresada por un filtrado glomerular (FG) persistente durante al menos 3 meses.</a:t>
            </a:r>
          </a:p>
          <a:p>
            <a:endParaRPr lang="es-ES" sz="1800" dirty="0"/>
          </a:p>
        </p:txBody>
      </p:sp>
      <p:pic>
        <p:nvPicPr>
          <p:cNvPr id="13" name="Picture 2" descr="Image result for riñon">
            <a:extLst>
              <a:ext uri="{FF2B5EF4-FFF2-40B4-BE49-F238E27FC236}">
                <a16:creationId xmlns:a16="http://schemas.microsoft.com/office/drawing/2014/main" id="{DA424433-670B-498E-998C-88FC822DB9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4" r="2637"/>
          <a:stretch/>
        </p:blipFill>
        <p:spPr bwMode="auto">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30" name="Freeform: Shape 23">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Signo de multiplicación 19">
            <a:extLst>
              <a:ext uri="{FF2B5EF4-FFF2-40B4-BE49-F238E27FC236}">
                <a16:creationId xmlns:a16="http://schemas.microsoft.com/office/drawing/2014/main" id="{C78ED067-14E3-4B17-90CF-E8FAF817D25E}"/>
              </a:ext>
            </a:extLst>
          </p:cNvPr>
          <p:cNvSpPr/>
          <p:nvPr/>
        </p:nvSpPr>
        <p:spPr>
          <a:xfrm>
            <a:off x="7019778" y="381499"/>
            <a:ext cx="3933562" cy="5790701"/>
          </a:xfrm>
          <a:prstGeom prst="mathMultiply">
            <a:avLst>
              <a:gd name="adj1" fmla="val 938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graphicFrame>
        <p:nvGraphicFramePr>
          <p:cNvPr id="35" name="Tabla 14">
            <a:extLst>
              <a:ext uri="{FF2B5EF4-FFF2-40B4-BE49-F238E27FC236}">
                <a16:creationId xmlns:a16="http://schemas.microsoft.com/office/drawing/2014/main" id="{7DABF84D-5819-40B2-ADB4-125B00501406}"/>
              </a:ext>
            </a:extLst>
          </p:cNvPr>
          <p:cNvGraphicFramePr>
            <a:graphicFrameLocks noGrp="1"/>
          </p:cNvGraphicFramePr>
          <p:nvPr>
            <p:extLst>
              <p:ext uri="{D42A27DB-BD31-4B8C-83A1-F6EECF244321}">
                <p14:modId xmlns:p14="http://schemas.microsoft.com/office/powerpoint/2010/main" val="3897299522"/>
              </p:ext>
            </p:extLst>
          </p:nvPr>
        </p:nvGraphicFramePr>
        <p:xfrm>
          <a:off x="187574" y="4005945"/>
          <a:ext cx="6278877" cy="2684630"/>
        </p:xfrm>
        <a:graphic>
          <a:graphicData uri="http://schemas.openxmlformats.org/drawingml/2006/table">
            <a:tbl>
              <a:tblPr firstRow="1" bandRow="1">
                <a:tableStyleId>{0660B408-B3CF-4A94-85FC-2B1E0A45F4A2}</a:tableStyleId>
              </a:tblPr>
              <a:tblGrid>
                <a:gridCol w="1183225">
                  <a:extLst>
                    <a:ext uri="{9D8B030D-6E8A-4147-A177-3AD203B41FA5}">
                      <a16:colId xmlns:a16="http://schemas.microsoft.com/office/drawing/2014/main" val="1635180430"/>
                    </a:ext>
                  </a:extLst>
                </a:gridCol>
                <a:gridCol w="2235958">
                  <a:extLst>
                    <a:ext uri="{9D8B030D-6E8A-4147-A177-3AD203B41FA5}">
                      <a16:colId xmlns:a16="http://schemas.microsoft.com/office/drawing/2014/main" val="1640615163"/>
                    </a:ext>
                  </a:extLst>
                </a:gridCol>
                <a:gridCol w="2859694">
                  <a:extLst>
                    <a:ext uri="{9D8B030D-6E8A-4147-A177-3AD203B41FA5}">
                      <a16:colId xmlns:a16="http://schemas.microsoft.com/office/drawing/2014/main" val="1809189393"/>
                    </a:ext>
                  </a:extLst>
                </a:gridCol>
              </a:tblGrid>
              <a:tr h="928242">
                <a:tc>
                  <a:txBody>
                    <a:bodyPr/>
                    <a:lstStyle/>
                    <a:p>
                      <a:pPr algn="ctr"/>
                      <a:r>
                        <a:rPr lang="es-ES" sz="1600" b="1" dirty="0"/>
                        <a:t>Estadio</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Filtrado glomerular (FG) (ml/min/1,73 m2)</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Descripción</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extLst>
                  <a:ext uri="{0D108BD9-81ED-4DB2-BD59-A6C34878D82A}">
                    <a16:rowId xmlns:a16="http://schemas.microsoft.com/office/drawing/2014/main" val="2888222667"/>
                  </a:ext>
                </a:extLst>
              </a:tr>
              <a:tr h="415268">
                <a:tc>
                  <a:txBody>
                    <a:bodyPr/>
                    <a:lstStyle/>
                    <a:p>
                      <a:pPr algn="ctr"/>
                      <a:r>
                        <a:rPr lang="es-ES" sz="1600" b="1" dirty="0"/>
                        <a:t>1</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&gt; 90 </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Daño renal con FG normal</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extLst>
                  <a:ext uri="{0D108BD9-81ED-4DB2-BD59-A6C34878D82A}">
                    <a16:rowId xmlns:a16="http://schemas.microsoft.com/office/drawing/2014/main" val="696444346"/>
                  </a:ext>
                </a:extLst>
              </a:tr>
              <a:tr h="325081">
                <a:tc>
                  <a:txBody>
                    <a:bodyPr/>
                    <a:lstStyle/>
                    <a:p>
                      <a:pPr algn="ctr"/>
                      <a:r>
                        <a:rPr lang="es-ES" sz="1600" b="1" dirty="0"/>
                        <a:t>2</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60 – 89</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Leve</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extLst>
                  <a:ext uri="{0D108BD9-81ED-4DB2-BD59-A6C34878D82A}">
                    <a16:rowId xmlns:a16="http://schemas.microsoft.com/office/drawing/2014/main" val="2233818799"/>
                  </a:ext>
                </a:extLst>
              </a:tr>
              <a:tr h="325081">
                <a:tc>
                  <a:txBody>
                    <a:bodyPr/>
                    <a:lstStyle/>
                    <a:p>
                      <a:pPr algn="ctr"/>
                      <a:r>
                        <a:rPr lang="es-ES" sz="1600" b="1" dirty="0"/>
                        <a:t>3</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30 – 59</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Moderado</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extLst>
                  <a:ext uri="{0D108BD9-81ED-4DB2-BD59-A6C34878D82A}">
                    <a16:rowId xmlns:a16="http://schemas.microsoft.com/office/drawing/2014/main" val="4249776296"/>
                  </a:ext>
                </a:extLst>
              </a:tr>
              <a:tr h="325081">
                <a:tc>
                  <a:txBody>
                    <a:bodyPr/>
                    <a:lstStyle/>
                    <a:p>
                      <a:pPr algn="ctr"/>
                      <a:r>
                        <a:rPr lang="es-ES" sz="1600" b="1" dirty="0"/>
                        <a:t>4</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15 – 29</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Grave</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extLst>
                  <a:ext uri="{0D108BD9-81ED-4DB2-BD59-A6C34878D82A}">
                    <a16:rowId xmlns:a16="http://schemas.microsoft.com/office/drawing/2014/main" val="3386514810"/>
                  </a:ext>
                </a:extLst>
              </a:tr>
              <a:tr h="325081">
                <a:tc>
                  <a:txBody>
                    <a:bodyPr/>
                    <a:lstStyle/>
                    <a:p>
                      <a:pPr algn="ctr"/>
                      <a:r>
                        <a:rPr lang="es-ES" sz="1600" b="1" dirty="0"/>
                        <a:t>5</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&lt; 15 o diálisis</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tc>
                  <a:txBody>
                    <a:bodyPr/>
                    <a:lstStyle/>
                    <a:p>
                      <a:pPr algn="ctr"/>
                      <a:r>
                        <a:rPr lang="es-ES" sz="1600" b="1" dirty="0"/>
                        <a:t>Fallo renal</a:t>
                      </a:r>
                      <a:endParaRPr lang="es-ES" sz="1600" b="1" dirty="0">
                        <a:latin typeface="MingLiU_HKSCS-ExtB" panose="02020500000000000000" pitchFamily="18" charset="-120"/>
                        <a:ea typeface="MingLiU_HKSCS-ExtB" panose="02020500000000000000" pitchFamily="18" charset="-120"/>
                        <a:cs typeface="Arial" panose="020B0604020202020204" pitchFamily="34" charset="0"/>
                      </a:endParaRPr>
                    </a:p>
                  </a:txBody>
                  <a:tcPr/>
                </a:tc>
                <a:extLst>
                  <a:ext uri="{0D108BD9-81ED-4DB2-BD59-A6C34878D82A}">
                    <a16:rowId xmlns:a16="http://schemas.microsoft.com/office/drawing/2014/main" val="2794313967"/>
                  </a:ext>
                </a:extLst>
              </a:tr>
            </a:tbl>
          </a:graphicData>
        </a:graphic>
      </p:graphicFrame>
      <p:sp>
        <p:nvSpPr>
          <p:cNvPr id="37" name="CuadroTexto 36">
            <a:extLst>
              <a:ext uri="{FF2B5EF4-FFF2-40B4-BE49-F238E27FC236}">
                <a16:creationId xmlns:a16="http://schemas.microsoft.com/office/drawing/2014/main" id="{06B8B56C-4228-4887-A25F-5EF78DE0E8B7}"/>
              </a:ext>
            </a:extLst>
          </p:cNvPr>
          <p:cNvSpPr txBox="1"/>
          <p:nvPr/>
        </p:nvSpPr>
        <p:spPr>
          <a:xfrm>
            <a:off x="186705" y="6025960"/>
            <a:ext cx="6278876" cy="628723"/>
          </a:xfrm>
          <a:prstGeom prst="rect">
            <a:avLst/>
          </a:prstGeom>
          <a:noFill/>
          <a:ln w="28575">
            <a:solidFill>
              <a:srgbClr val="FF0000"/>
            </a:solidFill>
          </a:ln>
        </p:spPr>
        <p:txBody>
          <a:bodyPr wrap="square" rtlCol="0">
            <a:spAutoFit/>
          </a:bodyPr>
          <a:lstStyle/>
          <a:p>
            <a:endParaRPr lang="es-ES" dirty="0"/>
          </a:p>
        </p:txBody>
      </p:sp>
    </p:spTree>
    <p:extLst>
      <p:ext uri="{BB962C8B-B14F-4D97-AF65-F5344CB8AC3E}">
        <p14:creationId xmlns:p14="http://schemas.microsoft.com/office/powerpoint/2010/main" val="26433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4F940-4672-4203-BFAB-9E0C4613BDA1}"/>
              </a:ext>
            </a:extLst>
          </p:cNvPr>
          <p:cNvSpPr>
            <a:spLocks noGrp="1"/>
          </p:cNvSpPr>
          <p:nvPr>
            <p:ph type="title"/>
          </p:nvPr>
        </p:nvSpPr>
        <p:spPr>
          <a:xfrm>
            <a:off x="1066800" y="4698798"/>
            <a:ext cx="10058400" cy="1609344"/>
          </a:xfrm>
        </p:spPr>
        <p:txBody>
          <a:bodyPr>
            <a:normAutofit/>
          </a:bodyPr>
          <a:lstStyle/>
          <a:p>
            <a:r>
              <a:rPr lang="es-ES" dirty="0"/>
              <a:t>Senescencia acelerada </a:t>
            </a:r>
          </a:p>
        </p:txBody>
      </p:sp>
      <p:pic>
        <p:nvPicPr>
          <p:cNvPr id="5" name="Marcador de contenido 4">
            <a:extLst>
              <a:ext uri="{FF2B5EF4-FFF2-40B4-BE49-F238E27FC236}">
                <a16:creationId xmlns:a16="http://schemas.microsoft.com/office/drawing/2014/main" id="{E4FF6651-E778-4E4E-8893-B3C67A8587EC}"/>
              </a:ext>
            </a:extLst>
          </p:cNvPr>
          <p:cNvPicPr>
            <a:picLocks noChangeAspect="1"/>
          </p:cNvPicPr>
          <p:nvPr/>
        </p:nvPicPr>
        <p:blipFill rotWithShape="1">
          <a:blip r:embed="rId3"/>
          <a:srcRect l="34445" t="43663" r="8752" b="7623"/>
          <a:stretch/>
        </p:blipFill>
        <p:spPr>
          <a:xfrm>
            <a:off x="132997" y="318715"/>
            <a:ext cx="7630374" cy="3680973"/>
          </a:xfrm>
          <a:prstGeom prst="rect">
            <a:avLst/>
          </a:prstGeom>
        </p:spPr>
      </p:pic>
      <p:sp>
        <p:nvSpPr>
          <p:cNvPr id="9" name="Content Placeholder 8">
            <a:extLst>
              <a:ext uri="{FF2B5EF4-FFF2-40B4-BE49-F238E27FC236}">
                <a16:creationId xmlns:a16="http://schemas.microsoft.com/office/drawing/2014/main" id="{8B63A21E-DB20-4A95-95E4-851B8B075D07}"/>
              </a:ext>
            </a:extLst>
          </p:cNvPr>
          <p:cNvSpPr>
            <a:spLocks noGrp="1"/>
          </p:cNvSpPr>
          <p:nvPr>
            <p:ph idx="1"/>
          </p:nvPr>
        </p:nvSpPr>
        <p:spPr>
          <a:xfrm>
            <a:off x="6447915" y="131815"/>
            <a:ext cx="5611088" cy="3474356"/>
          </a:xfr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Autofit/>
          </a:bodyPr>
          <a:lstStyle/>
          <a:p>
            <a:pPr algn="just"/>
            <a:endParaRPr lang="es-ES" sz="1700" dirty="0"/>
          </a:p>
          <a:p>
            <a:pPr algn="just"/>
            <a:r>
              <a:rPr lang="es-ES" sz="1800" dirty="0"/>
              <a:t>El </a:t>
            </a:r>
            <a:r>
              <a:rPr lang="es-ES" sz="1800" b="1" dirty="0"/>
              <a:t>envejecimiento endotelial </a:t>
            </a:r>
            <a:r>
              <a:rPr lang="es-ES" sz="1800" dirty="0"/>
              <a:t>asociado a la edad, o inducido por la ERC, condiciona cambios celulares que favorecen el desarrollo de la disfunción endotelial.  </a:t>
            </a:r>
          </a:p>
          <a:p>
            <a:pPr marL="0" indent="0" algn="just">
              <a:buNone/>
            </a:pPr>
            <a:endParaRPr lang="es-ES" sz="1700" dirty="0"/>
          </a:p>
          <a:p>
            <a:pPr algn="just"/>
            <a:r>
              <a:rPr lang="es-ES" sz="1800" dirty="0"/>
              <a:t>En ERC, la uremia causa en células endoteliales un </a:t>
            </a:r>
            <a:r>
              <a:rPr lang="es-ES" sz="1800" b="1" dirty="0"/>
              <a:t>estado de senescencia </a:t>
            </a:r>
            <a:r>
              <a:rPr lang="es-ES" sz="1800" dirty="0"/>
              <a:t>que se asocia con la acumulación de solutos urémicos en el plasma circulante, cuya toxicidad conduce a un daño/disfunción del endotelio.</a:t>
            </a:r>
            <a:endParaRPr lang="en-US" sz="1800" dirty="0"/>
          </a:p>
        </p:txBody>
      </p:sp>
      <p:sp>
        <p:nvSpPr>
          <p:cNvPr id="32" name="Rectangle 31">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73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0E6C4137-11FB-4AB3-98C2-82A78B1CDB22}"/>
              </a:ext>
            </a:extLst>
          </p:cNvPr>
          <p:cNvSpPr/>
          <p:nvPr/>
        </p:nvSpPr>
        <p:spPr>
          <a:xfrm>
            <a:off x="239278" y="188504"/>
            <a:ext cx="6270172" cy="81631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3600" b="1" dirty="0">
                <a:latin typeface="+mj-lt"/>
                <a:cs typeface="Arial" panose="020B0604020202020204" pitchFamily="34" charset="0"/>
              </a:rPr>
              <a:t>↑ ECV = ↑ MORBIMORTALIDAD</a:t>
            </a:r>
          </a:p>
        </p:txBody>
      </p:sp>
      <p:sp>
        <p:nvSpPr>
          <p:cNvPr id="21" name="Rectángulo: esquinas redondeadas 20">
            <a:extLst>
              <a:ext uri="{FF2B5EF4-FFF2-40B4-BE49-F238E27FC236}">
                <a16:creationId xmlns:a16="http://schemas.microsoft.com/office/drawing/2014/main" id="{C82B0469-B619-4619-A6D5-FA16BADE679D}"/>
              </a:ext>
            </a:extLst>
          </p:cNvPr>
          <p:cNvSpPr/>
          <p:nvPr/>
        </p:nvSpPr>
        <p:spPr>
          <a:xfrm>
            <a:off x="564717" y="1413355"/>
            <a:ext cx="5416495" cy="88056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endParaRPr lang="es-ES" sz="1600" b="1" dirty="0">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D6D1060D-DC4B-438D-AB71-7C0F53DC2DEB}"/>
              </a:ext>
            </a:extLst>
          </p:cNvPr>
          <p:cNvGrpSpPr/>
          <p:nvPr/>
        </p:nvGrpSpPr>
        <p:grpSpPr>
          <a:xfrm>
            <a:off x="6795101" y="70894"/>
            <a:ext cx="5157622" cy="4158576"/>
            <a:chOff x="241915" y="30609"/>
            <a:chExt cx="5157622" cy="4158576"/>
          </a:xfrm>
        </p:grpSpPr>
        <p:grpSp>
          <p:nvGrpSpPr>
            <p:cNvPr id="20" name="Grupo 19">
              <a:extLst>
                <a:ext uri="{FF2B5EF4-FFF2-40B4-BE49-F238E27FC236}">
                  <a16:creationId xmlns:a16="http://schemas.microsoft.com/office/drawing/2014/main" id="{E9869EE6-389B-49A2-A01E-483DB48346D0}"/>
                </a:ext>
              </a:extLst>
            </p:cNvPr>
            <p:cNvGrpSpPr/>
            <p:nvPr/>
          </p:nvGrpSpPr>
          <p:grpSpPr>
            <a:xfrm>
              <a:off x="241915" y="30609"/>
              <a:ext cx="5157622" cy="3442540"/>
              <a:chOff x="7970396" y="60867"/>
              <a:chExt cx="3463394" cy="2469633"/>
            </a:xfrm>
          </p:grpSpPr>
          <p:sp>
            <p:nvSpPr>
              <p:cNvPr id="22" name="CuadroTexto 21">
                <a:extLst>
                  <a:ext uri="{FF2B5EF4-FFF2-40B4-BE49-F238E27FC236}">
                    <a16:creationId xmlns:a16="http://schemas.microsoft.com/office/drawing/2014/main" id="{671C7E5C-2926-4299-9374-64E562670816}"/>
                  </a:ext>
                </a:extLst>
              </p:cNvPr>
              <p:cNvSpPr txBox="1"/>
              <p:nvPr/>
            </p:nvSpPr>
            <p:spPr>
              <a:xfrm>
                <a:off x="8009200" y="60867"/>
                <a:ext cx="3368002" cy="37535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s-ES" sz="2800" b="1" dirty="0">
                    <a:solidFill>
                      <a:schemeClr val="bg2">
                        <a:lumMod val="10000"/>
                      </a:schemeClr>
                    </a:solidFill>
                    <a:latin typeface="Rockwell Nova" panose="02060503020205020403" pitchFamily="18" charset="0"/>
                    <a:cs typeface="Arial" panose="020B0604020202020204" pitchFamily="34" charset="0"/>
                  </a:rPr>
                  <a:t>Pérdida de función renal</a:t>
                </a:r>
              </a:p>
            </p:txBody>
          </p:sp>
          <p:sp>
            <p:nvSpPr>
              <p:cNvPr id="23" name="CuadroTexto 22">
                <a:extLst>
                  <a:ext uri="{FF2B5EF4-FFF2-40B4-BE49-F238E27FC236}">
                    <a16:creationId xmlns:a16="http://schemas.microsoft.com/office/drawing/2014/main" id="{DFA0A6DF-7B90-4685-AB01-D37C2735DD95}"/>
                  </a:ext>
                </a:extLst>
              </p:cNvPr>
              <p:cNvSpPr txBox="1"/>
              <p:nvPr/>
            </p:nvSpPr>
            <p:spPr>
              <a:xfrm>
                <a:off x="7970396" y="905879"/>
                <a:ext cx="3463394" cy="46366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ES" sz="3600" dirty="0">
                    <a:latin typeface="+mj-lt"/>
                    <a:cs typeface="Arial" panose="020B0604020202020204" pitchFamily="34" charset="0"/>
                  </a:rPr>
                  <a:t>Retención</a:t>
                </a:r>
                <a:r>
                  <a:rPr lang="es-ES" sz="3600" dirty="0">
                    <a:solidFill>
                      <a:schemeClr val="bg1"/>
                    </a:solidFill>
                    <a:latin typeface="+mj-lt"/>
                    <a:cs typeface="Arial" panose="020B0604020202020204" pitchFamily="34" charset="0"/>
                  </a:rPr>
                  <a:t> </a:t>
                </a:r>
                <a:r>
                  <a:rPr lang="es-ES" sz="3600" dirty="0">
                    <a:latin typeface="+mj-lt"/>
                    <a:cs typeface="Arial" panose="020B0604020202020204" pitchFamily="34" charset="0"/>
                  </a:rPr>
                  <a:t>de</a:t>
                </a:r>
                <a:r>
                  <a:rPr lang="es-ES" sz="3600" dirty="0">
                    <a:solidFill>
                      <a:schemeClr val="bg1"/>
                    </a:solidFill>
                    <a:latin typeface="+mj-lt"/>
                    <a:cs typeface="Arial" panose="020B0604020202020204" pitchFamily="34" charset="0"/>
                  </a:rPr>
                  <a:t> </a:t>
                </a:r>
                <a:r>
                  <a:rPr lang="es-ES" sz="3600" dirty="0">
                    <a:latin typeface="+mj-lt"/>
                    <a:cs typeface="Arial" panose="020B0604020202020204" pitchFamily="34" charset="0"/>
                  </a:rPr>
                  <a:t>toxinas</a:t>
                </a:r>
                <a:r>
                  <a:rPr lang="es-ES" sz="3600" dirty="0">
                    <a:solidFill>
                      <a:schemeClr val="bg1"/>
                    </a:solidFill>
                    <a:latin typeface="+mj-lt"/>
                    <a:cs typeface="Arial" panose="020B0604020202020204" pitchFamily="34" charset="0"/>
                  </a:rPr>
                  <a:t> </a:t>
                </a:r>
                <a:r>
                  <a:rPr lang="es-ES" sz="3600" dirty="0">
                    <a:latin typeface="+mj-lt"/>
                    <a:cs typeface="Arial" panose="020B0604020202020204" pitchFamily="34" charset="0"/>
                  </a:rPr>
                  <a:t>urémicas</a:t>
                </a:r>
              </a:p>
            </p:txBody>
          </p:sp>
          <p:sp>
            <p:nvSpPr>
              <p:cNvPr id="26" name="Rectángulo: esquinas redondeadas 25">
                <a:extLst>
                  <a:ext uri="{FF2B5EF4-FFF2-40B4-BE49-F238E27FC236}">
                    <a16:creationId xmlns:a16="http://schemas.microsoft.com/office/drawing/2014/main" id="{80C174D5-D833-4B1C-9FA5-EB6DEC7D98B8}"/>
                  </a:ext>
                </a:extLst>
              </p:cNvPr>
              <p:cNvSpPr/>
              <p:nvPr/>
            </p:nvSpPr>
            <p:spPr>
              <a:xfrm>
                <a:off x="8191130" y="1871648"/>
                <a:ext cx="3034773" cy="658852"/>
              </a:xfrm>
              <a:prstGeom prst="roundRect">
                <a:avLst>
                  <a:gd name="adj" fmla="val 14349"/>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sz="3200" b="1" dirty="0">
                    <a:latin typeface="+mj-lt"/>
                    <a:cs typeface="Arial" panose="020B0604020202020204" pitchFamily="34" charset="0"/>
                  </a:rPr>
                  <a:t>Medio urémico proinflamatorio</a:t>
                </a:r>
              </a:p>
            </p:txBody>
          </p:sp>
          <p:sp>
            <p:nvSpPr>
              <p:cNvPr id="30" name="Flecha: hacia abajo 29">
                <a:extLst>
                  <a:ext uri="{FF2B5EF4-FFF2-40B4-BE49-F238E27FC236}">
                    <a16:creationId xmlns:a16="http://schemas.microsoft.com/office/drawing/2014/main" id="{08CE28AC-0808-4AE4-818B-F136FDA009B2}"/>
                  </a:ext>
                </a:extLst>
              </p:cNvPr>
              <p:cNvSpPr/>
              <p:nvPr/>
            </p:nvSpPr>
            <p:spPr>
              <a:xfrm>
                <a:off x="9441117" y="533296"/>
                <a:ext cx="305188" cy="287060"/>
              </a:xfrm>
              <a:prstGeom prst="downArrow">
                <a:avLst>
                  <a:gd name="adj1" fmla="val 29650"/>
                  <a:gd name="adj2" fmla="val 41678"/>
                </a:avLst>
              </a:prstGeom>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p:txBody>
          </p:sp>
        </p:grpSp>
        <p:sp>
          <p:nvSpPr>
            <p:cNvPr id="31" name="Flecha: hacia abajo 30">
              <a:extLst>
                <a:ext uri="{FF2B5EF4-FFF2-40B4-BE49-F238E27FC236}">
                  <a16:creationId xmlns:a16="http://schemas.microsoft.com/office/drawing/2014/main" id="{39CE0310-C8D3-429D-AEE3-3AF7D120720E}"/>
                </a:ext>
              </a:extLst>
            </p:cNvPr>
            <p:cNvSpPr/>
            <p:nvPr/>
          </p:nvSpPr>
          <p:spPr>
            <a:xfrm>
              <a:off x="2432085" y="1974058"/>
              <a:ext cx="454480" cy="329702"/>
            </a:xfrm>
            <a:prstGeom prst="downArrow">
              <a:avLst>
                <a:gd name="adj1" fmla="val 29650"/>
                <a:gd name="adj2" fmla="val 41678"/>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32" name="Flecha: hacia abajo 31">
              <a:extLst>
                <a:ext uri="{FF2B5EF4-FFF2-40B4-BE49-F238E27FC236}">
                  <a16:creationId xmlns:a16="http://schemas.microsoft.com/office/drawing/2014/main" id="{C1477708-D6BC-4963-B20B-FB910B57A9A9}"/>
                </a:ext>
              </a:extLst>
            </p:cNvPr>
            <p:cNvSpPr/>
            <p:nvPr/>
          </p:nvSpPr>
          <p:spPr>
            <a:xfrm>
              <a:off x="2432085" y="3814417"/>
              <a:ext cx="454480" cy="374768"/>
            </a:xfrm>
            <a:prstGeom prst="downArrow">
              <a:avLst>
                <a:gd name="adj1" fmla="val 29650"/>
                <a:gd name="adj2" fmla="val 41678"/>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grpSp>
      <p:pic>
        <p:nvPicPr>
          <p:cNvPr id="1026" name="Picture 2" descr="Image result for enfermedades cardiovasculares">
            <a:extLst>
              <a:ext uri="{FF2B5EF4-FFF2-40B4-BE49-F238E27FC236}">
                <a16:creationId xmlns:a16="http://schemas.microsoft.com/office/drawing/2014/main" id="{CB0ABB81-BDCD-4C56-B522-671DF142C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497" y="3809449"/>
            <a:ext cx="1595711" cy="2037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5FB98B8-5532-42E9-9A71-A2613C092E15}"/>
              </a:ext>
            </a:extLst>
          </p:cNvPr>
          <p:cNvSpPr txBox="1"/>
          <p:nvPr/>
        </p:nvSpPr>
        <p:spPr>
          <a:xfrm>
            <a:off x="446578" y="5903899"/>
            <a:ext cx="10473788" cy="83099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b="1" dirty="0">
                <a:solidFill>
                  <a:schemeClr val="tx1"/>
                </a:solidFill>
                <a:effectLst/>
                <a:latin typeface="+mj-lt"/>
                <a:ea typeface="Calibri" panose="020F0502020204030204" pitchFamily="34" charset="0"/>
              </a:rPr>
              <a:t>Las ECV podrían derivar en cambios epigenéticos con una mayor liberación de MV procedentes de células de sangre periférica y/o del endotelio. </a:t>
            </a:r>
            <a:endParaRPr lang="es-ES" sz="2400" b="1" dirty="0">
              <a:solidFill>
                <a:schemeClr val="tx1"/>
              </a:solidFill>
              <a:latin typeface="+mj-lt"/>
            </a:endParaRPr>
          </a:p>
        </p:txBody>
      </p:sp>
      <p:pic>
        <p:nvPicPr>
          <p:cNvPr id="1032" name="Picture 8">
            <a:extLst>
              <a:ext uri="{FF2B5EF4-FFF2-40B4-BE49-F238E27FC236}">
                <a16:creationId xmlns:a16="http://schemas.microsoft.com/office/drawing/2014/main" id="{FD41BD52-8BFF-4B6A-9750-572ECA2E8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78" y="1439735"/>
            <a:ext cx="5868313" cy="33882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7FF0ED6E-1424-4C60-9136-C3002C75D800}"/>
              </a:ext>
            </a:extLst>
          </p:cNvPr>
          <p:cNvSpPr txBox="1"/>
          <p:nvPr/>
        </p:nvSpPr>
        <p:spPr>
          <a:xfrm>
            <a:off x="8155637" y="4420257"/>
            <a:ext cx="2068290"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S" sz="3200" b="1" dirty="0">
                <a:latin typeface="+mj-lt"/>
                <a:cs typeface="Arial" panose="020B0604020202020204" pitchFamily="34" charset="0"/>
              </a:rPr>
              <a:t>DAÑO VASCULAR</a:t>
            </a:r>
          </a:p>
        </p:txBody>
      </p:sp>
      <p:sp>
        <p:nvSpPr>
          <p:cNvPr id="7" name="CuadroTexto 6">
            <a:extLst>
              <a:ext uri="{FF2B5EF4-FFF2-40B4-BE49-F238E27FC236}">
                <a16:creationId xmlns:a16="http://schemas.microsoft.com/office/drawing/2014/main" id="{793DD298-0D5A-4BAF-AF43-CEF921506602}"/>
              </a:ext>
            </a:extLst>
          </p:cNvPr>
          <p:cNvSpPr txBox="1"/>
          <p:nvPr/>
        </p:nvSpPr>
        <p:spPr>
          <a:xfrm>
            <a:off x="524929" y="5139793"/>
            <a:ext cx="6270172" cy="246221"/>
          </a:xfrm>
          <a:prstGeom prst="rect">
            <a:avLst/>
          </a:prstGeom>
          <a:noFill/>
        </p:spPr>
        <p:txBody>
          <a:bodyPr wrap="square" rtlCol="0">
            <a:spAutoFit/>
          </a:bodyPr>
          <a:lstStyle/>
          <a:p>
            <a:r>
              <a:rPr lang="es-ES" sz="1000" b="0" i="0" dirty="0">
                <a:solidFill>
                  <a:srgbClr val="222222"/>
                </a:solidFill>
                <a:effectLst/>
                <a:latin typeface="Arial" panose="020B0604020202020204" pitchFamily="34" charset="0"/>
              </a:rPr>
              <a:t>Galceran J. 2010.</a:t>
            </a:r>
            <a:r>
              <a:rPr lang="es-ES" sz="1000" b="0" dirty="0">
                <a:solidFill>
                  <a:srgbClr val="222222"/>
                </a:solidFill>
                <a:effectLst/>
                <a:latin typeface="Arial" panose="020B0604020202020204" pitchFamily="34" charset="0"/>
              </a:rPr>
              <a:t>Nefrologia digital. Órgano Oficial de la Sociedad Española de Nefrología, 11</a:t>
            </a:r>
            <a:r>
              <a:rPr lang="es-ES" sz="1000" dirty="0">
                <a:solidFill>
                  <a:srgbClr val="222222"/>
                </a:solidFill>
                <a:latin typeface="Arial" panose="020B0604020202020204" pitchFamily="34" charset="0"/>
              </a:rPr>
              <a:t>:</a:t>
            </a:r>
            <a:r>
              <a:rPr lang="es-ES" sz="1000" b="0" dirty="0">
                <a:solidFill>
                  <a:srgbClr val="222222"/>
                </a:solidFill>
                <a:effectLst/>
                <a:latin typeface="Arial" panose="020B0604020202020204" pitchFamily="34" charset="0"/>
              </a:rPr>
              <a:t>76</a:t>
            </a:r>
            <a:endParaRPr lang="es-ES" sz="1000" dirty="0"/>
          </a:p>
        </p:txBody>
      </p:sp>
    </p:spTree>
    <p:extLst>
      <p:ext uri="{BB962C8B-B14F-4D97-AF65-F5344CB8AC3E}">
        <p14:creationId xmlns:p14="http://schemas.microsoft.com/office/powerpoint/2010/main" val="38319816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FA61A762-1182-42C5-B368-9FF6D2122606}"/>
              </a:ext>
            </a:extLst>
          </p:cNvPr>
          <p:cNvSpPr>
            <a:spLocks noGrp="1"/>
          </p:cNvSpPr>
          <p:nvPr>
            <p:ph idx="1"/>
          </p:nvPr>
        </p:nvSpPr>
        <p:spPr>
          <a:xfrm>
            <a:off x="81291" y="949762"/>
            <a:ext cx="6602420" cy="2143434"/>
          </a:xfrm>
        </p:spPr>
        <p:txBody>
          <a:bodyPr vert="horz" lIns="91440" tIns="45720" rIns="91440" bIns="45720" rtlCol="0">
            <a:normAutofit/>
          </a:bodyPr>
          <a:lstStyle/>
          <a:p>
            <a:pPr algn="just"/>
            <a:r>
              <a:rPr lang="en-US" sz="1800" dirty="0">
                <a:effectLst/>
              </a:rPr>
              <a:t>Son </a:t>
            </a:r>
            <a:r>
              <a:rPr lang="en-US" sz="1800" dirty="0" err="1">
                <a:effectLst/>
              </a:rPr>
              <a:t>vesículas</a:t>
            </a:r>
            <a:r>
              <a:rPr lang="en-US" sz="1800" dirty="0">
                <a:effectLst/>
              </a:rPr>
              <a:t> </a:t>
            </a:r>
            <a:r>
              <a:rPr lang="en-US" sz="1800" dirty="0" err="1">
                <a:effectLst/>
              </a:rPr>
              <a:t>extracelulares</a:t>
            </a:r>
            <a:r>
              <a:rPr lang="en-US" sz="1800" dirty="0">
                <a:effectLst/>
              </a:rPr>
              <a:t> (</a:t>
            </a:r>
            <a:r>
              <a:rPr lang="en-US" sz="1800" dirty="0" err="1">
                <a:effectLst/>
              </a:rPr>
              <a:t>fuente</a:t>
            </a:r>
            <a:r>
              <a:rPr lang="en-US" sz="1800" dirty="0">
                <a:effectLst/>
              </a:rPr>
              <a:t> de miRNAs) </a:t>
            </a:r>
            <a:r>
              <a:rPr lang="en-US" sz="1800" dirty="0" err="1">
                <a:effectLst/>
              </a:rPr>
              <a:t>rodeadas</a:t>
            </a:r>
            <a:r>
              <a:rPr lang="en-US" sz="1800" dirty="0">
                <a:effectLst/>
              </a:rPr>
              <a:t> por una </a:t>
            </a:r>
            <a:r>
              <a:rPr lang="en-US" sz="1800" dirty="0" err="1">
                <a:effectLst/>
              </a:rPr>
              <a:t>membrana</a:t>
            </a:r>
            <a:r>
              <a:rPr lang="en-US" sz="1800" dirty="0">
                <a:effectLst/>
              </a:rPr>
              <a:t> </a:t>
            </a:r>
            <a:r>
              <a:rPr lang="en-US" sz="1800" dirty="0" err="1">
                <a:effectLst/>
              </a:rPr>
              <a:t>lipídica</a:t>
            </a:r>
            <a:r>
              <a:rPr lang="en-US" sz="1800" dirty="0"/>
              <a:t> que </a:t>
            </a:r>
            <a:r>
              <a:rPr lang="en-US" sz="1800" dirty="0" err="1"/>
              <a:t>a</a:t>
            </a:r>
            <a:r>
              <a:rPr lang="en-US" sz="1800" dirty="0" err="1">
                <a:effectLst/>
              </a:rPr>
              <a:t>ctúan</a:t>
            </a:r>
            <a:r>
              <a:rPr lang="en-US" sz="1800" dirty="0">
                <a:effectLst/>
              </a:rPr>
              <a:t> </a:t>
            </a:r>
            <a:r>
              <a:rPr lang="en-US" sz="1800" dirty="0" err="1">
                <a:effectLst/>
              </a:rPr>
              <a:t>como</a:t>
            </a:r>
            <a:r>
              <a:rPr lang="en-US" sz="1800" dirty="0">
                <a:effectLst/>
              </a:rPr>
              <a:t> </a:t>
            </a:r>
            <a:r>
              <a:rPr lang="en-US" sz="1800" dirty="0" err="1">
                <a:effectLst/>
              </a:rPr>
              <a:t>mecanismo</a:t>
            </a:r>
            <a:r>
              <a:rPr lang="en-US" sz="1800" dirty="0">
                <a:effectLst/>
              </a:rPr>
              <a:t> de </a:t>
            </a:r>
            <a:r>
              <a:rPr lang="en-US" sz="1800" dirty="0" err="1">
                <a:effectLst/>
              </a:rPr>
              <a:t>comunicación</a:t>
            </a:r>
            <a:r>
              <a:rPr lang="en-US" sz="1800" dirty="0">
                <a:effectLst/>
              </a:rPr>
              <a:t> </a:t>
            </a:r>
            <a:r>
              <a:rPr lang="en-US" sz="1800" dirty="0" err="1">
                <a:effectLst/>
              </a:rPr>
              <a:t>paracrina</a:t>
            </a:r>
            <a:r>
              <a:rPr lang="en-US" sz="1800" dirty="0">
                <a:effectLst/>
              </a:rPr>
              <a:t> y/o </a:t>
            </a:r>
            <a:r>
              <a:rPr lang="en-US" sz="1800" dirty="0" err="1">
                <a:effectLst/>
              </a:rPr>
              <a:t>endocrina</a:t>
            </a:r>
            <a:r>
              <a:rPr lang="en-US" sz="1800" dirty="0">
                <a:effectLst/>
              </a:rPr>
              <a:t>, con </a:t>
            </a:r>
            <a:r>
              <a:rPr lang="en-US" sz="1800" dirty="0" err="1">
                <a:effectLst/>
              </a:rPr>
              <a:t>capacidad</a:t>
            </a:r>
            <a:r>
              <a:rPr lang="en-US" sz="1800" dirty="0">
                <a:effectLst/>
              </a:rPr>
              <a:t> de </a:t>
            </a:r>
            <a:r>
              <a:rPr lang="en-US" sz="1800" dirty="0" err="1">
                <a:effectLst/>
              </a:rPr>
              <a:t>transmitir</a:t>
            </a:r>
            <a:r>
              <a:rPr lang="en-US" sz="1800" dirty="0">
                <a:effectLst/>
              </a:rPr>
              <a:t> </a:t>
            </a:r>
            <a:r>
              <a:rPr lang="en-US" sz="1800" dirty="0" err="1">
                <a:effectLst/>
              </a:rPr>
              <a:t>señales</a:t>
            </a:r>
            <a:r>
              <a:rPr lang="en-US" sz="1800" dirty="0">
                <a:effectLst/>
              </a:rPr>
              <a:t> </a:t>
            </a:r>
            <a:r>
              <a:rPr lang="en-US" sz="1800" dirty="0" err="1">
                <a:effectLst/>
              </a:rPr>
              <a:t>biológicas</a:t>
            </a:r>
            <a:r>
              <a:rPr lang="en-US" sz="1800" dirty="0">
                <a:effectLst/>
              </a:rPr>
              <a:t> a </a:t>
            </a:r>
            <a:r>
              <a:rPr lang="en-US" sz="1800" dirty="0" err="1">
                <a:effectLst/>
              </a:rPr>
              <a:t>células</a:t>
            </a:r>
            <a:r>
              <a:rPr lang="en-US" sz="1800" dirty="0">
                <a:effectLst/>
              </a:rPr>
              <a:t> </a:t>
            </a:r>
            <a:r>
              <a:rPr lang="en-US" sz="1800" dirty="0" err="1">
                <a:effectLst/>
              </a:rPr>
              <a:t>vecinas</a:t>
            </a:r>
            <a:r>
              <a:rPr lang="en-US" sz="1800" dirty="0">
                <a:effectLst/>
              </a:rPr>
              <a:t>.</a:t>
            </a:r>
          </a:p>
          <a:p>
            <a:pPr algn="just"/>
            <a:r>
              <a:rPr lang="en-US" sz="1800" dirty="0">
                <a:effectLst/>
              </a:rPr>
              <a:t>Se ha </a:t>
            </a:r>
            <a:r>
              <a:rPr lang="en-US" sz="1800" dirty="0" err="1">
                <a:effectLst/>
              </a:rPr>
              <a:t>postulado</a:t>
            </a:r>
            <a:r>
              <a:rPr lang="en-US" sz="1800" dirty="0">
                <a:effectLst/>
              </a:rPr>
              <a:t> que las MVE </a:t>
            </a:r>
            <a:r>
              <a:rPr lang="en-US" sz="1800" dirty="0" err="1">
                <a:effectLst/>
              </a:rPr>
              <a:t>pueden</a:t>
            </a:r>
            <a:r>
              <a:rPr lang="en-US" sz="1800" dirty="0">
                <a:effectLst/>
              </a:rPr>
              <a:t> </a:t>
            </a:r>
            <a:r>
              <a:rPr lang="en-US" sz="1800" dirty="0" err="1">
                <a:effectLst/>
              </a:rPr>
              <a:t>estar</a:t>
            </a:r>
            <a:r>
              <a:rPr lang="en-US" sz="1800" dirty="0">
                <a:effectLst/>
              </a:rPr>
              <a:t> </a:t>
            </a:r>
            <a:r>
              <a:rPr lang="en-US" sz="1800" dirty="0" err="1">
                <a:effectLst/>
              </a:rPr>
              <a:t>implicadas</a:t>
            </a:r>
            <a:r>
              <a:rPr lang="en-US" sz="1800" dirty="0">
                <a:effectLst/>
              </a:rPr>
              <a:t> </a:t>
            </a:r>
            <a:r>
              <a:rPr lang="en-US" sz="1800" dirty="0" err="1">
                <a:effectLst/>
              </a:rPr>
              <a:t>en</a:t>
            </a:r>
            <a:r>
              <a:rPr lang="en-US" sz="1800" dirty="0">
                <a:effectLst/>
              </a:rPr>
              <a:t> la </a:t>
            </a:r>
            <a:r>
              <a:rPr lang="en-US" sz="1800" dirty="0" err="1">
                <a:effectLst/>
              </a:rPr>
              <a:t>etiopatogenia</a:t>
            </a:r>
            <a:r>
              <a:rPr lang="en-US" sz="1800" dirty="0">
                <a:effectLst/>
              </a:rPr>
              <a:t> de </a:t>
            </a:r>
            <a:r>
              <a:rPr lang="en-US" sz="1800" dirty="0" err="1">
                <a:effectLst/>
              </a:rPr>
              <a:t>varias</a:t>
            </a:r>
            <a:r>
              <a:rPr lang="en-US" sz="1800" dirty="0">
                <a:effectLst/>
              </a:rPr>
              <a:t> ECV, </a:t>
            </a:r>
            <a:r>
              <a:rPr lang="en-US" sz="1800" dirty="0" err="1">
                <a:effectLst/>
              </a:rPr>
              <a:t>ya</a:t>
            </a:r>
            <a:r>
              <a:rPr lang="en-US" sz="1800" dirty="0">
                <a:effectLst/>
              </a:rPr>
              <a:t> que </a:t>
            </a:r>
            <a:r>
              <a:rPr lang="en-US" sz="1800" dirty="0" err="1">
                <a:effectLst/>
              </a:rPr>
              <a:t>derivan</a:t>
            </a:r>
            <a:r>
              <a:rPr lang="en-US" sz="1800" dirty="0">
                <a:effectLst/>
              </a:rPr>
              <a:t> de una </a:t>
            </a:r>
            <a:r>
              <a:rPr lang="en-US" sz="1800" dirty="0" err="1">
                <a:effectLst/>
              </a:rPr>
              <a:t>disfunción</a:t>
            </a:r>
            <a:r>
              <a:rPr lang="en-US" sz="1800" dirty="0">
                <a:effectLst/>
              </a:rPr>
              <a:t> </a:t>
            </a:r>
            <a:r>
              <a:rPr lang="en-US" sz="1800" dirty="0" err="1">
                <a:effectLst/>
              </a:rPr>
              <a:t>endotelial</a:t>
            </a:r>
            <a:r>
              <a:rPr lang="en-US" sz="1800" dirty="0">
                <a:effectLst/>
              </a:rPr>
              <a:t> </a:t>
            </a:r>
            <a:r>
              <a:rPr lang="en-US" sz="1800" dirty="0" err="1">
                <a:effectLst/>
              </a:rPr>
              <a:t>como</a:t>
            </a:r>
            <a:r>
              <a:rPr lang="en-US" sz="1800" dirty="0">
                <a:effectLst/>
              </a:rPr>
              <a:t> la </a:t>
            </a:r>
            <a:r>
              <a:rPr lang="en-US" sz="1800" dirty="0" err="1">
                <a:effectLst/>
              </a:rPr>
              <a:t>aterosclerosis</a:t>
            </a:r>
            <a:r>
              <a:rPr lang="en-US" sz="1800" dirty="0">
                <a:effectLst/>
              </a:rPr>
              <a:t>. </a:t>
            </a:r>
          </a:p>
          <a:p>
            <a:endParaRPr lang="en-US" dirty="0"/>
          </a:p>
        </p:txBody>
      </p:sp>
      <p:pic>
        <p:nvPicPr>
          <p:cNvPr id="24" name="image2.png">
            <a:extLst>
              <a:ext uri="{FF2B5EF4-FFF2-40B4-BE49-F238E27FC236}">
                <a16:creationId xmlns:a16="http://schemas.microsoft.com/office/drawing/2014/main" id="{736666F8-757C-430C-B7F5-8866AED2F7B8}"/>
              </a:ext>
            </a:extLst>
          </p:cNvPr>
          <p:cNvPicPr/>
          <p:nvPr/>
        </p:nvPicPr>
        <p:blipFill rotWithShape="1">
          <a:blip r:embed="rId2"/>
          <a:srcRect l="4275" t="3876" r="4117" b="6818"/>
          <a:stretch/>
        </p:blipFill>
        <p:spPr>
          <a:xfrm>
            <a:off x="6602420" y="211236"/>
            <a:ext cx="5589580" cy="3878150"/>
          </a:xfrm>
          <a:prstGeom prst="rect">
            <a:avLst/>
          </a:prstGeom>
        </p:spPr>
      </p:pic>
      <p:pic>
        <p:nvPicPr>
          <p:cNvPr id="27" name="Marcador de contenido 9">
            <a:extLst>
              <a:ext uri="{FF2B5EF4-FFF2-40B4-BE49-F238E27FC236}">
                <a16:creationId xmlns:a16="http://schemas.microsoft.com/office/drawing/2014/main" id="{EF678D43-282D-4085-9038-7100A7F7BCB6}"/>
              </a:ext>
            </a:extLst>
          </p:cNvPr>
          <p:cNvPicPr>
            <a:picLocks noChangeAspect="1"/>
          </p:cNvPicPr>
          <p:nvPr/>
        </p:nvPicPr>
        <p:blipFill rotWithShape="1">
          <a:blip r:embed="rId3"/>
          <a:srcRect r="40593" b="2002"/>
          <a:stretch/>
        </p:blipFill>
        <p:spPr>
          <a:xfrm>
            <a:off x="81291" y="3249637"/>
            <a:ext cx="5603697" cy="3397127"/>
          </a:xfrm>
          <a:prstGeom prst="rect">
            <a:avLst/>
          </a:prstGeom>
        </p:spPr>
      </p:pic>
      <p:sp>
        <p:nvSpPr>
          <p:cNvPr id="4" name="Rectangle 1">
            <a:extLst>
              <a:ext uri="{FF2B5EF4-FFF2-40B4-BE49-F238E27FC236}">
                <a16:creationId xmlns:a16="http://schemas.microsoft.com/office/drawing/2014/main" id="{B651C325-5C3E-43A8-B78A-466910DA7105}"/>
              </a:ext>
            </a:extLst>
          </p:cNvPr>
          <p:cNvSpPr>
            <a:spLocks noChangeArrowheads="1"/>
          </p:cNvSpPr>
          <p:nvPr/>
        </p:nvSpPr>
        <p:spPr bwMode="auto">
          <a:xfrm>
            <a:off x="6507014" y="4209218"/>
            <a:ext cx="5589581" cy="116955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ts val="600"/>
              </a:spcAft>
              <a:buClrTx/>
              <a:buSzTx/>
              <a:buFontTx/>
              <a:buNone/>
              <a:tabLst/>
            </a:pPr>
            <a:r>
              <a:rPr kumimoji="0" lang="es-ES" altLang="es-ES" sz="1400" i="0" strike="noStrike" normalizeH="0" baseline="0" dirty="0">
                <a:ln w="0"/>
                <a:solidFill>
                  <a:schemeClr val="tx1"/>
                </a:solidFill>
                <a:effectLst>
                  <a:outerShdw blurRad="38100" dist="19050" dir="2700000" algn="tl" rotWithShape="0">
                    <a:schemeClr val="dk1">
                      <a:alpha val="40000"/>
                    </a:schemeClr>
                  </a:outerShdw>
                </a:effectLst>
                <a:ea typeface="Times New Roman" panose="02020603050405020304" pitchFamily="18" charset="0"/>
              </a:rPr>
              <a:t>Esquema de la liberación de MVs procedentes de células endoteliales (MVE) en distintos escenarios. A) Liberación de MVE frente efectos fisiológicos. B) Liberación de MVE, difieren en número, composición y función, frente efectos fisiopatológicos (lesiones y/o apoptosis).</a:t>
            </a:r>
            <a:endParaRPr kumimoji="0" lang="es-ES" altLang="es-ES" sz="1400" i="0" strike="noStrike" normalizeH="0" baseline="0" dirty="0">
              <a:ln w="0"/>
              <a:solidFill>
                <a:schemeClr val="tx1"/>
              </a:solidFill>
              <a:effectLst>
                <a:outerShdw blurRad="38100" dist="19050" dir="2700000" algn="tl" rotWithShape="0">
                  <a:schemeClr val="dk1">
                    <a:alpha val="40000"/>
                  </a:schemeClr>
                </a:outerShdw>
              </a:effectLst>
            </a:endParaRPr>
          </a:p>
        </p:txBody>
      </p:sp>
      <p:sp>
        <p:nvSpPr>
          <p:cNvPr id="2" name="CuadroTexto 1">
            <a:extLst>
              <a:ext uri="{FF2B5EF4-FFF2-40B4-BE49-F238E27FC236}">
                <a16:creationId xmlns:a16="http://schemas.microsoft.com/office/drawing/2014/main" id="{2FFE2223-FAA4-44F2-BAF9-3B6AD6686F16}"/>
              </a:ext>
            </a:extLst>
          </p:cNvPr>
          <p:cNvSpPr txBox="1"/>
          <p:nvPr/>
        </p:nvSpPr>
        <p:spPr>
          <a:xfrm>
            <a:off x="5727945" y="11849154"/>
            <a:ext cx="2960698" cy="464233"/>
          </a:xfrm>
          <a:prstGeom prst="rect">
            <a:avLst/>
          </a:prstGeom>
          <a:no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D89CEA85-35E1-447E-BA6A-B9EEEBEE7BC1}"/>
              </a:ext>
            </a:extLst>
          </p:cNvPr>
          <p:cNvSpPr txBox="1"/>
          <p:nvPr/>
        </p:nvSpPr>
        <p:spPr>
          <a:xfrm>
            <a:off x="5878846" y="5498601"/>
            <a:ext cx="6231863"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1" algn="just"/>
            <a:r>
              <a:rPr lang="en-US" dirty="0" err="1">
                <a:effectLst/>
              </a:rPr>
              <a:t>En</a:t>
            </a:r>
            <a:r>
              <a:rPr lang="en-US" dirty="0">
                <a:effectLst/>
              </a:rPr>
              <a:t> el </a:t>
            </a:r>
            <a:r>
              <a:rPr lang="en-US" dirty="0" err="1">
                <a:effectLst/>
              </a:rPr>
              <a:t>entorno</a:t>
            </a:r>
            <a:r>
              <a:rPr lang="en-US" dirty="0">
                <a:effectLst/>
              </a:rPr>
              <a:t> vascular, los miRNAs </a:t>
            </a:r>
            <a:r>
              <a:rPr lang="en-US" dirty="0" err="1">
                <a:effectLst/>
              </a:rPr>
              <a:t>actúan</a:t>
            </a:r>
            <a:r>
              <a:rPr lang="en-US" dirty="0">
                <a:effectLst/>
              </a:rPr>
              <a:t> </a:t>
            </a:r>
            <a:r>
              <a:rPr lang="en-US" dirty="0" err="1">
                <a:effectLst/>
              </a:rPr>
              <a:t>como</a:t>
            </a:r>
            <a:r>
              <a:rPr lang="en-US" dirty="0">
                <a:effectLst/>
              </a:rPr>
              <a:t> </a:t>
            </a:r>
            <a:r>
              <a:rPr lang="en-US" dirty="0" err="1">
                <a:effectLst/>
              </a:rPr>
              <a:t>moléculas</a:t>
            </a:r>
            <a:r>
              <a:rPr lang="en-US" dirty="0">
                <a:effectLst/>
              </a:rPr>
              <a:t> </a:t>
            </a:r>
            <a:r>
              <a:rPr lang="en-US" dirty="0" err="1">
                <a:effectLst/>
              </a:rPr>
              <a:t>reguladoras</a:t>
            </a:r>
            <a:r>
              <a:rPr lang="en-US" dirty="0">
                <a:effectLst/>
              </a:rPr>
              <a:t> de </a:t>
            </a:r>
            <a:r>
              <a:rPr lang="en-US" dirty="0" err="1">
                <a:effectLst/>
              </a:rPr>
              <a:t>células</a:t>
            </a:r>
            <a:r>
              <a:rPr lang="en-US" dirty="0">
                <a:effectLst/>
              </a:rPr>
              <a:t> </a:t>
            </a:r>
            <a:r>
              <a:rPr lang="en-US" dirty="0" err="1">
                <a:effectLst/>
              </a:rPr>
              <a:t>endoteliales</a:t>
            </a:r>
            <a:r>
              <a:rPr lang="en-US" dirty="0">
                <a:effectLst/>
              </a:rPr>
              <a:t>, </a:t>
            </a:r>
            <a:r>
              <a:rPr lang="en-US" dirty="0" err="1">
                <a:effectLst/>
              </a:rPr>
              <a:t>células</a:t>
            </a:r>
            <a:r>
              <a:rPr lang="en-US" dirty="0">
                <a:effectLst/>
              </a:rPr>
              <a:t> de </a:t>
            </a:r>
            <a:r>
              <a:rPr lang="en-US" dirty="0" err="1">
                <a:effectLst/>
              </a:rPr>
              <a:t>músculo</a:t>
            </a:r>
            <a:r>
              <a:rPr lang="en-US" dirty="0">
                <a:effectLst/>
              </a:rPr>
              <a:t> </a:t>
            </a:r>
            <a:r>
              <a:rPr lang="en-US" dirty="0" err="1">
                <a:effectLst/>
              </a:rPr>
              <a:t>liso</a:t>
            </a:r>
            <a:r>
              <a:rPr lang="en-US" dirty="0">
                <a:effectLst/>
              </a:rPr>
              <a:t> vascular, </a:t>
            </a:r>
            <a:r>
              <a:rPr lang="en-US" dirty="0" err="1">
                <a:effectLst/>
              </a:rPr>
              <a:t>plaquetas</a:t>
            </a:r>
            <a:r>
              <a:rPr lang="en-US" dirty="0">
                <a:effectLst/>
              </a:rPr>
              <a:t> y </a:t>
            </a:r>
            <a:r>
              <a:rPr lang="en-US" dirty="0" err="1">
                <a:effectLst/>
              </a:rPr>
              <a:t>otras</a:t>
            </a:r>
            <a:r>
              <a:rPr lang="en-US" dirty="0">
                <a:effectLst/>
              </a:rPr>
              <a:t> </a:t>
            </a:r>
            <a:r>
              <a:rPr lang="en-US" dirty="0" err="1">
                <a:effectLst/>
              </a:rPr>
              <a:t>células</a:t>
            </a:r>
            <a:r>
              <a:rPr lang="en-US" dirty="0">
                <a:effectLst/>
              </a:rPr>
              <a:t> de la </a:t>
            </a:r>
            <a:r>
              <a:rPr lang="en-US" dirty="0" err="1">
                <a:effectLst/>
              </a:rPr>
              <a:t>sangre</a:t>
            </a:r>
            <a:r>
              <a:rPr lang="en-US" dirty="0">
                <a:effectLst/>
              </a:rPr>
              <a:t>.</a:t>
            </a:r>
          </a:p>
        </p:txBody>
      </p:sp>
      <p:sp>
        <p:nvSpPr>
          <p:cNvPr id="9" name="CuadroTexto 8">
            <a:extLst>
              <a:ext uri="{FF2B5EF4-FFF2-40B4-BE49-F238E27FC236}">
                <a16:creationId xmlns:a16="http://schemas.microsoft.com/office/drawing/2014/main" id="{0C5DC972-8826-448A-A412-06EDFF233B94}"/>
              </a:ext>
            </a:extLst>
          </p:cNvPr>
          <p:cNvSpPr txBox="1"/>
          <p:nvPr/>
        </p:nvSpPr>
        <p:spPr>
          <a:xfrm>
            <a:off x="1593750" y="211236"/>
            <a:ext cx="4360984" cy="7078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4000" dirty="0">
                <a:ln w="0"/>
                <a:solidFill>
                  <a:schemeClr val="tx1"/>
                </a:solidFill>
                <a:effectLst>
                  <a:outerShdw blurRad="38100" dist="19050" dir="2700000" algn="tl" rotWithShape="0">
                    <a:schemeClr val="dk1">
                      <a:alpha val="40000"/>
                    </a:schemeClr>
                  </a:outerShdw>
                </a:effectLst>
                <a:latin typeface="+mj-lt"/>
              </a:rPr>
              <a:t>MICROVESÍCULAS (MV</a:t>
            </a:r>
            <a:r>
              <a:rPr lang="es-ES" sz="3600" dirty="0">
                <a:ln w="0"/>
                <a:solidFill>
                  <a:schemeClr val="tx1"/>
                </a:solidFill>
                <a:effectLst>
                  <a:outerShdw blurRad="38100" dist="19050" dir="2700000" algn="tl" rotWithShape="0">
                    <a:schemeClr val="dk1">
                      <a:alpha val="40000"/>
                    </a:schemeClr>
                  </a:outerShdw>
                </a:effectLst>
                <a:latin typeface="+mj-lt"/>
              </a:rPr>
              <a:t>)</a:t>
            </a:r>
            <a:endParaRPr lang="es-E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18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CDBD707-6C2D-41AB-AB52-B1576494DBAA}"/>
              </a:ext>
            </a:extLst>
          </p:cNvPr>
          <p:cNvGraphicFramePr>
            <a:graphicFrameLocks noGrp="1"/>
          </p:cNvGraphicFramePr>
          <p:nvPr>
            <p:extLst>
              <p:ext uri="{D42A27DB-BD31-4B8C-83A1-F6EECF244321}">
                <p14:modId xmlns:p14="http://schemas.microsoft.com/office/powerpoint/2010/main" val="2334377635"/>
              </p:ext>
            </p:extLst>
          </p:nvPr>
        </p:nvGraphicFramePr>
        <p:xfrm>
          <a:off x="809470" y="1112633"/>
          <a:ext cx="10398964" cy="3500812"/>
        </p:xfrm>
        <a:graphic>
          <a:graphicData uri="http://schemas.openxmlformats.org/drawingml/2006/table">
            <a:tbl>
              <a:tblPr firstRow="1" firstCol="1" bandRow="1">
                <a:tableStyleId>{3B4B98B0-60AC-42C2-AFA5-B58CD77FA1E5}</a:tableStyleId>
              </a:tblPr>
              <a:tblGrid>
                <a:gridCol w="3684163">
                  <a:extLst>
                    <a:ext uri="{9D8B030D-6E8A-4147-A177-3AD203B41FA5}">
                      <a16:colId xmlns:a16="http://schemas.microsoft.com/office/drawing/2014/main" val="3765555997"/>
                    </a:ext>
                  </a:extLst>
                </a:gridCol>
                <a:gridCol w="6714801">
                  <a:extLst>
                    <a:ext uri="{9D8B030D-6E8A-4147-A177-3AD203B41FA5}">
                      <a16:colId xmlns:a16="http://schemas.microsoft.com/office/drawing/2014/main" val="43240152"/>
                    </a:ext>
                  </a:extLst>
                </a:gridCol>
              </a:tblGrid>
              <a:tr h="900567">
                <a:tc>
                  <a:txBody>
                    <a:bodyPr/>
                    <a:lstStyle/>
                    <a:p>
                      <a:pPr algn="just"/>
                      <a:r>
                        <a:rPr lang="es-ES" sz="2000" cap="all">
                          <a:effectLst/>
                        </a:rPr>
                        <a:t>Vesículas extracelulares</a:t>
                      </a:r>
                      <a:endParaRPr lang="es-ES" sz="2000">
                        <a:effectLst/>
                        <a:latin typeface="+mn-lt"/>
                        <a:ea typeface="Times New Roman" panose="02020603050405020304" pitchFamily="18" charset="0"/>
                      </a:endParaRPr>
                    </a:p>
                  </a:txBody>
                  <a:tcPr marL="68580" marR="68580" marT="0" marB="0"/>
                </a:tc>
                <a:tc>
                  <a:txBody>
                    <a:bodyPr/>
                    <a:lstStyle/>
                    <a:p>
                      <a:pPr algn="just"/>
                      <a:r>
                        <a:rPr lang="es-ES" sz="2000" cap="all" dirty="0">
                          <a:effectLst/>
                        </a:rPr>
                        <a:t>Papel relacionado con EL desarrollo de enfermedades</a:t>
                      </a:r>
                      <a:endParaRPr lang="es-E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60067255"/>
                  </a:ext>
                </a:extLst>
              </a:tr>
              <a:tr h="900567">
                <a:tc>
                  <a:txBody>
                    <a:bodyPr/>
                    <a:lstStyle/>
                    <a:p>
                      <a:pPr algn="just"/>
                      <a:r>
                        <a:rPr lang="es-ES" sz="2000" cap="all" dirty="0">
                          <a:effectLst/>
                        </a:rPr>
                        <a:t>MVP</a:t>
                      </a:r>
                      <a:endParaRPr lang="es-ES" sz="2000" dirty="0">
                        <a:effectLst/>
                        <a:latin typeface="+mn-lt"/>
                        <a:ea typeface="Times New Roman" panose="02020603050405020304" pitchFamily="18" charset="0"/>
                      </a:endParaRPr>
                    </a:p>
                  </a:txBody>
                  <a:tcPr marL="68580" marR="68580" marT="0" marB="0"/>
                </a:tc>
                <a:tc>
                  <a:txBody>
                    <a:bodyPr/>
                    <a:lstStyle/>
                    <a:p>
                      <a:pPr algn="just"/>
                      <a:r>
                        <a:rPr lang="es-ES" sz="2000" dirty="0">
                          <a:effectLst/>
                        </a:rPr>
                        <a:t>Coagulación, trombosis, procesos proinflamatorios y desarrollo de tumores</a:t>
                      </a:r>
                      <a:endParaRPr lang="es-E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367203812"/>
                  </a:ext>
                </a:extLst>
              </a:tr>
              <a:tr h="900567">
                <a:tc>
                  <a:txBody>
                    <a:bodyPr/>
                    <a:lstStyle/>
                    <a:p>
                      <a:pPr algn="just"/>
                      <a:r>
                        <a:rPr lang="es-ES" sz="2000" cap="all">
                          <a:effectLst/>
                        </a:rPr>
                        <a:t>MVE</a:t>
                      </a:r>
                      <a:endParaRPr lang="es-ES" sz="2000">
                        <a:effectLst/>
                        <a:latin typeface="+mn-lt"/>
                        <a:ea typeface="Times New Roman" panose="02020603050405020304" pitchFamily="18" charset="0"/>
                      </a:endParaRPr>
                    </a:p>
                  </a:txBody>
                  <a:tcPr marL="68580" marR="68580" marT="0" marB="0"/>
                </a:tc>
                <a:tc>
                  <a:txBody>
                    <a:bodyPr/>
                    <a:lstStyle/>
                    <a:p>
                      <a:pPr algn="just"/>
                      <a:r>
                        <a:rPr lang="es-ES" sz="2000" dirty="0">
                          <a:effectLst/>
                        </a:rPr>
                        <a:t>Aumento de estrés oxidativo, angiogénesis, disfunción endotelial y crecimiento tumoral</a:t>
                      </a:r>
                      <a:endParaRPr lang="es-E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99306700"/>
                  </a:ext>
                </a:extLst>
              </a:tr>
              <a:tr h="799111">
                <a:tc>
                  <a:txBody>
                    <a:bodyPr/>
                    <a:lstStyle/>
                    <a:p>
                      <a:pPr algn="l"/>
                      <a:r>
                        <a:rPr lang="es-ES" sz="2000" cap="all" dirty="0">
                          <a:effectLst/>
                        </a:rPr>
                        <a:t>MV derivadas de leucocitos</a:t>
                      </a:r>
                      <a:endParaRPr lang="es-ES" sz="2000" dirty="0">
                        <a:effectLst/>
                        <a:latin typeface="+mn-lt"/>
                        <a:ea typeface="Times New Roman" panose="02020603050405020304" pitchFamily="18" charset="0"/>
                      </a:endParaRPr>
                    </a:p>
                  </a:txBody>
                  <a:tcPr marL="68580" marR="68580" marT="0" marB="0"/>
                </a:tc>
                <a:tc>
                  <a:txBody>
                    <a:bodyPr/>
                    <a:lstStyle/>
                    <a:p>
                      <a:pPr algn="just"/>
                      <a:r>
                        <a:rPr lang="es-ES" sz="2000" dirty="0">
                          <a:effectLst/>
                        </a:rPr>
                        <a:t>Inflamación y daño vascular, disfunción endotelial</a:t>
                      </a:r>
                      <a:endParaRPr lang="es-E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252670481"/>
                  </a:ext>
                </a:extLst>
              </a:tr>
            </a:tbl>
          </a:graphicData>
        </a:graphic>
      </p:graphicFrame>
      <p:sp>
        <p:nvSpPr>
          <p:cNvPr id="5" name="Rectangle 1">
            <a:extLst>
              <a:ext uri="{FF2B5EF4-FFF2-40B4-BE49-F238E27FC236}">
                <a16:creationId xmlns:a16="http://schemas.microsoft.com/office/drawing/2014/main" id="{C07328D8-DDBC-4A93-A821-FDCFA40AC300}"/>
              </a:ext>
            </a:extLst>
          </p:cNvPr>
          <p:cNvSpPr>
            <a:spLocks noChangeArrowheads="1"/>
          </p:cNvSpPr>
          <p:nvPr/>
        </p:nvSpPr>
        <p:spPr bwMode="auto">
          <a:xfrm>
            <a:off x="809470" y="4703369"/>
            <a:ext cx="10398964" cy="84299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i="0" u="none" strike="noStrike" normalizeH="0" baseline="0"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Tabla 1. Se muestran las diferentes subpoblaciones de MVs, según el papel que desempeñan en el organismo. MVP: microvesículas procedentes de plaquetas, MVE: microvesículas procedentes de endotelio, MV derivadas de leucocitos.</a:t>
            </a:r>
            <a:endParaRPr kumimoji="0" lang="es-ES" altLang="es-ES" sz="1600" i="0" u="none" strike="noStrike" normalizeH="0" baseline="0" dirty="0">
              <a:ln w="0"/>
              <a:effectLst>
                <a:outerShdw blurRad="38100" dist="19050" dir="2700000" algn="tl" rotWithShape="0">
                  <a:schemeClr val="dk1">
                    <a:alpha val="40000"/>
                  </a:schemeClr>
                </a:outerShdw>
              </a:effectLst>
            </a:endParaRPr>
          </a:p>
        </p:txBody>
      </p:sp>
      <p:sp>
        <p:nvSpPr>
          <p:cNvPr id="6" name="CuadroTexto 5">
            <a:extLst>
              <a:ext uri="{FF2B5EF4-FFF2-40B4-BE49-F238E27FC236}">
                <a16:creationId xmlns:a16="http://schemas.microsoft.com/office/drawing/2014/main" id="{5DA2C448-3C50-4320-B707-6D0A3C5C25DE}"/>
              </a:ext>
            </a:extLst>
          </p:cNvPr>
          <p:cNvSpPr txBox="1"/>
          <p:nvPr/>
        </p:nvSpPr>
        <p:spPr>
          <a:xfrm>
            <a:off x="3284548" y="228938"/>
            <a:ext cx="5448808" cy="7694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4400" dirty="0">
                <a:ln w="0"/>
                <a:solidFill>
                  <a:schemeClr val="tx1"/>
                </a:solidFill>
                <a:effectLst>
                  <a:outerShdw blurRad="38100" dist="19050" dir="2700000" algn="tl" rotWithShape="0">
                    <a:schemeClr val="dk1">
                      <a:alpha val="40000"/>
                    </a:schemeClr>
                  </a:outerShdw>
                </a:effectLst>
                <a:latin typeface="+mj-lt"/>
              </a:rPr>
              <a:t>CLASIFICACIÓN DE LAS MV</a:t>
            </a:r>
            <a:endParaRPr lang="es-ES" sz="4400" dirty="0">
              <a:ln w="0"/>
              <a:solidFill>
                <a:schemeClr val="tx1"/>
              </a:solidFill>
              <a:effectLst>
                <a:outerShdw blurRad="38100" dist="19050" dir="2700000" algn="tl" rotWithShape="0">
                  <a:schemeClr val="dk1">
                    <a:alpha val="40000"/>
                  </a:schemeClr>
                </a:outerShdw>
              </a:effectLst>
            </a:endParaRPr>
          </a:p>
        </p:txBody>
      </p:sp>
      <p:sp>
        <p:nvSpPr>
          <p:cNvPr id="9" name="CuadroTexto 8">
            <a:extLst>
              <a:ext uri="{FF2B5EF4-FFF2-40B4-BE49-F238E27FC236}">
                <a16:creationId xmlns:a16="http://schemas.microsoft.com/office/drawing/2014/main" id="{44D2BFF5-FA1B-4AF8-BF8C-5D12EAEF44BA}"/>
              </a:ext>
            </a:extLst>
          </p:cNvPr>
          <p:cNvSpPr txBox="1"/>
          <p:nvPr/>
        </p:nvSpPr>
        <p:spPr>
          <a:xfrm>
            <a:off x="450335" y="5732585"/>
            <a:ext cx="11430167" cy="954107"/>
          </a:xfrm>
          <a:prstGeom prst="rect">
            <a:avLst/>
          </a:prstGeom>
          <a:solidFill>
            <a:schemeClr val="bg1"/>
          </a:solid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s-ES" sz="2800" dirty="0">
                <a:latin typeface="+mj-lt"/>
              </a:rPr>
              <a:t>Biomarcadores para la predicción, diagnóstico, pronóstico y monitorización de terapias de enfermedades complejas con potencial para identificar nuevas dianas terapéuticas. </a:t>
            </a:r>
          </a:p>
        </p:txBody>
      </p:sp>
    </p:spTree>
    <p:extLst>
      <p:ext uri="{BB962C8B-B14F-4D97-AF65-F5344CB8AC3E}">
        <p14:creationId xmlns:p14="http://schemas.microsoft.com/office/powerpoint/2010/main" val="369400859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FE2223-FAA4-44F2-BAF9-3B6AD6686F16}"/>
              </a:ext>
            </a:extLst>
          </p:cNvPr>
          <p:cNvSpPr txBox="1"/>
          <p:nvPr/>
        </p:nvSpPr>
        <p:spPr>
          <a:xfrm>
            <a:off x="5727945" y="11849154"/>
            <a:ext cx="2960698" cy="464233"/>
          </a:xfrm>
          <a:prstGeom prst="rect">
            <a:avLst/>
          </a:prstGeom>
          <a:noFill/>
        </p:spPr>
        <p:txBody>
          <a:bodyPr wrap="square" rtlCol="0">
            <a:spAutoFit/>
          </a:bodyPr>
          <a:lstStyle/>
          <a:p>
            <a:endParaRPr lang="es-ES" dirty="0"/>
          </a:p>
        </p:txBody>
      </p:sp>
      <p:graphicFrame>
        <p:nvGraphicFramePr>
          <p:cNvPr id="11" name="Marcador de contenido 13">
            <a:extLst>
              <a:ext uri="{FF2B5EF4-FFF2-40B4-BE49-F238E27FC236}">
                <a16:creationId xmlns:a16="http://schemas.microsoft.com/office/drawing/2014/main" id="{5FFAB61A-0B42-4712-829E-C69A7F294D35}"/>
              </a:ext>
            </a:extLst>
          </p:cNvPr>
          <p:cNvGraphicFramePr>
            <a:graphicFrameLocks noGrp="1"/>
          </p:cNvGraphicFramePr>
          <p:nvPr>
            <p:ph idx="1"/>
            <p:extLst>
              <p:ext uri="{D42A27DB-BD31-4B8C-83A1-F6EECF244321}">
                <p14:modId xmlns:p14="http://schemas.microsoft.com/office/powerpoint/2010/main" val="3718329611"/>
              </p:ext>
            </p:extLst>
          </p:nvPr>
        </p:nvGraphicFramePr>
        <p:xfrm>
          <a:off x="637735" y="949088"/>
          <a:ext cx="10916529" cy="47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a:extLst>
              <a:ext uri="{FF2B5EF4-FFF2-40B4-BE49-F238E27FC236}">
                <a16:creationId xmlns:a16="http://schemas.microsoft.com/office/drawing/2014/main" id="{5CD265BD-D171-42DE-BBD4-4071562809ED}"/>
              </a:ext>
            </a:extLst>
          </p:cNvPr>
          <p:cNvSpPr/>
          <p:nvPr/>
        </p:nvSpPr>
        <p:spPr>
          <a:xfrm>
            <a:off x="556593" y="174842"/>
            <a:ext cx="10916529" cy="707886"/>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4000" b="1" dirty="0">
                <a:solidFill>
                  <a:schemeClr val="tx1"/>
                </a:solidFill>
                <a:latin typeface="+mj-lt"/>
                <a:cs typeface="Arial" panose="020B0604020202020204" pitchFamily="34" charset="0"/>
              </a:rPr>
              <a:t>HERRAMIENTAS TERAPÉUTICAS PARA LA ERC</a:t>
            </a:r>
          </a:p>
        </p:txBody>
      </p:sp>
      <p:sp>
        <p:nvSpPr>
          <p:cNvPr id="14" name="Rectángulo 13">
            <a:extLst>
              <a:ext uri="{FF2B5EF4-FFF2-40B4-BE49-F238E27FC236}">
                <a16:creationId xmlns:a16="http://schemas.microsoft.com/office/drawing/2014/main" id="{BB571AA8-7A53-40E9-93A4-2DDBEBC362CD}"/>
              </a:ext>
            </a:extLst>
          </p:cNvPr>
          <p:cNvSpPr/>
          <p:nvPr/>
        </p:nvSpPr>
        <p:spPr>
          <a:xfrm>
            <a:off x="556593" y="5717517"/>
            <a:ext cx="11345597" cy="954107"/>
          </a:xfrm>
          <a:prstGeom prst="rect">
            <a:avLst/>
          </a:prstGeom>
          <a:solidFill>
            <a:schemeClr val="bg1"/>
          </a:solid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just"/>
            <a:r>
              <a:rPr lang="es-ES" sz="2800" dirty="0">
                <a:latin typeface="+mj-lt"/>
                <a:cs typeface="Arial" panose="020B0604020202020204" pitchFamily="34" charset="0"/>
              </a:rPr>
              <a:t>La evidencia clínica y experimental sugieren que las MVs pueden ser de utilidad en el control de la eficacia de las terapias sustitutivas y el trasplante renal.</a:t>
            </a:r>
            <a:endParaRPr lang="es-ES" sz="2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019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a:extLst>
              <a:ext uri="{FF2B5EF4-FFF2-40B4-BE49-F238E27FC236}">
                <a16:creationId xmlns:a16="http://schemas.microsoft.com/office/drawing/2014/main" id="{FA61A762-1182-42C5-B368-9FF6D2122606}"/>
              </a:ext>
            </a:extLst>
          </p:cNvPr>
          <p:cNvSpPr>
            <a:spLocks noGrp="1"/>
          </p:cNvSpPr>
          <p:nvPr>
            <p:ph idx="1"/>
          </p:nvPr>
        </p:nvSpPr>
        <p:spPr>
          <a:xfrm>
            <a:off x="148718" y="1959922"/>
            <a:ext cx="6835072" cy="4006729"/>
          </a:xfrm>
        </p:spPr>
        <p:txBody>
          <a:bodyPr>
            <a:normAutofit/>
          </a:bodyPr>
          <a:lstStyle/>
          <a:p>
            <a:r>
              <a:rPr lang="en-US" sz="3800" b="1" dirty="0">
                <a:ln w="9525">
                  <a:solidFill>
                    <a:schemeClr val="bg1"/>
                  </a:solidFill>
                  <a:prstDash val="solid"/>
                </a:ln>
                <a:effectLst>
                  <a:outerShdw blurRad="12700" dist="38100" dir="2700000" algn="tl" rotWithShape="0">
                    <a:schemeClr val="bg1">
                      <a:lumMod val="50000"/>
                    </a:schemeClr>
                  </a:outerShdw>
                </a:effectLst>
                <a:latin typeface="+mj-lt"/>
              </a:rPr>
              <a:t> HIPÓTESIS</a:t>
            </a:r>
            <a:endParaRPr lang="en-US" sz="3200" b="1" dirty="0">
              <a:ln w="0"/>
              <a:solidFill>
                <a:schemeClr val="accent6">
                  <a:lumMod val="50000"/>
                </a:schemeClr>
              </a:solidFill>
              <a:effectLst>
                <a:outerShdw blurRad="38100" dist="19050" dir="2700000" algn="tl" rotWithShape="0">
                  <a:schemeClr val="dk1">
                    <a:alpha val="40000"/>
                  </a:schemeClr>
                </a:outerShdw>
              </a:effectLst>
              <a:latin typeface="+mj-lt"/>
            </a:endParaRPr>
          </a:p>
          <a:p>
            <a:endParaRPr lang="en-US" sz="3200" dirty="0">
              <a:ln w="0"/>
              <a:solidFill>
                <a:schemeClr val="accent6">
                  <a:lumMod val="50000"/>
                </a:schemeClr>
              </a:solidFill>
              <a:effectLst>
                <a:outerShdw blurRad="38100" dist="19050" dir="2700000" algn="tl" rotWithShape="0">
                  <a:schemeClr val="dk1">
                    <a:alpha val="40000"/>
                  </a:schemeClr>
                </a:outerShdw>
              </a:effectLst>
              <a:latin typeface="+mj-lt"/>
            </a:endParaRPr>
          </a:p>
          <a:p>
            <a:pPr marL="0" indent="0">
              <a:buNone/>
            </a:pPr>
            <a:endParaRPr lang="en-US" sz="3200" dirty="0">
              <a:ln w="0"/>
              <a:solidFill>
                <a:schemeClr val="accent6">
                  <a:lumMod val="50000"/>
                </a:schemeClr>
              </a:solidFill>
              <a:effectLst>
                <a:outerShdw blurRad="38100" dist="19050" dir="2700000" algn="tl" rotWithShape="0">
                  <a:schemeClr val="dk1">
                    <a:alpha val="40000"/>
                  </a:schemeClr>
                </a:outerShdw>
              </a:effectLst>
              <a:latin typeface="+mj-lt"/>
            </a:endParaRPr>
          </a:p>
          <a:p>
            <a:r>
              <a:rPr lang="es-ES" sz="3800" b="1" dirty="0">
                <a:ln w="9525">
                  <a:solidFill>
                    <a:schemeClr val="bg1"/>
                  </a:solidFill>
                  <a:prstDash val="solid"/>
                </a:ln>
                <a:effectLst>
                  <a:outerShdw blurRad="12700" dist="38100" dir="2700000" algn="tl" rotWithShape="0">
                    <a:schemeClr val="bg1">
                      <a:lumMod val="50000"/>
                    </a:schemeClr>
                  </a:outerShdw>
                </a:effectLst>
                <a:latin typeface="+mj-lt"/>
                <a:cs typeface="Arial" panose="020B0604020202020204" pitchFamily="34" charset="0"/>
              </a:rPr>
              <a:t> OBJETIVOS</a:t>
            </a:r>
            <a:endParaRPr lang="en-US" sz="3800" dirty="0">
              <a:solidFill>
                <a:schemeClr val="accent6">
                  <a:lumMod val="50000"/>
                </a:schemeClr>
              </a:solidFill>
              <a:latin typeface="+mj-lt"/>
            </a:endParaRPr>
          </a:p>
        </p:txBody>
      </p:sp>
      <p:grpSp>
        <p:nvGrpSpPr>
          <p:cNvPr id="51" name="Group 50">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2" name="Oval 51">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3" name="Oval 52">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6" name="CuadroTexto 15">
            <a:extLst>
              <a:ext uri="{FF2B5EF4-FFF2-40B4-BE49-F238E27FC236}">
                <a16:creationId xmlns:a16="http://schemas.microsoft.com/office/drawing/2014/main" id="{6FB9203B-57BC-4175-892F-18151B4E67EF}"/>
              </a:ext>
            </a:extLst>
          </p:cNvPr>
          <p:cNvSpPr txBox="1"/>
          <p:nvPr/>
        </p:nvSpPr>
        <p:spPr>
          <a:xfrm>
            <a:off x="305989" y="2689045"/>
            <a:ext cx="7162536" cy="923330"/>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es-ES" sz="1800"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El uso de los diferentes tratamientos en la ERC, modalidades de diálisis o trasplante de riñón puede tener efectos diferenciales sobre la liberación de MV.</a:t>
            </a:r>
          </a:p>
        </p:txBody>
      </p:sp>
      <p:sp>
        <p:nvSpPr>
          <p:cNvPr id="19" name="Rectángulo 18">
            <a:extLst>
              <a:ext uri="{FF2B5EF4-FFF2-40B4-BE49-F238E27FC236}">
                <a16:creationId xmlns:a16="http://schemas.microsoft.com/office/drawing/2014/main" id="{FF6CEFD6-4CFC-462D-B510-24F192A5F5B2}"/>
              </a:ext>
            </a:extLst>
          </p:cNvPr>
          <p:cNvSpPr/>
          <p:nvPr/>
        </p:nvSpPr>
        <p:spPr>
          <a:xfrm>
            <a:off x="148718" y="4403771"/>
            <a:ext cx="7273987" cy="2462213"/>
          </a:xfrm>
          <a:prstGeom prst="rect">
            <a:avLst/>
          </a:prstGeom>
        </p:spPr>
        <p:txBody>
          <a:bodyPr wrap="square">
            <a:spAutoFit/>
          </a:bodyPr>
          <a:lstStyle/>
          <a:p>
            <a:pPr marL="342900" indent="-342900" algn="just">
              <a:spcAft>
                <a:spcPts val="600"/>
              </a:spcAft>
              <a:buAutoNum type="arabicPeriod"/>
            </a:pPr>
            <a:r>
              <a:rPr lang="es-ES"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Analizar marcadores asociados al daño vascular: Caracterización de MV procedentes de endotelio y de plaquetas.</a:t>
            </a:r>
          </a:p>
          <a:p>
            <a:pPr marL="342900" indent="-342900" algn="just">
              <a:spcAft>
                <a:spcPts val="600"/>
              </a:spcAft>
              <a:buAutoNum type="arabicPeriod"/>
            </a:pPr>
            <a:r>
              <a:rPr lang="es-ES"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Valorar la concentración y características de las MV en función de las fases de la enfermedad en la que se encuentran los pacientes.</a:t>
            </a:r>
          </a:p>
          <a:p>
            <a:pPr marL="342900" indent="-342900" algn="just">
              <a:spcAft>
                <a:spcPts val="600"/>
              </a:spcAft>
              <a:buAutoNum type="arabicPeriod"/>
            </a:pPr>
            <a:r>
              <a:rPr lang="es-ES" dirty="0">
                <a:ln w="0"/>
                <a:effectLst>
                  <a:outerShdw blurRad="38100" dist="19050" dir="2700000" algn="tl" rotWithShape="0">
                    <a:schemeClr val="dk1">
                      <a:alpha val="40000"/>
                    </a:schemeClr>
                  </a:outerShdw>
                </a:effectLst>
                <a:ea typeface="Times New Roman" panose="02020603050405020304" pitchFamily="18" charset="0"/>
                <a:cs typeface="Arial" panose="020B0604020202020204" pitchFamily="34" charset="0"/>
              </a:rPr>
              <a:t>Subanálisis para identificar eventos cardiovasculares con la enfermedad renal crónica según la fase.</a:t>
            </a:r>
          </a:p>
        </p:txBody>
      </p:sp>
      <p:pic>
        <p:nvPicPr>
          <p:cNvPr id="2050" name="Picture 2" descr="Hipótesis">
            <a:extLst>
              <a:ext uri="{FF2B5EF4-FFF2-40B4-BE49-F238E27FC236}">
                <a16:creationId xmlns:a16="http://schemas.microsoft.com/office/drawing/2014/main" id="{DEB99528-4A63-42EC-9501-E68339B76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156" y="6470"/>
            <a:ext cx="4657843" cy="349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4188965-967D-41FC-8F9C-6615C21CF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7281" y="3833058"/>
            <a:ext cx="3055250" cy="271383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A67F692-432B-4FDD-8489-59462EF3E445}"/>
              </a:ext>
            </a:extLst>
          </p:cNvPr>
          <p:cNvSpPr txBox="1"/>
          <p:nvPr/>
        </p:nvSpPr>
        <p:spPr>
          <a:xfrm>
            <a:off x="148718" y="143324"/>
            <a:ext cx="7273987"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600"/>
              </a:spcAft>
            </a:pPr>
            <a:r>
              <a:rPr lang="es-ES" sz="1800" dirty="0">
                <a:ln w="0"/>
                <a:solidFill>
                  <a:schemeClr val="accent1"/>
                </a:solidFill>
                <a:effectLst>
                  <a:outerShdw blurRad="38100" dist="25400" dir="5400000" algn="ctr" rotWithShape="0">
                    <a:srgbClr val="6E747A">
                      <a:alpha val="43000"/>
                    </a:srgbClr>
                  </a:outerShdw>
                </a:effectLst>
                <a:ea typeface="Times New Roman" panose="02020603050405020304" pitchFamily="18" charset="0"/>
                <a:cs typeface="Arial" panose="020B0604020202020204" pitchFamily="34" charset="0"/>
              </a:rPr>
              <a:t>En pacientes con ERC se produce una situación de senescencia acelerada que suele acompañarse de patologías asociadas al envejecimiento como la patología cardiovascular. El aumento de toxinas urémicas en sangre periférica determina cambios epigenéticos que desencadenan una mayor liberación de MV procedentes de células del sistema inmunitario, y/o del endotelio. </a:t>
            </a:r>
          </a:p>
        </p:txBody>
      </p:sp>
    </p:spTree>
    <p:extLst>
      <p:ext uri="{BB962C8B-B14F-4D97-AF65-F5344CB8AC3E}">
        <p14:creationId xmlns:p14="http://schemas.microsoft.com/office/powerpoint/2010/main" val="390249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TM03090434[[fn=Letras en madera]]</Template>
  <TotalTime>2155</TotalTime>
  <Words>2433</Words>
  <Application>Microsoft Office PowerPoint</Application>
  <PresentationFormat>Panorámica</PresentationFormat>
  <Paragraphs>267</Paragraphs>
  <Slides>26</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MingLiU_HKSCS-ExtB</vt:lpstr>
      <vt:lpstr>Arial</vt:lpstr>
      <vt:lpstr>Arial Narrow</vt:lpstr>
      <vt:lpstr>Calibri</vt:lpstr>
      <vt:lpstr>Rockwell</vt:lpstr>
      <vt:lpstr>Rockwell Condensed</vt:lpstr>
      <vt:lpstr>Rockwell Extra Bold</vt:lpstr>
      <vt:lpstr>Rockwell Nova</vt:lpstr>
      <vt:lpstr>Times New Roman</vt:lpstr>
      <vt:lpstr>Wingdings</vt:lpstr>
      <vt:lpstr>Letras en madera</vt:lpstr>
      <vt:lpstr>Presentación de PowerPoint</vt:lpstr>
      <vt:lpstr>INTRODUCCIÓN</vt:lpstr>
      <vt:lpstr>ENFERMEDAD RENAL CRÓNICA (ERC)</vt:lpstr>
      <vt:lpstr>Senescencia acelerada </vt:lpstr>
      <vt:lpstr>Presentación de PowerPoint</vt:lpstr>
      <vt:lpstr>Presentación de PowerPoint</vt:lpstr>
      <vt:lpstr>Presentación de PowerPoint</vt:lpstr>
      <vt:lpstr>Presentación de PowerPoint</vt:lpstr>
      <vt:lpstr>Presentación de PowerPoint</vt:lpstr>
      <vt:lpstr>MATERIAL Y MÉTODOS</vt:lpstr>
      <vt:lpstr>Presentación de PowerPoint</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NADIA SERROUKH MANSOURI</dc:creator>
  <cp:lastModifiedBy>NADIA SERROUKH MANSOURI</cp:lastModifiedBy>
  <cp:revision>275</cp:revision>
  <dcterms:created xsi:type="dcterms:W3CDTF">2020-02-16T19:24:46Z</dcterms:created>
  <dcterms:modified xsi:type="dcterms:W3CDTF">2021-03-26T13:21:29Z</dcterms:modified>
</cp:coreProperties>
</file>